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customXml/itemProps2.xml" ContentType="application/vnd.openxmlformats-officedocument.customXml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92" r:id="rId5"/>
    <p:sldMasterId id="2147483805" r:id="rId6"/>
  </p:sldMasterIdLst>
  <p:notesMasterIdLst>
    <p:notesMasterId r:id="rId77"/>
  </p:notesMasterIdLst>
  <p:handoutMasterIdLst>
    <p:handoutMasterId r:id="rId78"/>
  </p:handoutMasterIdLst>
  <p:sldIdLst>
    <p:sldId id="448" r:id="rId7"/>
    <p:sldId id="421" r:id="rId8"/>
    <p:sldId id="423" r:id="rId9"/>
    <p:sldId id="424" r:id="rId10"/>
    <p:sldId id="401" r:id="rId11"/>
    <p:sldId id="427" r:id="rId12"/>
    <p:sldId id="428" r:id="rId13"/>
    <p:sldId id="402" r:id="rId14"/>
    <p:sldId id="442" r:id="rId15"/>
    <p:sldId id="486" r:id="rId16"/>
    <p:sldId id="468" r:id="rId17"/>
    <p:sldId id="474" r:id="rId18"/>
    <p:sldId id="473" r:id="rId19"/>
    <p:sldId id="469" r:id="rId20"/>
    <p:sldId id="470" r:id="rId21"/>
    <p:sldId id="477" r:id="rId22"/>
    <p:sldId id="449" r:id="rId23"/>
    <p:sldId id="450" r:id="rId24"/>
    <p:sldId id="451" r:id="rId25"/>
    <p:sldId id="452" r:id="rId26"/>
    <p:sldId id="454" r:id="rId27"/>
    <p:sldId id="453" r:id="rId28"/>
    <p:sldId id="455" r:id="rId29"/>
    <p:sldId id="500" r:id="rId30"/>
    <p:sldId id="456" r:id="rId31"/>
    <p:sldId id="460" r:id="rId32"/>
    <p:sldId id="461" r:id="rId33"/>
    <p:sldId id="458" r:id="rId34"/>
    <p:sldId id="475" r:id="rId35"/>
    <p:sldId id="476" r:id="rId36"/>
    <p:sldId id="480" r:id="rId37"/>
    <p:sldId id="447" r:id="rId38"/>
    <p:sldId id="481" r:id="rId39"/>
    <p:sldId id="425" r:id="rId40"/>
    <p:sldId id="499" r:id="rId41"/>
    <p:sldId id="443" r:id="rId42"/>
    <p:sldId id="429" r:id="rId43"/>
    <p:sldId id="400" r:id="rId44"/>
    <p:sldId id="431" r:id="rId45"/>
    <p:sldId id="389" r:id="rId46"/>
    <p:sldId id="484" r:id="rId47"/>
    <p:sldId id="495" r:id="rId48"/>
    <p:sldId id="462" r:id="rId49"/>
    <p:sldId id="478" r:id="rId50"/>
    <p:sldId id="439" r:id="rId51"/>
    <p:sldId id="496" r:id="rId52"/>
    <p:sldId id="497" r:id="rId53"/>
    <p:sldId id="507" r:id="rId54"/>
    <p:sldId id="508" r:id="rId55"/>
    <p:sldId id="509" r:id="rId56"/>
    <p:sldId id="510" r:id="rId57"/>
    <p:sldId id="511" r:id="rId58"/>
    <p:sldId id="512" r:id="rId59"/>
    <p:sldId id="488" r:id="rId60"/>
    <p:sldId id="489" r:id="rId61"/>
    <p:sldId id="490" r:id="rId62"/>
    <p:sldId id="492" r:id="rId63"/>
    <p:sldId id="493" r:id="rId64"/>
    <p:sldId id="491" r:id="rId65"/>
    <p:sldId id="494" r:id="rId66"/>
    <p:sldId id="479" r:id="rId67"/>
    <p:sldId id="502" r:id="rId68"/>
    <p:sldId id="503" r:id="rId69"/>
    <p:sldId id="504" r:id="rId70"/>
    <p:sldId id="505" r:id="rId71"/>
    <p:sldId id="506" r:id="rId72"/>
    <p:sldId id="330" r:id="rId73"/>
    <p:sldId id="501" r:id="rId74"/>
    <p:sldId id="513" r:id="rId75"/>
    <p:sldId id="514" r:id="rId76"/>
  </p:sldIdLst>
  <p:sldSz cx="9144000" cy="6858000" type="screen4x3"/>
  <p:notesSz cx="6797675" cy="987425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1166CD"/>
    <a:srgbClr val="FF9900"/>
    <a:srgbClr val="CBD3CB"/>
    <a:srgbClr val="F8FBF5"/>
    <a:srgbClr val="0066FF"/>
    <a:srgbClr val="141D21"/>
    <a:srgbClr val="5E605E"/>
    <a:srgbClr val="000099"/>
    <a:srgbClr val="456DE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4C1A8A3-306A-4EB7-A6B1-4F7E0EB9C5D6}" styleName="中等深淺樣式 3 - 輔色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14" autoAdjust="0"/>
    <p:restoredTop sz="88262" autoAdjust="0"/>
  </p:normalViewPr>
  <p:slideViewPr>
    <p:cSldViewPr>
      <p:cViewPr varScale="1">
        <p:scale>
          <a:sx n="63" d="100"/>
          <a:sy n="63" d="100"/>
        </p:scale>
        <p:origin x="-143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28"/>
    </p:cViewPr>
  </p:sorterViewPr>
  <p:notesViewPr>
    <p:cSldViewPr>
      <p:cViewPr varScale="1">
        <p:scale>
          <a:sx n="98" d="100"/>
          <a:sy n="98" d="100"/>
        </p:scale>
        <p:origin x="-3666" y="-96"/>
      </p:cViewPr>
      <p:guideLst>
        <p:guide orient="horz" pos="3110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slide" Target="slides/slide7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82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1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B2E3A488-EECD-4F8A-A6F8-664EE635C03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1863" y="741363"/>
            <a:ext cx="4933950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691063"/>
            <a:ext cx="543877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07BD3DD3-779C-4B75-AB2A-93899CC9B4A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37D317-12E2-45E6-BDC2-E97645D46016}" type="slidenum">
              <a:rPr lang="en-US" altLang="zh-TW" smtClean="0"/>
              <a:pPr>
                <a:defRPr/>
              </a:pPr>
              <a:t>2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631F04-D9E9-42A0-B6B6-A0100E83B4A2}" type="slidenum">
              <a:rPr lang="en-US" altLang="zh-TW" smtClean="0"/>
              <a:pPr>
                <a:defRPr/>
              </a:pPr>
              <a:t>48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4813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9656B5-8833-4AB7-AD55-ADF22EA266C1}" type="slidenum">
              <a:rPr lang="en-US" altLang="zh-TW" smtClean="0">
                <a:latin typeface="Arial" pitchFamily="34" charset="0"/>
                <a:ea typeface="新細明體" pitchFamily="18" charset="-120"/>
              </a:rPr>
              <a:pPr/>
              <a:t>67</a:t>
            </a:fld>
            <a:endParaRPr lang="en-US" altLang="zh-TW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先講總共有哪些</a:t>
            </a:r>
            <a:r>
              <a:rPr lang="en-US" altLang="zh-TW" dirty="0" err="1" smtClean="0"/>
              <a:t>config</a:t>
            </a:r>
            <a:r>
              <a:rPr lang="zh-TW" altLang="en-US" dirty="0" smtClean="0"/>
              <a:t>方式做總結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BD3DD3-779C-4B75-AB2A-93899CC9B4A8}" type="slidenum">
              <a:rPr lang="en-US" altLang="zh-TW" smtClean="0"/>
              <a:pPr>
                <a:defRPr/>
              </a:pPr>
              <a:t>10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先講總共有哪些</a:t>
            </a:r>
            <a:r>
              <a:rPr lang="en-US" altLang="zh-TW" dirty="0" err="1" smtClean="0"/>
              <a:t>config</a:t>
            </a:r>
            <a:r>
              <a:rPr lang="zh-TW" altLang="en-US" dirty="0" smtClean="0"/>
              <a:t>方式做總結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BD3DD3-779C-4B75-AB2A-93899CC9B4A8}" type="slidenum">
              <a:rPr lang="en-US" altLang="zh-TW" smtClean="0"/>
              <a:pPr>
                <a:defRPr/>
              </a:pPr>
              <a:t>11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BD3DD3-779C-4B75-AB2A-93899CC9B4A8}" type="slidenum">
              <a:rPr lang="en-US" altLang="zh-TW" smtClean="0"/>
              <a:pPr>
                <a:defRPr/>
              </a:pPr>
              <a:t>18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31863" y="741363"/>
            <a:ext cx="4935537" cy="3702050"/>
          </a:xfrm>
          <a:ln/>
        </p:spPr>
      </p:sp>
      <p:sp>
        <p:nvSpPr>
          <p:cNvPr id="4608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46084" name="投影片編號版面配置區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0F57CF9-D752-4C50-841C-F373C930A2E3}" type="slidenum">
              <a:rPr lang="en-US" altLang="zh-TW" sz="1200"/>
              <a:pPr algn="r"/>
              <a:t>27</a:t>
            </a:fld>
            <a:endParaRPr lang="en-US" altLang="zh-TW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下面加</a:t>
            </a:r>
            <a:r>
              <a:rPr lang="en-US" altLang="zh-TW" dirty="0" smtClean="0"/>
              <a:t>m </a:t>
            </a:r>
            <a:r>
              <a:rPr lang="en-US" altLang="zh-TW" dirty="0" err="1" smtClean="0"/>
              <a:t>Tx</a:t>
            </a:r>
            <a:r>
              <a:rPr lang="en-US" altLang="zh-TW" baseline="0" dirty="0" smtClean="0"/>
              <a:t> * n Rx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BD3DD3-779C-4B75-AB2A-93899CC9B4A8}" type="slidenum">
              <a:rPr lang="en-US" altLang="zh-TW" smtClean="0"/>
              <a:pPr>
                <a:defRPr/>
              </a:pPr>
              <a:t>35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 dirty="0" smtClean="0">
                <a:latin typeface="Arial" pitchFamily="34" charset="0"/>
                <a:ea typeface="新細明體" pitchFamily="18" charset="-120"/>
              </a:rPr>
              <a:t>再加一張總結數量跟距離都是</a:t>
            </a:r>
            <a:r>
              <a:rPr lang="en-US" altLang="zh-TW" dirty="0" smtClean="0">
                <a:latin typeface="Arial" pitchFamily="34" charset="0"/>
                <a:ea typeface="新細明體" pitchFamily="18" charset="-120"/>
              </a:rPr>
              <a:t>Unlimited</a:t>
            </a:r>
            <a:r>
              <a:rPr lang="zh-TW" altLang="en-US" dirty="0" smtClean="0">
                <a:latin typeface="Arial" pitchFamily="34" charset="0"/>
                <a:ea typeface="新細明體" pitchFamily="18" charset="-120"/>
              </a:rPr>
              <a:t>做總結</a:t>
            </a:r>
          </a:p>
        </p:txBody>
      </p:sp>
      <p:sp>
        <p:nvSpPr>
          <p:cNvPr id="4301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A6684B-332F-4318-9C1C-ABA6F0E5A14A}" type="slidenum">
              <a:rPr lang="en-US" altLang="zh-TW" smtClean="0">
                <a:latin typeface="Arial" pitchFamily="34" charset="0"/>
                <a:ea typeface="新細明體" pitchFamily="18" charset="-120"/>
              </a:rPr>
              <a:pPr/>
              <a:t>36</a:t>
            </a:fld>
            <a:endParaRPr lang="en-US" altLang="zh-TW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4301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A6684B-332F-4318-9C1C-ABA6F0E5A14A}" type="slidenum">
              <a:rPr lang="en-US" altLang="zh-TW" smtClean="0">
                <a:latin typeface="Arial" pitchFamily="34" charset="0"/>
                <a:ea typeface="新細明體" pitchFamily="18" charset="-120"/>
              </a:rPr>
              <a:pPr/>
              <a:t>38</a:t>
            </a:fld>
            <a:endParaRPr lang="en-US" altLang="zh-TW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92275" y="2133600"/>
            <a:ext cx="5903913" cy="647700"/>
          </a:xfrm>
          <a:effectLst>
            <a:outerShdw dist="28398" dir="3806097" algn="ctr" rotWithShape="0">
              <a:srgbClr val="132164">
                <a:alpha val="10001"/>
              </a:srgbClr>
            </a:outerShdw>
          </a:effectLst>
        </p:spPr>
        <p:txBody>
          <a:bodyPr anchor="ctr"/>
          <a:lstStyle>
            <a:lvl1pPr algn="ctr">
              <a:defRPr sz="2900" i="0">
                <a:solidFill>
                  <a:schemeClr val="bg1"/>
                </a:solidFill>
              </a:defRPr>
            </a:lvl1pPr>
          </a:lstStyle>
          <a:p>
            <a:endParaRPr lang="zh-TW" altLang="zh-TW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92275" y="2708275"/>
            <a:ext cx="5905500" cy="576263"/>
          </a:xfrm>
          <a:effectLst>
            <a:outerShdw dist="17961" dir="2700000" algn="ctr" rotWithShape="0">
              <a:srgbClr val="132164">
                <a:alpha val="95000"/>
              </a:srgbClr>
            </a:outerShdw>
          </a:effectLst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rgbClr val="87EDFF"/>
                </a:solidFill>
              </a:defRPr>
            </a:lvl1pPr>
          </a:lstStyle>
          <a:p>
            <a:endParaRPr lang="zh-TW" altLang="zh-TW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341B1-4EDF-43FF-84E1-EB7737D8FC72}" type="datetime1">
              <a:rPr lang="zh-TW" altLang="en-US"/>
              <a:pPr>
                <a:defRPr/>
              </a:pPr>
              <a:t>2017/7/31</a:t>
            </a:fld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64499-1215-484C-A6C6-FF886DA5D1B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78613" y="549275"/>
            <a:ext cx="2141537" cy="55451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250825" y="549275"/>
            <a:ext cx="6275388" cy="55451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FEE3A-6225-4B03-ACDE-36590333E814}" type="datetime1">
              <a:rPr lang="zh-TW" altLang="en-US"/>
              <a:pPr>
                <a:defRPr/>
              </a:pPr>
              <a:t>2017/7/31</a:t>
            </a:fld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61538-3939-495A-86B2-33BF93B980A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5CA37-9503-469E-9C15-2C8CC1E1B9C0}" type="datetimeFigureOut">
              <a:rPr lang="zh-TW" altLang="en-US"/>
              <a:pPr>
                <a:defRPr/>
              </a:pPr>
              <a:t>2017/7/31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35E10-B2A1-4247-98FF-AEA6C98BD1C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5CA37-9503-469E-9C15-2C8CC1E1B9C0}" type="datetimeFigureOut">
              <a:rPr lang="zh-TW" altLang="en-US"/>
              <a:pPr>
                <a:defRPr/>
              </a:pPr>
              <a:t>2017/7/31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45664-94A4-432B-A1CE-5C1AFFCF980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5CA37-9503-469E-9C15-2C8CC1E1B9C0}" type="datetimeFigureOut">
              <a:rPr lang="zh-TW" altLang="en-US"/>
              <a:pPr>
                <a:defRPr/>
              </a:pPr>
              <a:t>2017/7/31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70A7A-7194-4A1C-BFF8-28641B48DB4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5CA37-9503-469E-9C15-2C8CC1E1B9C0}" type="datetimeFigureOut">
              <a:rPr lang="zh-TW" altLang="en-US"/>
              <a:pPr>
                <a:defRPr/>
              </a:pPr>
              <a:t>2017/7/31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5A7C4-114D-486F-BBD5-1B3C74D72D0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5CA37-9503-469E-9C15-2C8CC1E1B9C0}" type="datetimeFigureOut">
              <a:rPr lang="zh-TW" altLang="en-US"/>
              <a:pPr>
                <a:defRPr/>
              </a:pPr>
              <a:t>2017/7/31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929D8-220B-4445-BFA7-E613ACB76B3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5CA37-9503-469E-9C15-2C8CC1E1B9C0}" type="datetimeFigureOut">
              <a:rPr lang="zh-TW" altLang="en-US"/>
              <a:pPr>
                <a:defRPr/>
              </a:pPr>
              <a:t>2017/7/31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C7642-AD17-4AA5-8ADC-006CE5163E1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5CA37-9503-469E-9C15-2C8CC1E1B9C0}" type="datetimeFigureOut">
              <a:rPr lang="zh-TW" altLang="en-US"/>
              <a:pPr>
                <a:defRPr/>
              </a:pPr>
              <a:t>2017/7/31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551E1-0461-475A-9035-09A11589192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5CA37-9503-469E-9C15-2C8CC1E1B9C0}" type="datetimeFigureOut">
              <a:rPr lang="zh-TW" altLang="en-US"/>
              <a:pPr>
                <a:defRPr/>
              </a:pPr>
              <a:t>2017/7/31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AD214-0E15-4C26-A01B-DB6E3148F2A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0825" y="260648"/>
            <a:ext cx="7489825" cy="49053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850" y="908720"/>
            <a:ext cx="8496300" cy="5544616"/>
          </a:xfr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8243888" y="6545263"/>
            <a:ext cx="900112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EE543-5262-432A-BC6A-BE873AEFBC8A}" type="datetime1">
              <a:rPr lang="zh-TW" altLang="en-US"/>
              <a:pPr>
                <a:defRPr/>
              </a:pPr>
              <a:t>2017/7/31</a:t>
            </a:fld>
            <a:endParaRPr lang="en-US" altLang="zh-TW" dirty="0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0" y="6513513"/>
            <a:ext cx="642938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D50E4-7C6A-4F6C-BE92-3540B6CF7124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5CA37-9503-469E-9C15-2C8CC1E1B9C0}" type="datetimeFigureOut">
              <a:rPr lang="zh-TW" altLang="en-US"/>
              <a:pPr>
                <a:defRPr/>
              </a:pPr>
              <a:t>2017/7/31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7C43D-860F-455F-AAA8-617C5F9D265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5CA37-9503-469E-9C15-2C8CC1E1B9C0}" type="datetimeFigureOut">
              <a:rPr lang="zh-TW" altLang="en-US"/>
              <a:pPr>
                <a:defRPr/>
              </a:pPr>
              <a:t>2017/7/31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70568-0CB1-45F0-9EE6-3D74CF40F81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5CA37-9503-469E-9C15-2C8CC1E1B9C0}" type="datetimeFigureOut">
              <a:rPr lang="zh-TW" altLang="en-US"/>
              <a:pPr>
                <a:defRPr/>
              </a:pPr>
              <a:t>2017/7/31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6445E-7098-409A-B0E2-344C2598664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5CA37-9503-469E-9C15-2C8CC1E1B9C0}" type="datetimeFigureOut">
              <a:rPr lang="zh-TW" altLang="en-US"/>
              <a:pPr>
                <a:defRPr/>
              </a:pPr>
              <a:t>2017/7/31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56D33-7E69-46CE-88F3-C731C02EDFB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691FC-3B88-46E2-9D6F-A27B301182C9}" type="datetimeFigureOut">
              <a:rPr lang="zh-TW" altLang="en-US"/>
              <a:pPr>
                <a:defRPr/>
              </a:pPr>
              <a:t>2017/7/31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D79C6-A745-4B75-90B3-D89F64AFC1A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691FC-3B88-46E2-9D6F-A27B301182C9}" type="datetimeFigureOut">
              <a:rPr lang="zh-TW" altLang="en-US"/>
              <a:pPr>
                <a:defRPr/>
              </a:pPr>
              <a:t>2017/7/31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0A4AA-D5B6-4AC5-B66D-EDF017F098B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691FC-3B88-46E2-9D6F-A27B301182C9}" type="datetimeFigureOut">
              <a:rPr lang="zh-TW" altLang="en-US"/>
              <a:pPr>
                <a:defRPr/>
              </a:pPr>
              <a:t>2017/7/31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C71D8-0C6C-40FA-A3D1-A6F849EB0CE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691FC-3B88-46E2-9D6F-A27B301182C9}" type="datetimeFigureOut">
              <a:rPr lang="zh-TW" altLang="en-US"/>
              <a:pPr>
                <a:defRPr/>
              </a:pPr>
              <a:t>2017/7/31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7F955-9B66-4DDC-98B3-79A21502D90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691FC-3B88-46E2-9D6F-A27B301182C9}" type="datetimeFigureOut">
              <a:rPr lang="zh-TW" altLang="en-US"/>
              <a:pPr>
                <a:defRPr/>
              </a:pPr>
              <a:t>2017/7/31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EE430-D520-4EFE-B3F5-32BF486557D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691FC-3B88-46E2-9D6F-A27B301182C9}" type="datetimeFigureOut">
              <a:rPr lang="zh-TW" altLang="en-US"/>
              <a:pPr>
                <a:defRPr/>
              </a:pPr>
              <a:t>2017/7/31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EA134-139C-4C25-A238-40D1AD6A35E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0D4BE-1573-40BA-8435-D4ADC14BC21E}" type="datetime1">
              <a:rPr lang="zh-TW" altLang="en-US"/>
              <a:pPr>
                <a:defRPr/>
              </a:pPr>
              <a:t>2017/7/31</a:t>
            </a:fld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03042-955D-4A76-B56A-3CE5E1B35F1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691FC-3B88-46E2-9D6F-A27B301182C9}" type="datetimeFigureOut">
              <a:rPr lang="zh-TW" altLang="en-US"/>
              <a:pPr>
                <a:defRPr/>
              </a:pPr>
              <a:t>2017/7/31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F5013-7BD3-4979-A3FB-665F7CBEA35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691FC-3B88-46E2-9D6F-A27B301182C9}" type="datetimeFigureOut">
              <a:rPr lang="zh-TW" altLang="en-US"/>
              <a:pPr>
                <a:defRPr/>
              </a:pPr>
              <a:t>2017/7/31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25FDB-C847-4C3B-8A74-8A86D6C089F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691FC-3B88-46E2-9D6F-A27B301182C9}" type="datetimeFigureOut">
              <a:rPr lang="zh-TW" altLang="en-US"/>
              <a:pPr>
                <a:defRPr/>
              </a:pPr>
              <a:t>2017/7/31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062C77-6DB7-4FC6-9D72-0FE9215FB8F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691FC-3B88-46E2-9D6F-A27B301182C9}" type="datetimeFigureOut">
              <a:rPr lang="zh-TW" altLang="en-US"/>
              <a:pPr>
                <a:defRPr/>
              </a:pPr>
              <a:t>2017/7/31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482B2-C788-4695-AD0D-ABA6329902F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691FC-3B88-46E2-9D6F-A27B301182C9}" type="datetimeFigureOut">
              <a:rPr lang="zh-TW" altLang="en-US"/>
              <a:pPr>
                <a:defRPr/>
              </a:pPr>
              <a:t>2017/7/31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28E53-F940-4CF8-9C8E-42980DD3D4D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691FC-3B88-46E2-9D6F-A27B301182C9}" type="datetimeFigureOut">
              <a:rPr lang="zh-TW" altLang="en-US"/>
              <a:pPr>
                <a:defRPr/>
              </a:pPr>
              <a:t>2017/7/31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C0E9D-2C93-451E-82CD-A38D8E2DD89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23850" y="1341438"/>
            <a:ext cx="4171950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171950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58F39-F6BC-44DC-AC64-11DCD71B392E}" type="datetime1">
              <a:rPr lang="zh-TW" altLang="en-US"/>
              <a:pPr>
                <a:defRPr/>
              </a:pPr>
              <a:t>2017/7/31</a:t>
            </a:fld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9971A-10A3-41CA-B95C-2E01B087322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1DC4A-608C-4EAF-87D4-76ACD4072229}" type="datetime1">
              <a:rPr lang="zh-TW" altLang="en-US"/>
              <a:pPr>
                <a:defRPr/>
              </a:pPr>
              <a:t>2017/7/31</a:t>
            </a:fld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B8B953-7318-41AB-A104-E1BD687508C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3AB244-355A-40FF-A73D-A8C6AF7F563B}" type="datetime1">
              <a:rPr lang="zh-TW" altLang="en-US"/>
              <a:pPr>
                <a:defRPr/>
              </a:pPr>
              <a:t>2017/7/31</a:t>
            </a:fld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B7506-7679-4430-8546-F6087E5CE03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E8EE6-F27D-41FC-95DA-034D143D278D}" type="datetime1">
              <a:rPr lang="zh-TW" altLang="en-US"/>
              <a:pPr>
                <a:defRPr/>
              </a:pPr>
              <a:t>2017/7/31</a:t>
            </a:fld>
            <a:endParaRPr lang="en-US" altLang="zh-TW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35946D-1FD5-4F0B-9A73-E6976602FF7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80D94B-E770-4C4A-994D-7480C912143C}" type="datetime1">
              <a:rPr lang="zh-TW" altLang="en-US"/>
              <a:pPr>
                <a:defRPr/>
              </a:pPr>
              <a:t>2017/7/31</a:t>
            </a:fld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E5100F-AE13-4E07-A110-5B132C0CB29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C508B-7BE7-4A16-A407-82ABE4C7614A}" type="datetime1">
              <a:rPr lang="zh-TW" altLang="en-US"/>
              <a:pPr>
                <a:defRPr/>
              </a:pPr>
              <a:t>2017/7/31</a:t>
            </a:fld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247EC-9982-4232-99B0-739D3BD99CE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188913"/>
            <a:ext cx="7489825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zh-TW" altLang="zh-TW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341438"/>
            <a:ext cx="849630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96188" y="6545263"/>
            <a:ext cx="11525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2"/>
                </a:solidFill>
                <a:latin typeface="+mn-lt"/>
                <a:ea typeface="新細明體" charset="-120"/>
              </a:defRPr>
            </a:lvl1pPr>
          </a:lstStyle>
          <a:p>
            <a:pPr>
              <a:defRPr/>
            </a:pPr>
            <a:fld id="{B4A48A2E-B192-465C-9545-5EB4C995AE15}" type="datetime1">
              <a:rPr lang="zh-TW" altLang="en-US"/>
              <a:pPr>
                <a:defRPr/>
              </a:pPr>
              <a:t>2017/7/31</a:t>
            </a:fld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513513"/>
            <a:ext cx="936625" cy="288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6800" rIns="91440" bIns="45720" numCol="1" anchor="t" anchorCtr="0" compatLnSpc="1">
            <a:prstTxWarp prst="textNoShape">
              <a:avLst/>
            </a:prstTxWarp>
          </a:bodyPr>
          <a:lstStyle>
            <a:lvl1pPr>
              <a:defRPr sz="1300" b="1">
                <a:solidFill>
                  <a:srgbClr val="024BAA"/>
                </a:solidFill>
                <a:latin typeface="+mn-lt"/>
                <a:ea typeface="新細明體" charset="-120"/>
              </a:defRPr>
            </a:lvl1pPr>
          </a:lstStyle>
          <a:p>
            <a:pPr>
              <a:defRPr/>
            </a:pPr>
            <a:fld id="{D02C06E1-2531-44D0-A014-8C3F85C47D6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02" r:id="rId1"/>
    <p:sldLayoutId id="2147485703" r:id="rId2"/>
    <p:sldLayoutId id="2147485669" r:id="rId3"/>
    <p:sldLayoutId id="2147485670" r:id="rId4"/>
    <p:sldLayoutId id="2147485671" r:id="rId5"/>
    <p:sldLayoutId id="2147485672" r:id="rId6"/>
    <p:sldLayoutId id="2147485673" r:id="rId7"/>
    <p:sldLayoutId id="2147485674" r:id="rId8"/>
    <p:sldLayoutId id="2147485675" r:id="rId9"/>
    <p:sldLayoutId id="2147485676" r:id="rId10"/>
    <p:sldLayoutId id="2147485677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600" b="1" i="1">
          <a:solidFill>
            <a:srgbClr val="1762B5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600" b="1" i="1">
          <a:solidFill>
            <a:srgbClr val="1762B5"/>
          </a:solidFill>
          <a:latin typeface="Trebuchet MS" pitchFamily="34" charset="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600" b="1" i="1">
          <a:solidFill>
            <a:srgbClr val="1762B5"/>
          </a:solidFill>
          <a:latin typeface="Trebuchet MS" pitchFamily="34" charset="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600" b="1" i="1">
          <a:solidFill>
            <a:srgbClr val="1762B5"/>
          </a:solidFill>
          <a:latin typeface="Trebuchet MS" pitchFamily="34" charset="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600" b="1" i="1">
          <a:solidFill>
            <a:srgbClr val="1762B5"/>
          </a:solidFill>
          <a:latin typeface="Trebuchet MS" pitchFamily="34" charset="0"/>
          <a:ea typeface="微軟正黑體" pitchFamily="34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2600" b="1" i="1">
          <a:solidFill>
            <a:srgbClr val="1762B5"/>
          </a:solidFill>
          <a:latin typeface="Trebuchet MS" pitchFamily="34" charset="0"/>
          <a:ea typeface="微軟正黑體" pitchFamily="34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2600" b="1" i="1">
          <a:solidFill>
            <a:srgbClr val="1762B5"/>
          </a:solidFill>
          <a:latin typeface="Trebuchet MS" pitchFamily="34" charset="0"/>
          <a:ea typeface="微軟正黑體" pitchFamily="34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2600" b="1" i="1">
          <a:solidFill>
            <a:srgbClr val="1762B5"/>
          </a:solidFill>
          <a:latin typeface="Trebuchet MS" pitchFamily="34" charset="0"/>
          <a:ea typeface="微軟正黑體" pitchFamily="34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2600" b="1" i="1">
          <a:solidFill>
            <a:srgbClr val="1762B5"/>
          </a:solidFill>
          <a:latin typeface="Trebuchet MS" pitchFamily="34" charset="0"/>
          <a:ea typeface="微軟正黑體" pitchFamily="34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16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1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12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12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12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12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051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9E65CA37-9503-469E-9C15-2C8CC1E1B9C0}" type="datetimeFigureOut">
              <a:rPr lang="zh-TW" altLang="en-US"/>
              <a:pPr>
                <a:defRPr/>
              </a:pPr>
              <a:t>2017/7/31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B88939C6-5460-4CAE-AF38-5843EE291B1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78" r:id="rId1"/>
    <p:sldLayoutId id="2147485679" r:id="rId2"/>
    <p:sldLayoutId id="2147485680" r:id="rId3"/>
    <p:sldLayoutId id="2147485681" r:id="rId4"/>
    <p:sldLayoutId id="2147485682" r:id="rId5"/>
    <p:sldLayoutId id="2147485683" r:id="rId6"/>
    <p:sldLayoutId id="2147485684" r:id="rId7"/>
    <p:sldLayoutId id="2147485685" r:id="rId8"/>
    <p:sldLayoutId id="2147485686" r:id="rId9"/>
    <p:sldLayoutId id="2147485687" r:id="rId10"/>
    <p:sldLayoutId id="2147485688" r:id="rId11"/>
    <p:sldLayoutId id="214748568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075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41D691FC-3B88-46E2-9D6F-A27B301182C9}" type="datetimeFigureOut">
              <a:rPr lang="zh-TW" altLang="en-US"/>
              <a:pPr>
                <a:defRPr/>
              </a:pPr>
              <a:t>2017/7/31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25815701-734A-4A1E-86BC-A340878114B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90" r:id="rId1"/>
    <p:sldLayoutId id="2147485691" r:id="rId2"/>
    <p:sldLayoutId id="2147485692" r:id="rId3"/>
    <p:sldLayoutId id="2147485693" r:id="rId4"/>
    <p:sldLayoutId id="2147485694" r:id="rId5"/>
    <p:sldLayoutId id="2147485695" r:id="rId6"/>
    <p:sldLayoutId id="2147485696" r:id="rId7"/>
    <p:sldLayoutId id="2147485697" r:id="rId8"/>
    <p:sldLayoutId id="2147485698" r:id="rId9"/>
    <p:sldLayoutId id="2147485699" r:id="rId10"/>
    <p:sldLayoutId id="2147485700" r:id="rId11"/>
    <p:sldLayoutId id="214748570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4.png"/><Relationship Id="rId5" Type="http://schemas.openxmlformats.org/officeDocument/2006/relationships/image" Target="../media/image5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png"/><Relationship Id="rId9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18" Type="http://schemas.openxmlformats.org/officeDocument/2006/relationships/image" Target="../media/image105.png"/><Relationship Id="rId3" Type="http://schemas.openxmlformats.org/officeDocument/2006/relationships/image" Target="../media/image90.png"/><Relationship Id="rId21" Type="http://schemas.openxmlformats.org/officeDocument/2006/relationships/image" Target="../media/image108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17" Type="http://schemas.openxmlformats.org/officeDocument/2006/relationships/image" Target="../media/image104.png"/><Relationship Id="rId2" Type="http://schemas.openxmlformats.org/officeDocument/2006/relationships/image" Target="../media/image89.png"/><Relationship Id="rId16" Type="http://schemas.openxmlformats.org/officeDocument/2006/relationships/image" Target="../media/image103.png"/><Relationship Id="rId20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98.jpeg"/><Relationship Id="rId5" Type="http://schemas.openxmlformats.org/officeDocument/2006/relationships/image" Target="../media/image92.jpeg"/><Relationship Id="rId15" Type="http://schemas.openxmlformats.org/officeDocument/2006/relationships/image" Target="../media/image102.png"/><Relationship Id="rId10" Type="http://schemas.openxmlformats.org/officeDocument/2006/relationships/image" Target="../media/image97.png"/><Relationship Id="rId19" Type="http://schemas.openxmlformats.org/officeDocument/2006/relationships/image" Target="../media/image106.png"/><Relationship Id="rId4" Type="http://schemas.openxmlformats.org/officeDocument/2006/relationships/image" Target="../media/image91.jpeg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1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Relationship Id="rId9" Type="http://schemas.openxmlformats.org/officeDocument/2006/relationships/image" Target="../media/image12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jpe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126.png"/><Relationship Id="rId4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6.jpeg"/><Relationship Id="rId9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24.png"/><Relationship Id="rId3" Type="http://schemas.openxmlformats.org/officeDocument/2006/relationships/image" Target="../media/image23.jpeg"/><Relationship Id="rId7" Type="http://schemas.openxmlformats.org/officeDocument/2006/relationships/image" Target="../media/image130.png"/><Relationship Id="rId12" Type="http://schemas.openxmlformats.org/officeDocument/2006/relationships/image" Target="../media/image1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11" Type="http://schemas.openxmlformats.org/officeDocument/2006/relationships/image" Target="../media/image134.png"/><Relationship Id="rId5" Type="http://schemas.openxmlformats.org/officeDocument/2006/relationships/image" Target="../media/image128.png"/><Relationship Id="rId10" Type="http://schemas.openxmlformats.org/officeDocument/2006/relationships/image" Target="../media/image133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Relationship Id="rId14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23.jpeg"/><Relationship Id="rId7" Type="http://schemas.openxmlformats.org/officeDocument/2006/relationships/image" Target="../media/image1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9.jpeg"/><Relationship Id="rId7" Type="http://schemas.openxmlformats.org/officeDocument/2006/relationships/image" Target="../media/image13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7" Type="http://schemas.openxmlformats.org/officeDocument/2006/relationships/image" Target="../media/image169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 txBox="1">
            <a:spLocks/>
          </p:cNvSpPr>
          <p:nvPr/>
        </p:nvSpPr>
        <p:spPr>
          <a:xfrm>
            <a:off x="1331913" y="3141663"/>
            <a:ext cx="7489825" cy="503237"/>
          </a:xfrm>
          <a:prstGeom prst="rect">
            <a:avLst/>
          </a:prstGeom>
        </p:spPr>
        <p:txBody>
          <a:bodyPr/>
          <a:lstStyle>
            <a:lvl1pPr algn="r">
              <a:defRPr sz="2800" i="0">
                <a:solidFill>
                  <a:schemeClr val="bg1"/>
                </a:solidFill>
              </a:defRPr>
            </a:lvl1pPr>
          </a:lstStyle>
          <a:p>
            <a:pPr eaLnBrk="0" hangingPunct="0">
              <a:defRPr/>
            </a:pPr>
            <a:r>
              <a:rPr lang="en-US" altLang="zh-TW" kern="0" dirty="0" smtClean="0">
                <a:latin typeface="helvetica" pitchFamily="34" charset="0"/>
                <a:ea typeface="+mj-ea"/>
                <a:cs typeface="helvetica" pitchFamily="34" charset="0"/>
              </a:rPr>
              <a:t>KE8950/KE8952 Product Guide</a:t>
            </a:r>
          </a:p>
          <a:p>
            <a:pPr eaLnBrk="0" hangingPunct="0">
              <a:defRPr/>
            </a:pPr>
            <a:endParaRPr lang="zh-TW" altLang="en-US" kern="0" dirty="0"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1330325" y="3644900"/>
            <a:ext cx="7489825" cy="576263"/>
          </a:xfrm>
          <a:prstGeom prst="rect">
            <a:avLst/>
          </a:prstGeom>
        </p:spPr>
        <p:txBody>
          <a:bodyPr/>
          <a:lstStyle>
            <a:lvl1pPr>
              <a:defRPr sz="2800" i="0">
                <a:solidFill>
                  <a:schemeClr val="bg1"/>
                </a:solidFill>
              </a:defRPr>
            </a:lvl1pPr>
          </a:lstStyle>
          <a:p>
            <a:pPr algn="r" eaLnBrk="0" hangingPunct="0">
              <a:defRPr/>
            </a:pPr>
            <a:r>
              <a:rPr lang="en-US" altLang="zh-TW" sz="1500" kern="0" dirty="0" smtClean="0">
                <a:solidFill>
                  <a:srgbClr val="39C6FF"/>
                </a:solidFill>
                <a:latin typeface="helvetica" pitchFamily="34" charset="0"/>
                <a:ea typeface="+mj-ea"/>
                <a:cs typeface="helvetica" pitchFamily="34" charset="0"/>
              </a:rPr>
              <a:t>Enterprise Product Department</a:t>
            </a:r>
          </a:p>
          <a:p>
            <a:pPr algn="r" eaLnBrk="0" hangingPunct="0">
              <a:defRPr/>
            </a:pPr>
            <a:r>
              <a:rPr lang="en-US" altLang="zh-TW" sz="1500" kern="0" dirty="0" smtClean="0">
                <a:solidFill>
                  <a:srgbClr val="39C6FF"/>
                </a:solidFill>
                <a:latin typeface="helvetica" pitchFamily="34" charset="0"/>
                <a:ea typeface="+mj-ea"/>
                <a:cs typeface="helvetica" pitchFamily="34" charset="0"/>
              </a:rPr>
              <a:t>Harry </a:t>
            </a:r>
            <a:r>
              <a:rPr lang="en-US" altLang="zh-TW" sz="1500" kern="0" dirty="0" err="1" smtClean="0">
                <a:solidFill>
                  <a:srgbClr val="39C6FF"/>
                </a:solidFill>
                <a:latin typeface="helvetica" pitchFamily="34" charset="0"/>
                <a:ea typeface="+mj-ea"/>
                <a:cs typeface="helvetica" pitchFamily="34" charset="0"/>
              </a:rPr>
              <a:t>Weng</a:t>
            </a:r>
            <a:endParaRPr lang="en-US" altLang="zh-TW" sz="1500" kern="0" dirty="0" smtClean="0">
              <a:solidFill>
                <a:srgbClr val="39C6FF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15816" y="1700809"/>
            <a:ext cx="4654277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標題 1"/>
          <p:cNvSpPr>
            <a:spLocks noGrp="1"/>
          </p:cNvSpPr>
          <p:nvPr>
            <p:ph type="title"/>
          </p:nvPr>
        </p:nvSpPr>
        <p:spPr>
          <a:xfrm>
            <a:off x="250825" y="260350"/>
            <a:ext cx="7489825" cy="49053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 dirty="0" smtClean="0">
                <a:latin typeface="helvetica" pitchFamily="34" charset="0"/>
                <a:cs typeface="helvetica" pitchFamily="34" charset="0"/>
              </a:rPr>
              <a:t>Configuration Flexibility</a:t>
            </a:r>
            <a:endParaRPr lang="zh-TW" altLang="en-US" dirty="0" smtClean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0" y="6513513"/>
            <a:ext cx="936625" cy="288925"/>
          </a:xfrm>
        </p:spPr>
        <p:txBody>
          <a:bodyPr/>
          <a:lstStyle/>
          <a:p>
            <a:pPr>
              <a:defRPr/>
            </a:pPr>
            <a:fld id="{7C257F4B-BDFE-4546-9703-94807B0BB68D}" type="slidenum">
              <a:rPr lang="en-US" altLang="zh-TW" smtClean="0"/>
              <a:pPr>
                <a:defRPr/>
              </a:pPr>
              <a:t>10</a:t>
            </a:fld>
            <a:endParaRPr lang="en-US" altLang="zh-TW"/>
          </a:p>
        </p:txBody>
      </p:sp>
      <p:sp>
        <p:nvSpPr>
          <p:cNvPr id="7" name="文字方塊 6"/>
          <p:cNvSpPr txBox="1"/>
          <p:nvPr/>
        </p:nvSpPr>
        <p:spPr>
          <a:xfrm>
            <a:off x="6948264" y="2614356"/>
            <a:ext cx="540060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>
              <a:lnSpc>
                <a:spcPct val="150000"/>
              </a:lnSpc>
            </a:pPr>
            <a:r>
              <a:rPr lang="en-US" altLang="zh-TW" sz="20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RS-232 or Telnet</a:t>
            </a:r>
          </a:p>
          <a:p>
            <a:pPr lvl="1" indent="-457200">
              <a:lnSpc>
                <a:spcPct val="150000"/>
              </a:lnSpc>
              <a:buFont typeface="+mj-lt"/>
              <a:buAutoNum type="arabicPeriod"/>
            </a:pPr>
            <a:endParaRPr lang="en-US" altLang="zh-TW" sz="2000" b="1" dirty="0" smtClean="0">
              <a:solidFill>
                <a:srgbClr val="00206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563888" y="1268760"/>
            <a:ext cx="540060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>
              <a:lnSpc>
                <a:spcPct val="150000"/>
              </a:lnSpc>
            </a:pPr>
            <a:r>
              <a:rPr lang="en-US" altLang="zh-TW" sz="20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Receiver Local OSD</a:t>
            </a:r>
          </a:p>
          <a:p>
            <a:pPr lvl="1" indent="-457200">
              <a:lnSpc>
                <a:spcPct val="150000"/>
              </a:lnSpc>
              <a:buFont typeface="+mj-lt"/>
              <a:buAutoNum type="arabicPeriod"/>
            </a:pPr>
            <a:endParaRPr lang="en-US" altLang="zh-TW" sz="2000" b="1" dirty="0" smtClean="0">
              <a:solidFill>
                <a:srgbClr val="00206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0484" name="內容版面配置區 2"/>
          <p:cNvSpPr>
            <a:spLocks noGrp="1"/>
          </p:cNvSpPr>
          <p:nvPr>
            <p:ph idx="1"/>
          </p:nvPr>
        </p:nvSpPr>
        <p:spPr>
          <a:xfrm>
            <a:off x="3419872" y="5805264"/>
            <a:ext cx="5688632" cy="792088"/>
          </a:xfrm>
          <a:solidFill>
            <a:schemeClr val="bg1">
              <a:alpha val="50000"/>
            </a:schemeClr>
          </a:solidFill>
          <a:ln>
            <a:noFill/>
          </a:ln>
        </p:spPr>
        <p:txBody>
          <a:bodyPr/>
          <a:lstStyle/>
          <a:p>
            <a:pPr marL="342900" lvl="1" indent="-342900">
              <a:lnSpc>
                <a:spcPct val="150000"/>
              </a:lnSpc>
              <a:buNone/>
            </a:pPr>
            <a:r>
              <a:rPr lang="en-US" altLang="zh-TW" b="1" dirty="0" smtClean="0">
                <a:latin typeface="helvetica" pitchFamily="34" charset="0"/>
                <a:cs typeface="helvetica" pitchFamily="34" charset="0"/>
              </a:rPr>
              <a:t>Multiple Ways for Configuration</a:t>
            </a:r>
          </a:p>
          <a:p>
            <a:pPr marL="457200" lvl="1" indent="-457200">
              <a:lnSpc>
                <a:spcPct val="150000"/>
              </a:lnSpc>
              <a:buFont typeface="+mj-lt"/>
              <a:buAutoNum type="arabicPeriod"/>
            </a:pPr>
            <a:endParaRPr lang="en-US" altLang="zh-TW" b="1" dirty="0" smtClean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1" name="內容版面配置區 2"/>
          <p:cNvSpPr txBox="1">
            <a:spLocks/>
          </p:cNvSpPr>
          <p:nvPr/>
        </p:nvSpPr>
        <p:spPr bwMode="auto">
          <a:xfrm>
            <a:off x="35496" y="3272275"/>
            <a:ext cx="3347864" cy="58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 indent="-457200">
              <a:lnSpc>
                <a:spcPct val="150000"/>
              </a:lnSpc>
            </a:pPr>
            <a:r>
              <a:rPr lang="en-US" altLang="zh-TW" sz="20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CCKM Matrix Manager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肘形接點 80"/>
          <p:cNvCxnSpPr>
            <a:endCxn id="9" idx="2"/>
          </p:cNvCxnSpPr>
          <p:nvPr/>
        </p:nvCxnSpPr>
        <p:spPr>
          <a:xfrm flipV="1">
            <a:off x="2699792" y="5445224"/>
            <a:ext cx="1872208" cy="288032"/>
          </a:xfrm>
          <a:prstGeom prst="bentConnector2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58" name="標題 1"/>
          <p:cNvSpPr>
            <a:spLocks noGrp="1"/>
          </p:cNvSpPr>
          <p:nvPr>
            <p:ph type="title"/>
          </p:nvPr>
        </p:nvSpPr>
        <p:spPr>
          <a:xfrm>
            <a:off x="250825" y="260350"/>
            <a:ext cx="7489825" cy="49053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 dirty="0" smtClean="0">
                <a:latin typeface="helvetica" pitchFamily="34" charset="0"/>
                <a:cs typeface="helvetica" pitchFamily="34" charset="0"/>
              </a:rPr>
              <a:t>Configuration – Receiver Local OSD</a:t>
            </a:r>
            <a:endParaRPr lang="zh-TW" altLang="en-US" dirty="0" smtClean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0" y="6513513"/>
            <a:ext cx="936625" cy="288925"/>
          </a:xfrm>
        </p:spPr>
        <p:txBody>
          <a:bodyPr/>
          <a:lstStyle/>
          <a:p>
            <a:pPr>
              <a:defRPr/>
            </a:pPr>
            <a:fld id="{7C257F4B-BDFE-4546-9703-94807B0BB68D}" type="slidenum">
              <a:rPr lang="en-US" altLang="zh-TW" smtClean="0"/>
              <a:pPr>
                <a:defRPr/>
              </a:pPr>
              <a:t>11</a:t>
            </a:fld>
            <a:endParaRPr lang="en-US" altLang="zh-TW"/>
          </a:p>
        </p:txBody>
      </p:sp>
      <p:pic>
        <p:nvPicPr>
          <p:cNvPr id="9" name="圖片 78" descr="All_In_One_PC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9592" y="608394"/>
            <a:ext cx="7344816" cy="4836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5381730"/>
            <a:ext cx="2448272" cy="639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肘形接點 80"/>
          <p:cNvCxnSpPr/>
          <p:nvPr/>
        </p:nvCxnSpPr>
        <p:spPr>
          <a:xfrm>
            <a:off x="2987824" y="5733256"/>
            <a:ext cx="1584176" cy="360040"/>
          </a:xfrm>
          <a:prstGeom prst="bentConnector2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20369293">
            <a:off x="6336197" y="5864473"/>
            <a:ext cx="464714" cy="70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403647" y="1113264"/>
            <a:ext cx="6477023" cy="3323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275856" y="5949280"/>
            <a:ext cx="2592288" cy="70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文字方塊 15"/>
          <p:cNvSpPr txBox="1"/>
          <p:nvPr/>
        </p:nvSpPr>
        <p:spPr>
          <a:xfrm rot="20477243">
            <a:off x="2887971" y="2770004"/>
            <a:ext cx="4976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latin typeface="helvetica" pitchFamily="34" charset="0"/>
                <a:cs typeface="helvetica" pitchFamily="34" charset="0"/>
              </a:rPr>
              <a:t>Receiver Local OSD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767740"/>
            <a:ext cx="9144000" cy="6045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標題 1"/>
          <p:cNvSpPr>
            <a:spLocks noGrp="1"/>
          </p:cNvSpPr>
          <p:nvPr>
            <p:ph type="title"/>
          </p:nvPr>
        </p:nvSpPr>
        <p:spPr>
          <a:xfrm>
            <a:off x="250825" y="260350"/>
            <a:ext cx="7489825" cy="49053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 dirty="0" smtClean="0">
                <a:latin typeface="helvetica" pitchFamily="34" charset="0"/>
                <a:cs typeface="helvetica" pitchFamily="34" charset="0"/>
              </a:rPr>
              <a:t>Configuration Flexibility – Matrix Manager</a:t>
            </a:r>
            <a:endParaRPr lang="zh-TW" altLang="en-US" dirty="0" smtClean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0" y="6513513"/>
            <a:ext cx="936625" cy="288925"/>
          </a:xfrm>
        </p:spPr>
        <p:txBody>
          <a:bodyPr/>
          <a:lstStyle/>
          <a:p>
            <a:pPr>
              <a:defRPr/>
            </a:pPr>
            <a:fld id="{7C257F4B-BDFE-4546-9703-94807B0BB68D}" type="slidenum">
              <a:rPr lang="en-US" altLang="zh-TW" smtClean="0"/>
              <a:pPr>
                <a:defRPr/>
              </a:pPr>
              <a:t>12</a:t>
            </a:fld>
            <a:endParaRPr lang="en-US" altLang="zh-TW"/>
          </a:p>
        </p:txBody>
      </p:sp>
      <p:sp>
        <p:nvSpPr>
          <p:cNvPr id="16" name="文字方塊 15"/>
          <p:cNvSpPr txBox="1"/>
          <p:nvPr/>
        </p:nvSpPr>
        <p:spPr>
          <a:xfrm rot="20477243">
            <a:off x="2132658" y="4640025"/>
            <a:ext cx="6309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latin typeface="helvetica" pitchFamily="34" charset="0"/>
                <a:cs typeface="helvetica" pitchFamily="34" charset="0"/>
              </a:rPr>
              <a:t>Through Matrix Manager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584" y="2416757"/>
            <a:ext cx="2808312" cy="3460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0" y="6513513"/>
            <a:ext cx="936625" cy="288925"/>
          </a:xfrm>
        </p:spPr>
        <p:txBody>
          <a:bodyPr/>
          <a:lstStyle/>
          <a:p>
            <a:pPr>
              <a:defRPr/>
            </a:pPr>
            <a:fld id="{7C257F4B-BDFE-4546-9703-94807B0BB68D}" type="slidenum">
              <a:rPr lang="en-US" altLang="zh-TW" smtClean="0"/>
              <a:pPr>
                <a:defRPr/>
              </a:pPr>
              <a:t>13</a:t>
            </a:fld>
            <a:endParaRPr lang="en-US" altLang="zh-TW"/>
          </a:p>
        </p:txBody>
      </p:sp>
      <p:sp>
        <p:nvSpPr>
          <p:cNvPr id="20484" name="內容版面配置區 2"/>
          <p:cNvSpPr>
            <a:spLocks noGrp="1"/>
          </p:cNvSpPr>
          <p:nvPr>
            <p:ph idx="1"/>
          </p:nvPr>
        </p:nvSpPr>
        <p:spPr>
          <a:xfrm>
            <a:off x="108148" y="910208"/>
            <a:ext cx="8496300" cy="2590800"/>
          </a:xfrm>
        </p:spPr>
        <p:txBody>
          <a:bodyPr/>
          <a:lstStyle/>
          <a:p>
            <a:pPr marL="342900" lvl="1" indent="-342900">
              <a:lnSpc>
                <a:spcPct val="150000"/>
              </a:lnSpc>
              <a:buFontTx/>
              <a:buChar char="•"/>
            </a:pPr>
            <a:r>
              <a:rPr lang="en-US" altLang="zh-TW" sz="2200" dirty="0" smtClean="0">
                <a:latin typeface="helvetica" pitchFamily="34" charset="0"/>
                <a:cs typeface="helvetica" pitchFamily="34" charset="0"/>
              </a:rPr>
              <a:t>Text Menu through RS232</a:t>
            </a:r>
          </a:p>
        </p:txBody>
      </p:sp>
      <p:sp>
        <p:nvSpPr>
          <p:cNvPr id="9" name="Text Box 36"/>
          <p:cNvSpPr txBox="1">
            <a:spLocks noChangeArrowheads="1"/>
          </p:cNvSpPr>
          <p:nvPr/>
        </p:nvSpPr>
        <p:spPr bwMode="auto">
          <a:xfrm>
            <a:off x="107504" y="6237312"/>
            <a:ext cx="85328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400" b="1" dirty="0" smtClean="0">
                <a:solidFill>
                  <a:srgbClr val="132164"/>
                </a:solidFill>
                <a:latin typeface="helvetica" pitchFamily="34" charset="0"/>
                <a:cs typeface="helvetica" pitchFamily="34" charset="0"/>
              </a:rPr>
              <a:t>*Don’t forget to switch to RS-232 </a:t>
            </a:r>
            <a:r>
              <a:rPr lang="en-US" altLang="zh-TW" sz="1400" b="1" dirty="0" err="1" smtClean="0">
                <a:solidFill>
                  <a:srgbClr val="132164"/>
                </a:solidFill>
                <a:latin typeface="helvetica" pitchFamily="34" charset="0"/>
                <a:cs typeface="helvetica" pitchFamily="34" charset="0"/>
              </a:rPr>
              <a:t>Config</a:t>
            </a:r>
            <a:r>
              <a:rPr lang="en-US" altLang="zh-TW" sz="1400" b="1" dirty="0" smtClean="0">
                <a:solidFill>
                  <a:srgbClr val="132164"/>
                </a:solidFill>
                <a:latin typeface="helvetica" pitchFamily="34" charset="0"/>
                <a:cs typeface="helvetica" pitchFamily="34" charset="0"/>
              </a:rPr>
              <a:t> setting</a:t>
            </a:r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64098" y="836712"/>
            <a:ext cx="4628382" cy="4477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355976" y="5445224"/>
            <a:ext cx="4350796" cy="1136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 11"/>
          <p:cNvSpPr/>
          <p:nvPr/>
        </p:nvSpPr>
        <p:spPr>
          <a:xfrm>
            <a:off x="4860032" y="6021288"/>
            <a:ext cx="432048" cy="4320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" name="群組 14"/>
          <p:cNvGrpSpPr/>
          <p:nvPr/>
        </p:nvGrpSpPr>
        <p:grpSpPr>
          <a:xfrm rot="3866244">
            <a:off x="-30357" y="2640515"/>
            <a:ext cx="4889114" cy="3882108"/>
            <a:chOff x="755576" y="2492896"/>
            <a:chExt cx="5716846" cy="4221088"/>
          </a:xfrm>
        </p:grpSpPr>
        <p:cxnSp>
          <p:nvCxnSpPr>
            <p:cNvPr id="14" name="直線接點 13"/>
            <p:cNvCxnSpPr/>
            <p:nvPr/>
          </p:nvCxnSpPr>
          <p:spPr>
            <a:xfrm flipH="1">
              <a:off x="5004048" y="2927355"/>
              <a:ext cx="1468374" cy="280590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群組 13"/>
            <p:cNvGrpSpPr/>
            <p:nvPr/>
          </p:nvGrpSpPr>
          <p:grpSpPr>
            <a:xfrm>
              <a:off x="755576" y="2492896"/>
              <a:ext cx="5688632" cy="4221088"/>
              <a:chOff x="755576" y="2492896"/>
              <a:chExt cx="5688632" cy="4221088"/>
            </a:xfrm>
          </p:grpSpPr>
          <p:sp>
            <p:nvSpPr>
              <p:cNvPr id="17" name="橢圓 16"/>
              <p:cNvSpPr/>
              <p:nvPr/>
            </p:nvSpPr>
            <p:spPr>
              <a:xfrm>
                <a:off x="755576" y="2492896"/>
                <a:ext cx="4608512" cy="4221088"/>
              </a:xfrm>
              <a:prstGeom prst="ellipse">
                <a:avLst/>
              </a:prstGeom>
              <a:noFill/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>
                  <a:noFill/>
                </a:endParaRPr>
              </a:p>
            </p:txBody>
          </p:sp>
          <p:cxnSp>
            <p:nvCxnSpPr>
              <p:cNvPr id="18" name="直線接點 17"/>
              <p:cNvCxnSpPr/>
              <p:nvPr/>
            </p:nvCxnSpPr>
            <p:spPr>
              <a:xfrm flipH="1" flipV="1">
                <a:off x="3203848" y="2492897"/>
                <a:ext cx="3240360" cy="432047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標題 1"/>
          <p:cNvSpPr>
            <a:spLocks noGrp="1"/>
          </p:cNvSpPr>
          <p:nvPr>
            <p:ph type="title"/>
          </p:nvPr>
        </p:nvSpPr>
        <p:spPr>
          <a:xfrm>
            <a:off x="250825" y="260350"/>
            <a:ext cx="7489825" cy="49053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 dirty="0" smtClean="0">
                <a:latin typeface="helvetica" pitchFamily="34" charset="0"/>
                <a:cs typeface="helvetica" pitchFamily="34" charset="0"/>
              </a:rPr>
              <a:t>Configuration Flexibility – RS232</a:t>
            </a:r>
            <a:endParaRPr lang="zh-TW" altLang="en-US" dirty="0" smtClean="0">
              <a:latin typeface="helvetica" pitchFamily="34" charset="0"/>
              <a:cs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標題 1"/>
          <p:cNvSpPr>
            <a:spLocks noGrp="1"/>
          </p:cNvSpPr>
          <p:nvPr>
            <p:ph type="title"/>
          </p:nvPr>
        </p:nvSpPr>
        <p:spPr>
          <a:xfrm>
            <a:off x="250825" y="260350"/>
            <a:ext cx="7489825" cy="49053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 dirty="0" smtClean="0">
                <a:latin typeface="helvetica" pitchFamily="34" charset="0"/>
                <a:cs typeface="helvetica" pitchFamily="34" charset="0"/>
              </a:rPr>
              <a:t>Configuration Flexibility – RS232</a:t>
            </a:r>
            <a:endParaRPr lang="zh-TW" altLang="en-US" dirty="0" smtClean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0" y="6513513"/>
            <a:ext cx="936625" cy="288925"/>
          </a:xfrm>
        </p:spPr>
        <p:txBody>
          <a:bodyPr/>
          <a:lstStyle/>
          <a:p>
            <a:pPr>
              <a:defRPr/>
            </a:pPr>
            <a:fld id="{7C257F4B-BDFE-4546-9703-94807B0BB68D}" type="slidenum">
              <a:rPr lang="en-US" altLang="zh-TW" smtClean="0"/>
              <a:pPr>
                <a:defRPr/>
              </a:pPr>
              <a:t>14</a:t>
            </a:fld>
            <a:endParaRPr lang="en-US" altLang="zh-TW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55576" y="2210916"/>
            <a:ext cx="7219950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39344" y="980728"/>
            <a:ext cx="5904656" cy="5329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內容版面配置區 2"/>
          <p:cNvSpPr>
            <a:spLocks noGrp="1"/>
          </p:cNvSpPr>
          <p:nvPr>
            <p:ph idx="1"/>
          </p:nvPr>
        </p:nvSpPr>
        <p:spPr>
          <a:xfrm>
            <a:off x="251520" y="908720"/>
            <a:ext cx="8496300" cy="2590800"/>
          </a:xfrm>
        </p:spPr>
        <p:txBody>
          <a:bodyPr/>
          <a:lstStyle/>
          <a:p>
            <a:pPr marL="342900" lvl="1" indent="-342900">
              <a:lnSpc>
                <a:spcPct val="150000"/>
              </a:lnSpc>
              <a:buNone/>
            </a:pPr>
            <a:r>
              <a:rPr lang="en-US" altLang="zh-TW" sz="1800" dirty="0" smtClean="0">
                <a:latin typeface="helvetica" pitchFamily="34" charset="0"/>
                <a:cs typeface="helvetica" pitchFamily="34" charset="0"/>
              </a:rPr>
              <a:t>Text Menu through RS232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標題 1"/>
          <p:cNvSpPr>
            <a:spLocks noGrp="1"/>
          </p:cNvSpPr>
          <p:nvPr>
            <p:ph type="title"/>
          </p:nvPr>
        </p:nvSpPr>
        <p:spPr>
          <a:xfrm>
            <a:off x="250825" y="260350"/>
            <a:ext cx="7489825" cy="49053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 dirty="0" smtClean="0">
                <a:latin typeface="helvetica" pitchFamily="34" charset="0"/>
                <a:cs typeface="helvetica" pitchFamily="34" charset="0"/>
              </a:rPr>
              <a:t>Configuration Flexibility - Telnet</a:t>
            </a:r>
            <a:endParaRPr lang="zh-TW" altLang="en-US" dirty="0" smtClean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0" y="6513513"/>
            <a:ext cx="936625" cy="288925"/>
          </a:xfrm>
        </p:spPr>
        <p:txBody>
          <a:bodyPr/>
          <a:lstStyle/>
          <a:p>
            <a:pPr>
              <a:defRPr/>
            </a:pPr>
            <a:fld id="{7C257F4B-BDFE-4546-9703-94807B0BB68D}" type="slidenum">
              <a:rPr lang="en-US" altLang="zh-TW" smtClean="0"/>
              <a:pPr>
                <a:defRPr/>
              </a:pPr>
              <a:t>15</a:t>
            </a:fld>
            <a:endParaRPr lang="en-US" altLang="zh-TW"/>
          </a:p>
        </p:txBody>
      </p:sp>
      <p:sp>
        <p:nvSpPr>
          <p:cNvPr id="20484" name="內容版面配置區 2"/>
          <p:cNvSpPr>
            <a:spLocks noGrp="1"/>
          </p:cNvSpPr>
          <p:nvPr>
            <p:ph idx="1"/>
          </p:nvPr>
        </p:nvSpPr>
        <p:spPr>
          <a:xfrm>
            <a:off x="323850" y="836712"/>
            <a:ext cx="8496300" cy="2590800"/>
          </a:xfrm>
        </p:spPr>
        <p:txBody>
          <a:bodyPr/>
          <a:lstStyle/>
          <a:p>
            <a:pPr marL="342900" lvl="1" indent="-342900">
              <a:lnSpc>
                <a:spcPct val="150000"/>
              </a:lnSpc>
              <a:buFontTx/>
              <a:buChar char="•"/>
            </a:pPr>
            <a:r>
              <a:rPr lang="en-US" altLang="zh-TW" sz="2200" dirty="0" smtClean="0">
                <a:latin typeface="helvetica" pitchFamily="34" charset="0"/>
                <a:cs typeface="helvetica" pitchFamily="34" charset="0"/>
              </a:rPr>
              <a:t>Through Telnet port 23</a:t>
            </a:r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67744" y="1916832"/>
            <a:ext cx="4248472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835696" y="1556792"/>
            <a:ext cx="5742350" cy="4976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30"/>
          <p:cNvGrpSpPr/>
          <p:nvPr/>
        </p:nvGrpSpPr>
        <p:grpSpPr>
          <a:xfrm>
            <a:off x="5845048" y="3206151"/>
            <a:ext cx="3407472" cy="3535217"/>
            <a:chOff x="5845048" y="3206151"/>
            <a:chExt cx="3407472" cy="3535217"/>
          </a:xfrm>
        </p:grpSpPr>
        <p:pic>
          <p:nvPicPr>
            <p:cNvPr id="95237" name="Picture 5" descr="Image result for relieved person"/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4F4F4"/>
                </a:clrFrom>
                <a:clrTo>
                  <a:srgbClr val="F4F4F4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845048" y="4365104"/>
              <a:ext cx="3407472" cy="2376264"/>
            </a:xfrm>
            <a:prstGeom prst="rect">
              <a:avLst/>
            </a:prstGeom>
            <a:noFill/>
          </p:spPr>
        </p:pic>
        <p:sp>
          <p:nvSpPr>
            <p:cNvPr id="29" name="橢圓形圖說文字 28"/>
            <p:cNvSpPr/>
            <p:nvPr/>
          </p:nvSpPr>
          <p:spPr>
            <a:xfrm rot="16560101">
              <a:off x="7170652" y="2964485"/>
              <a:ext cx="805738" cy="1289070"/>
            </a:xfrm>
            <a:prstGeom prst="wedgeEllipseCallout">
              <a:avLst>
                <a:gd name="adj1" fmla="val -90614"/>
                <a:gd name="adj2" fmla="val 13016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0" name="文字方塊 29"/>
            <p:cNvSpPr txBox="1"/>
            <p:nvPr/>
          </p:nvSpPr>
          <p:spPr>
            <a:xfrm>
              <a:off x="7020272" y="3429000"/>
              <a:ext cx="21602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 dirty="0" smtClean="0">
                  <a:latin typeface="helvetica" pitchFamily="34" charset="0"/>
                  <a:cs typeface="helvetica" pitchFamily="34" charset="0"/>
                </a:rPr>
                <a:t>Whew~~</a:t>
              </a:r>
              <a:endParaRPr lang="zh-TW" altLang="en-US" sz="1600" dirty="0">
                <a:latin typeface="helvetica" pitchFamily="34" charset="0"/>
                <a:cs typeface="helvetica" pitchFamily="34" charset="0"/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KE8900/8952 Transmitter Local Console</a:t>
            </a:r>
            <a:endParaRPr lang="zh-TW" altLang="en-US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948264" y="836713"/>
            <a:ext cx="567975" cy="783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群組 21"/>
          <p:cNvGrpSpPr/>
          <p:nvPr/>
        </p:nvGrpSpPr>
        <p:grpSpPr>
          <a:xfrm>
            <a:off x="2078639" y="3429001"/>
            <a:ext cx="4941633" cy="1449569"/>
            <a:chOff x="-373638" y="3573012"/>
            <a:chExt cx="12017151" cy="3865516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2915816" y="5752737"/>
              <a:ext cx="3057002" cy="700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-373638" y="5318349"/>
              <a:ext cx="1217290" cy="4869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1" name="直線接點 10"/>
            <p:cNvCxnSpPr/>
            <p:nvPr/>
          </p:nvCxnSpPr>
          <p:spPr>
            <a:xfrm>
              <a:off x="3779912" y="3573016"/>
              <a:ext cx="0" cy="2016224"/>
            </a:xfrm>
            <a:prstGeom prst="line">
              <a:avLst/>
            </a:prstGeom>
            <a:ln w="38100">
              <a:solidFill>
                <a:srgbClr val="0000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肘形接點 95"/>
            <p:cNvCxnSpPr>
              <a:endCxn id="10" idx="3"/>
            </p:cNvCxnSpPr>
            <p:nvPr/>
          </p:nvCxnSpPr>
          <p:spPr>
            <a:xfrm rot="5400000">
              <a:off x="608763" y="3807905"/>
              <a:ext cx="1988790" cy="1519013"/>
            </a:xfrm>
            <a:prstGeom prst="bentConnector2">
              <a:avLst/>
            </a:prstGeom>
            <a:ln w="38100">
              <a:solidFill>
                <a:srgbClr val="0000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圖片 78" descr="All_In_One_PC.jpg"/>
            <p:cNvPicPr>
              <a:picLocks noChangeAspect="1" noChangeArrowheads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010382" y="4653129"/>
              <a:ext cx="3633131" cy="2785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7" name="肘形接點 95"/>
            <p:cNvCxnSpPr/>
            <p:nvPr/>
          </p:nvCxnSpPr>
          <p:spPr>
            <a:xfrm rot="16200000" flipH="1">
              <a:off x="6516132" y="4059151"/>
              <a:ext cx="1980389" cy="1008112"/>
            </a:xfrm>
            <a:prstGeom prst="bentConnector3">
              <a:avLst>
                <a:gd name="adj1" fmla="val 99059"/>
              </a:avLst>
            </a:prstGeom>
            <a:ln w="38100">
              <a:solidFill>
                <a:srgbClr val="0000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肘形接點 95"/>
          <p:cNvCxnSpPr>
            <a:stCxn id="5" idx="1"/>
          </p:cNvCxnSpPr>
          <p:nvPr/>
        </p:nvCxnSpPr>
        <p:spPr>
          <a:xfrm rot="10800000" flipV="1">
            <a:off x="4218306" y="1228356"/>
            <a:ext cx="2729959" cy="472452"/>
          </a:xfrm>
          <a:prstGeom prst="bentConnector2">
            <a:avLst/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67744" y="1772816"/>
            <a:ext cx="3888432" cy="78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67744" y="2708920"/>
            <a:ext cx="3890250" cy="818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 descr="Image result for emergency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300192" y="764704"/>
            <a:ext cx="628329" cy="628329"/>
          </a:xfrm>
          <a:prstGeom prst="rect">
            <a:avLst/>
          </a:prstGeom>
          <a:noFill/>
        </p:spPr>
      </p:pic>
      <p:grpSp>
        <p:nvGrpSpPr>
          <p:cNvPr id="7" name="群組 27"/>
          <p:cNvGrpSpPr/>
          <p:nvPr/>
        </p:nvGrpSpPr>
        <p:grpSpPr>
          <a:xfrm>
            <a:off x="0" y="4437112"/>
            <a:ext cx="4125813" cy="2304256"/>
            <a:chOff x="0" y="4437112"/>
            <a:chExt cx="4125813" cy="2304256"/>
          </a:xfrm>
        </p:grpSpPr>
        <p:pic>
          <p:nvPicPr>
            <p:cNvPr id="35849" name="Picture 9"/>
            <p:cNvPicPr>
              <a:picLocks noChangeAspect="1" noChangeArrowheads="1"/>
            </p:cNvPicPr>
            <p:nvPr/>
          </p:nvPicPr>
          <p:blipFill>
            <a:blip r:embed="rId10" cstate="email"/>
            <a:srcRect/>
            <a:stretch>
              <a:fillRect/>
            </a:stretch>
          </p:blipFill>
          <p:spPr bwMode="auto">
            <a:xfrm>
              <a:off x="0" y="4437112"/>
              <a:ext cx="1871490" cy="2304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橢圓形圖說文字 25"/>
            <p:cNvSpPr/>
            <p:nvPr/>
          </p:nvSpPr>
          <p:spPr>
            <a:xfrm rot="16560101">
              <a:off x="2115953" y="4692677"/>
              <a:ext cx="805738" cy="1289070"/>
            </a:xfrm>
            <a:prstGeom prst="wedgeEllipseCallout">
              <a:avLst>
                <a:gd name="adj1" fmla="val 3280"/>
                <a:gd name="adj2" fmla="val -6727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1965573" y="5157192"/>
              <a:ext cx="21602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 dirty="0" smtClean="0">
                  <a:latin typeface="helvetica" pitchFamily="34" charset="0"/>
                  <a:cs typeface="helvetica" pitchFamily="34" charset="0"/>
                </a:rPr>
                <a:t>I am on it</a:t>
              </a:r>
              <a:endParaRPr lang="zh-TW" altLang="en-US" sz="1600" dirty="0">
                <a:latin typeface="helvetica" pitchFamily="34" charset="0"/>
                <a:cs typeface="helvetica" pitchFamily="34" charset="0"/>
              </a:endParaRPr>
            </a:p>
          </p:txBody>
        </p:sp>
      </p:grpSp>
      <p:sp>
        <p:nvSpPr>
          <p:cNvPr id="19" name="文字方塊 18"/>
          <p:cNvSpPr txBox="1"/>
          <p:nvPr/>
        </p:nvSpPr>
        <p:spPr>
          <a:xfrm>
            <a:off x="1403648" y="6165304"/>
            <a:ext cx="5904656" cy="46166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latin typeface="helvetica" pitchFamily="34" charset="0"/>
                <a:cs typeface="helvetica" pitchFamily="34" charset="0"/>
              </a:rPr>
              <a:t>Local console =&gt; Emergency operation  </a:t>
            </a:r>
            <a:endParaRPr lang="zh-TW" altLang="en-US" sz="2400" b="1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5652120" y="4005064"/>
            <a:ext cx="1296144" cy="610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0152" y="4005064"/>
            <a:ext cx="67962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群組 28"/>
          <p:cNvGrpSpPr/>
          <p:nvPr/>
        </p:nvGrpSpPr>
        <p:grpSpPr>
          <a:xfrm>
            <a:off x="899592" y="692696"/>
            <a:ext cx="6840760" cy="5244583"/>
            <a:chOff x="899592" y="692696"/>
            <a:chExt cx="6840760" cy="5244583"/>
          </a:xfrm>
        </p:grpSpPr>
        <p:pic>
          <p:nvPicPr>
            <p:cNvPr id="48" name="圖片 78" descr="All_In_One_PC.jpg"/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99592" y="692696"/>
              <a:ext cx="6840760" cy="52445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1403648" y="1268759"/>
              <a:ext cx="5832648" cy="36366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" name="文字方塊 22"/>
          <p:cNvSpPr txBox="1"/>
          <p:nvPr/>
        </p:nvSpPr>
        <p:spPr>
          <a:xfrm>
            <a:off x="2699792" y="6135687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Resolution 1280 x 1024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helvetica" pitchFamily="34" charset="0"/>
                <a:cs typeface="helvetica" pitchFamily="34" charset="0"/>
              </a:rPr>
              <a:t>Fast Switching</a:t>
            </a:r>
            <a:endParaRPr lang="zh-TW" altLang="en-US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FDC3FC-CE9F-4543-9758-44939AF2E15D}" type="datetime1">
              <a:rPr lang="zh-TW" altLang="en-US" smtClean="0"/>
              <a:pPr>
                <a:defRPr/>
              </a:pPr>
              <a:t>2017/7/31</a:t>
            </a:fld>
            <a:endParaRPr lang="en-US" altLang="zh-TW" dirty="0"/>
          </a:p>
        </p:txBody>
      </p:sp>
      <p:sp>
        <p:nvSpPr>
          <p:cNvPr id="19" name="矩形 18"/>
          <p:cNvSpPr/>
          <p:nvPr/>
        </p:nvSpPr>
        <p:spPr>
          <a:xfrm>
            <a:off x="1403648" y="1196752"/>
            <a:ext cx="5904656" cy="374441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403647" y="1268760"/>
            <a:ext cx="6008831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文字方塊 26"/>
          <p:cNvSpPr txBox="1"/>
          <p:nvPr/>
        </p:nvSpPr>
        <p:spPr>
          <a:xfrm>
            <a:off x="3923928" y="6135687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Blank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2699792" y="6135687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Resolution 1920 x 1080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grpSp>
        <p:nvGrpSpPr>
          <p:cNvPr id="34" name="群組 33"/>
          <p:cNvGrpSpPr/>
          <p:nvPr/>
        </p:nvGrpSpPr>
        <p:grpSpPr>
          <a:xfrm>
            <a:off x="6006224" y="5387787"/>
            <a:ext cx="3137776" cy="1470213"/>
            <a:chOff x="6006224" y="5387787"/>
            <a:chExt cx="3137776" cy="1470213"/>
          </a:xfrm>
        </p:grpSpPr>
        <p:pic>
          <p:nvPicPr>
            <p:cNvPr id="31" name="Picture 2" descr="Image result for line貼圖"/>
            <p:cNvPicPr>
              <a:picLocks noChangeAspect="1" noChangeArrowheads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786664" y="5387787"/>
              <a:ext cx="1357336" cy="1470213"/>
            </a:xfrm>
            <a:prstGeom prst="rect">
              <a:avLst/>
            </a:prstGeom>
            <a:noFill/>
          </p:spPr>
        </p:pic>
        <p:sp>
          <p:nvSpPr>
            <p:cNvPr id="32" name="橢圓形圖說文字 31"/>
            <p:cNvSpPr/>
            <p:nvPr/>
          </p:nvSpPr>
          <p:spPr>
            <a:xfrm rot="16560101">
              <a:off x="6323789" y="5259002"/>
              <a:ext cx="940968" cy="1576097"/>
            </a:xfrm>
            <a:prstGeom prst="wedgeEllipseCallout">
              <a:avLst>
                <a:gd name="adj1" fmla="val 14423"/>
                <a:gd name="adj2" fmla="val 61279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3" name="文字方塊 32"/>
            <p:cNvSpPr txBox="1"/>
            <p:nvPr/>
          </p:nvSpPr>
          <p:spPr>
            <a:xfrm>
              <a:off x="6228184" y="5775647"/>
              <a:ext cx="21602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b="1" dirty="0" smtClean="0">
                  <a:latin typeface="helvetica" pitchFamily="34" charset="0"/>
                  <a:cs typeface="helvetica" pitchFamily="34" charset="0"/>
                </a:rPr>
                <a:t>Why it takes </a:t>
              </a:r>
            </a:p>
            <a:p>
              <a:r>
                <a:rPr lang="en-US" altLang="zh-TW" sz="1200" b="1" dirty="0" smtClean="0">
                  <a:latin typeface="helvetica" pitchFamily="34" charset="0"/>
                  <a:cs typeface="helvetica" pitchFamily="34" charset="0"/>
                </a:rPr>
                <a:t>that  long?</a:t>
              </a:r>
              <a:endParaRPr lang="zh-TW" altLang="en-US" sz="1200" b="1" dirty="0">
                <a:latin typeface="helvetica" pitchFamily="34" charset="0"/>
                <a:cs typeface="helvetic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19" grpId="0" animBg="1"/>
      <p:bldP spid="27" grpId="0"/>
      <p:bldP spid="27" grpId="1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helvetica" pitchFamily="34" charset="0"/>
                <a:cs typeface="helvetica" pitchFamily="34" charset="0"/>
              </a:rPr>
              <a:t>Fast Switching</a:t>
            </a:r>
            <a:endParaRPr lang="zh-TW" altLang="en-US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FDC3FC-CE9F-4543-9758-44939AF2E15D}" type="datetime1">
              <a:rPr lang="zh-TW" altLang="en-US" smtClean="0"/>
              <a:pPr>
                <a:defRPr/>
              </a:pPr>
              <a:t>2017/7/31</a:t>
            </a:fld>
            <a:endParaRPr lang="en-US" altLang="zh-TW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764704"/>
            <a:ext cx="9144000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矩形 14"/>
          <p:cNvSpPr/>
          <p:nvPr/>
        </p:nvSpPr>
        <p:spPr>
          <a:xfrm>
            <a:off x="2483768" y="4869160"/>
            <a:ext cx="6048672" cy="57606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8"/>
          <p:cNvGrpSpPr/>
          <p:nvPr/>
        </p:nvGrpSpPr>
        <p:grpSpPr>
          <a:xfrm>
            <a:off x="1259632" y="692696"/>
            <a:ext cx="6840760" cy="5244583"/>
            <a:chOff x="899592" y="692696"/>
            <a:chExt cx="6840760" cy="5244583"/>
          </a:xfrm>
        </p:grpSpPr>
        <p:pic>
          <p:nvPicPr>
            <p:cNvPr id="48" name="圖片 78" descr="All_In_One_PC.jpg"/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99592" y="692696"/>
              <a:ext cx="6840760" cy="52445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1403648" y="1268759"/>
              <a:ext cx="5832648" cy="36366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" name="文字方塊 22"/>
          <p:cNvSpPr txBox="1"/>
          <p:nvPr/>
        </p:nvSpPr>
        <p:spPr>
          <a:xfrm>
            <a:off x="2987824" y="6135687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Resolution 1280 x 1024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helvetica" pitchFamily="34" charset="0"/>
                <a:cs typeface="helvetica" pitchFamily="34" charset="0"/>
              </a:rPr>
              <a:t>Fast Switching</a:t>
            </a:r>
            <a:endParaRPr lang="zh-TW" altLang="en-US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FDC3FC-CE9F-4543-9758-44939AF2E15D}" type="datetime1">
              <a:rPr lang="zh-TW" altLang="en-US" smtClean="0"/>
              <a:pPr>
                <a:defRPr/>
              </a:pPr>
              <a:t>2017/7/31</a:t>
            </a:fld>
            <a:endParaRPr lang="en-US" altLang="zh-TW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731521" y="1268760"/>
            <a:ext cx="6008831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文字方塊 29"/>
          <p:cNvSpPr txBox="1"/>
          <p:nvPr/>
        </p:nvSpPr>
        <p:spPr>
          <a:xfrm>
            <a:off x="2987824" y="6135687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Resolution 1920 x 1080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內容版面配置區 2"/>
          <p:cNvSpPr>
            <a:spLocks noGrp="1"/>
          </p:cNvSpPr>
          <p:nvPr>
            <p:ph idx="1"/>
          </p:nvPr>
        </p:nvSpPr>
        <p:spPr>
          <a:xfrm>
            <a:off x="179512" y="980728"/>
            <a:ext cx="7955930" cy="489654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Description: 4K HDMI KVM over IP Extender</a:t>
            </a:r>
          </a:p>
          <a:p>
            <a:pPr>
              <a:lnSpc>
                <a:spcPct val="90000"/>
              </a:lnSpc>
            </a:pPr>
            <a:r>
              <a:rPr lang="en-US" altLang="zh-TW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MSRP: KE8950(1T+1R) $3290 KE8952(1T+1R) $3590</a:t>
            </a:r>
          </a:p>
          <a:p>
            <a:pPr>
              <a:lnSpc>
                <a:spcPct val="90000"/>
              </a:lnSpc>
            </a:pPr>
            <a:r>
              <a:rPr lang="en-US" altLang="zh-TW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Release Date: Q3 2017 </a:t>
            </a:r>
          </a:p>
          <a:p>
            <a:pPr eaLnBrk="0" hangingPunct="0">
              <a:defRPr/>
            </a:pPr>
            <a:r>
              <a:rPr lang="en-US" altLang="zh-TW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Key features:</a:t>
            </a:r>
          </a:p>
          <a:p>
            <a:pPr lvl="1" eaLnBrk="0" hangingPunct="0">
              <a:defRPr/>
            </a:pPr>
            <a:r>
              <a:rPr lang="en-US" altLang="zh-TW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HDMI compatible with HDCP up to </a:t>
            </a:r>
            <a:r>
              <a:rPr lang="en-US" altLang="zh-TW" sz="2000" b="1" dirty="0" smtClean="0">
                <a:solidFill>
                  <a:srgbClr val="2781BF"/>
                </a:solidFill>
                <a:latin typeface="helvetica" pitchFamily="34" charset="0"/>
                <a:cs typeface="helvetica" pitchFamily="34" charset="0"/>
              </a:rPr>
              <a:t>4K 3840 x 2160 @30Hz</a:t>
            </a:r>
            <a:r>
              <a:rPr lang="en-US" altLang="zh-TW" sz="2000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en-US" altLang="zh-TW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(4:4:4)</a:t>
            </a:r>
          </a:p>
          <a:p>
            <a:pPr lvl="1" eaLnBrk="0" hangingPunct="0">
              <a:defRPr/>
            </a:pPr>
            <a:r>
              <a:rPr lang="en-US" altLang="zh-TW" sz="2000" b="1" dirty="0" smtClean="0">
                <a:solidFill>
                  <a:srgbClr val="2781BF"/>
                </a:solidFill>
                <a:latin typeface="helvetica" pitchFamily="34" charset="0"/>
                <a:cs typeface="helvetica" pitchFamily="34" charset="0"/>
              </a:rPr>
              <a:t>SFP port for use with fiber-optic transceivers </a:t>
            </a:r>
            <a:r>
              <a:rPr lang="en-US" altLang="zh-TW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, provides the option to use an optical Ethernet network interface up to 10 km</a:t>
            </a:r>
          </a:p>
          <a:p>
            <a:pPr lvl="1" eaLnBrk="0" hangingPunct="0">
              <a:defRPr/>
            </a:pPr>
            <a:r>
              <a:rPr lang="en-US" altLang="zh-TW" sz="2000" b="1" dirty="0" smtClean="0">
                <a:solidFill>
                  <a:srgbClr val="2781BF"/>
                </a:solidFill>
                <a:latin typeface="helvetica" pitchFamily="34" charset="0"/>
                <a:cs typeface="helvetica" pitchFamily="34" charset="0"/>
              </a:rPr>
              <a:t>PoE</a:t>
            </a:r>
            <a:r>
              <a:rPr lang="en-US" altLang="zh-TW" sz="2000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en-US" altLang="zh-TW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allows the KE8952 to receive power and communications over a single Ethernet cable</a:t>
            </a:r>
          </a:p>
          <a:p>
            <a:pPr lvl="1" eaLnBrk="0" hangingPunct="0">
              <a:defRPr/>
            </a:pPr>
            <a:r>
              <a:rPr lang="en-US" altLang="zh-TW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Extender mode (1 x 1) or Matrix mode (m x n)</a:t>
            </a:r>
            <a:endParaRPr lang="zh-TW" altLang="zh-TW" sz="2000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 lvl="1" eaLnBrk="0" hangingPunct="0">
              <a:defRPr/>
            </a:pPr>
            <a:r>
              <a:rPr lang="en-US" altLang="zh-TW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Instant Fast Port Switching</a:t>
            </a:r>
          </a:p>
          <a:p>
            <a:pPr lvl="1" eaLnBrk="0" hangingPunct="0">
              <a:defRPr/>
            </a:pPr>
            <a:r>
              <a:rPr lang="en-US" altLang="zh-TW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Multi-Display and Video Wall application</a:t>
            </a:r>
          </a:p>
          <a:p>
            <a:pPr lvl="1" eaLnBrk="0" hangingPunct="0">
              <a:defRPr/>
            </a:pPr>
            <a:r>
              <a:rPr lang="en-US" altLang="zh-TW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Secured data transmission (</a:t>
            </a:r>
            <a:r>
              <a:rPr lang="en-US" altLang="zh-TW" sz="2000" b="1" dirty="0" smtClean="0">
                <a:solidFill>
                  <a:srgbClr val="2781BF"/>
                </a:solidFill>
                <a:latin typeface="helvetica" pitchFamily="34" charset="0"/>
                <a:ea typeface="微軟正黑體" pitchFamily="34" charset="-120"/>
                <a:cs typeface="helvetica" pitchFamily="34" charset="0"/>
              </a:rPr>
              <a:t>AES-128 </a:t>
            </a:r>
            <a:r>
              <a:rPr lang="en-US" altLang="zh-TW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bit encryption)</a:t>
            </a:r>
          </a:p>
          <a:p>
            <a:pPr lvl="1" eaLnBrk="0" hangingPunct="0">
              <a:defRPr/>
            </a:pPr>
            <a:endParaRPr lang="en-US" altLang="zh-TW" sz="2000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 lvl="1" eaLnBrk="0" hangingPunct="0">
              <a:defRPr/>
            </a:pPr>
            <a:endParaRPr lang="en-US" altLang="zh-TW" sz="2000" dirty="0" smtClean="0">
              <a:solidFill>
                <a:srgbClr val="0000CC"/>
              </a:solidFill>
              <a:latin typeface="helvetica" pitchFamily="34" charset="0"/>
              <a:cs typeface="helvetica" pitchFamily="34" charset="0"/>
            </a:endParaRPr>
          </a:p>
          <a:p>
            <a:pPr lvl="1" eaLnBrk="0" hangingPunct="0">
              <a:buNone/>
              <a:defRPr/>
            </a:pPr>
            <a:endParaRPr lang="en-US" altLang="zh-TW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 eaLnBrk="1" hangingPunct="1"/>
            <a:endParaRPr lang="en-US" altLang="zh-TW" sz="2000" dirty="0" smtClean="0">
              <a:latin typeface="helvetica" pitchFamily="34" charset="0"/>
              <a:cs typeface="helvetica" pitchFamily="34" charset="0"/>
            </a:endParaRPr>
          </a:p>
          <a:p>
            <a:pPr eaLnBrk="1" hangingPunct="1"/>
            <a:endParaRPr lang="en-US" altLang="zh-TW" sz="2000" dirty="0" smtClean="0">
              <a:latin typeface="helvetica" pitchFamily="34" charset="0"/>
              <a:cs typeface="helvetica" pitchFamily="34" charset="0"/>
            </a:endParaRPr>
          </a:p>
          <a:p>
            <a:pPr eaLnBrk="1" hangingPunct="1"/>
            <a:endParaRPr lang="en-US" altLang="zh-TW" sz="2000" dirty="0" smtClean="0">
              <a:latin typeface="helvetica" pitchFamily="34" charset="0"/>
              <a:cs typeface="helvetica" pitchFamily="34" charset="0"/>
            </a:endParaRPr>
          </a:p>
          <a:p>
            <a:endParaRPr lang="zh-TW" altLang="en-US" sz="2000" dirty="0" smtClean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250825" y="260350"/>
            <a:ext cx="7489825" cy="490538"/>
          </a:xfrm>
        </p:spPr>
        <p:txBody>
          <a:bodyPr/>
          <a:lstStyle/>
          <a:p>
            <a:pPr>
              <a:defRPr/>
            </a:pPr>
            <a:r>
              <a:rPr lang="en-US" altLang="zh-TW" dirty="0" smtClean="0">
                <a:latin typeface="helvetica" pitchFamily="34" charset="0"/>
                <a:cs typeface="helvetica" pitchFamily="34" charset="0"/>
              </a:rPr>
              <a:t>KE8950/KE8952 Introduction </a:t>
            </a:r>
            <a:endParaRPr lang="en-US" altLang="zh-TW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7" name="Content Placeholder 11"/>
          <p:cNvSpPr txBox="1">
            <a:spLocks/>
          </p:cNvSpPr>
          <p:nvPr/>
        </p:nvSpPr>
        <p:spPr bwMode="auto">
          <a:xfrm>
            <a:off x="395536" y="6381328"/>
            <a:ext cx="656307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  <a:defRPr/>
            </a:pPr>
            <a:r>
              <a:rPr lang="en-US" altLang="ko-K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ea typeface="+mn-ea"/>
                <a:cs typeface="helvetica" pitchFamily="34" charset="0"/>
              </a:rPr>
              <a:t>The difference</a:t>
            </a:r>
            <a:r>
              <a:rPr lang="zh-TW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ea typeface="+mn-ea"/>
                <a:cs typeface="helvetica" pitchFamily="34" charset="0"/>
              </a:rPr>
              <a:t> 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between </a:t>
            </a:r>
            <a:r>
              <a:rPr lang="en-US" altLang="ko-K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KE</a:t>
            </a:r>
            <a:r>
              <a:rPr lang="en-US" altLang="zh-TW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ea typeface="+mn-ea"/>
                <a:cs typeface="helvetica" pitchFamily="34" charset="0"/>
              </a:rPr>
              <a:t>8950/8952</a:t>
            </a:r>
            <a:r>
              <a:rPr lang="en-US" altLang="ko-K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ea typeface="+mn-ea"/>
                <a:cs typeface="helvetica" pitchFamily="34" charset="0"/>
              </a:rPr>
              <a:t> is PoE (KE8952)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1" lang="en-US" altLang="ko-KR" sz="2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1" lang="en-US" altLang="ko-KR" sz="2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1" lang="en-US" altLang="ko-KR" sz="2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8532813" y="6524625"/>
            <a:ext cx="576262" cy="333375"/>
          </a:xfrm>
        </p:spPr>
        <p:txBody>
          <a:bodyPr/>
          <a:lstStyle/>
          <a:p>
            <a:pPr algn="ctr">
              <a:defRPr/>
            </a:pPr>
            <a:fld id="{C00668F3-DE7E-4A2F-B0F3-1B279E499845}" type="slidenum">
              <a:rPr lang="en-US" altLang="zh-TW" smtClean="0"/>
              <a:pPr algn="ctr">
                <a:defRPr/>
              </a:pPr>
              <a:t>2</a:t>
            </a:fld>
            <a:endParaRPr lang="en-US" altLang="zh-TW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91680" y="2924944"/>
            <a:ext cx="3563731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91680" y="2060848"/>
            <a:ext cx="3563731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8064" y="4310719"/>
            <a:ext cx="3240360" cy="84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8064" y="5372028"/>
            <a:ext cx="3240360" cy="84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4" name="Picture 6" descr="Image result for pc back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80528" y="-315416"/>
            <a:ext cx="1904952" cy="4167082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6034" y="260648"/>
            <a:ext cx="2304951" cy="490537"/>
          </a:xfrm>
          <a:solidFill>
            <a:schemeClr val="bg1">
              <a:alpha val="71000"/>
            </a:schemeClr>
          </a:solidFill>
        </p:spPr>
        <p:txBody>
          <a:bodyPr/>
          <a:lstStyle/>
          <a:p>
            <a:r>
              <a:rPr lang="en-US" altLang="zh-TW" dirty="0" smtClean="0">
                <a:latin typeface="helvetica" pitchFamily="34" charset="0"/>
                <a:cs typeface="helvetica" pitchFamily="34" charset="0"/>
              </a:rPr>
              <a:t>Multi Display</a:t>
            </a:r>
            <a:endParaRPr lang="zh-TW" altLang="en-US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FDC3FC-CE9F-4543-9758-44939AF2E15D}" type="datetime1">
              <a:rPr lang="zh-TW" altLang="en-US" smtClean="0"/>
              <a:pPr>
                <a:defRPr/>
              </a:pPr>
              <a:t>2017/7/31</a:t>
            </a:fld>
            <a:endParaRPr lang="en-US" altLang="zh-TW" dirty="0"/>
          </a:p>
        </p:txBody>
      </p:sp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042223" y="6093296"/>
            <a:ext cx="3241745" cy="384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矩形 55"/>
          <p:cNvSpPr/>
          <p:nvPr/>
        </p:nvSpPr>
        <p:spPr>
          <a:xfrm>
            <a:off x="3527089" y="2276872"/>
            <a:ext cx="432047" cy="4320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矩形 58"/>
          <p:cNvSpPr/>
          <p:nvPr/>
        </p:nvSpPr>
        <p:spPr>
          <a:xfrm>
            <a:off x="2987824" y="3140968"/>
            <a:ext cx="432048" cy="4320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矩形 59"/>
          <p:cNvSpPr/>
          <p:nvPr/>
        </p:nvSpPr>
        <p:spPr>
          <a:xfrm>
            <a:off x="142713" y="2636912"/>
            <a:ext cx="792088" cy="4320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矩形 63"/>
          <p:cNvSpPr/>
          <p:nvPr/>
        </p:nvSpPr>
        <p:spPr>
          <a:xfrm>
            <a:off x="142713" y="1556792"/>
            <a:ext cx="360040" cy="4320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6" name="肘形接點 65"/>
          <p:cNvCxnSpPr/>
          <p:nvPr/>
        </p:nvCxnSpPr>
        <p:spPr>
          <a:xfrm flipV="1">
            <a:off x="1006809" y="2492896"/>
            <a:ext cx="2016224" cy="360040"/>
          </a:xfrm>
          <a:prstGeom prst="bentConnector3">
            <a:avLst>
              <a:gd name="adj1" fmla="val 32582"/>
            </a:avLst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矩形 74"/>
          <p:cNvSpPr/>
          <p:nvPr/>
        </p:nvSpPr>
        <p:spPr>
          <a:xfrm>
            <a:off x="3023033" y="2276872"/>
            <a:ext cx="467258" cy="4320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8" name="肘形接點 77"/>
          <p:cNvCxnSpPr/>
          <p:nvPr/>
        </p:nvCxnSpPr>
        <p:spPr>
          <a:xfrm>
            <a:off x="1043608" y="2852936"/>
            <a:ext cx="1909007" cy="576064"/>
          </a:xfrm>
          <a:prstGeom prst="bentConnector3">
            <a:avLst>
              <a:gd name="adj1" fmla="val 33094"/>
            </a:avLst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肘形接點 80"/>
          <p:cNvCxnSpPr>
            <a:endCxn id="56" idx="0"/>
          </p:cNvCxnSpPr>
          <p:nvPr/>
        </p:nvCxnSpPr>
        <p:spPr>
          <a:xfrm>
            <a:off x="574761" y="1772816"/>
            <a:ext cx="3168352" cy="504056"/>
          </a:xfrm>
          <a:prstGeom prst="bentConnector2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群組 84"/>
          <p:cNvGrpSpPr/>
          <p:nvPr/>
        </p:nvGrpSpPr>
        <p:grpSpPr>
          <a:xfrm>
            <a:off x="7380312" y="2564904"/>
            <a:ext cx="1224136" cy="648072"/>
            <a:chOff x="3347864" y="4221088"/>
            <a:chExt cx="1224136" cy="648072"/>
          </a:xfrm>
        </p:grpSpPr>
        <p:sp>
          <p:nvSpPr>
            <p:cNvPr id="83" name="雲朵形 82"/>
            <p:cNvSpPr/>
            <p:nvPr/>
          </p:nvSpPr>
          <p:spPr>
            <a:xfrm>
              <a:off x="3347864" y="4221088"/>
              <a:ext cx="1224136" cy="648072"/>
            </a:xfrm>
            <a:prstGeom prst="cloud">
              <a:avLst/>
            </a:prstGeom>
            <a:solidFill>
              <a:srgbClr val="108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 b="1" dirty="0">
                <a:latin typeface="Calibri" pitchFamily="34" charset="0"/>
              </a:endParaRPr>
            </a:p>
          </p:txBody>
        </p:sp>
        <p:sp>
          <p:nvSpPr>
            <p:cNvPr id="84" name="文字方塊 83"/>
            <p:cNvSpPr txBox="1"/>
            <p:nvPr/>
          </p:nvSpPr>
          <p:spPr>
            <a:xfrm>
              <a:off x="3635896" y="4325034"/>
              <a:ext cx="6480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 smtClean="0">
                  <a:solidFill>
                    <a:schemeClr val="bg1"/>
                  </a:solidFill>
                  <a:latin typeface="Calibri" pitchFamily="34" charset="0"/>
                </a:rPr>
                <a:t>LAN</a:t>
              </a:r>
              <a:endParaRPr lang="zh-TW" altLang="en-US" sz="20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pic>
        <p:nvPicPr>
          <p:cNvPr id="89095" name="Picture 7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7560" t="17581" r="7769" b="18687"/>
          <a:stretch>
            <a:fillRect/>
          </a:stretch>
        </p:blipFill>
        <p:spPr bwMode="auto">
          <a:xfrm>
            <a:off x="395536" y="3861048"/>
            <a:ext cx="403244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" name="矩形 89"/>
          <p:cNvSpPr/>
          <p:nvPr/>
        </p:nvSpPr>
        <p:spPr>
          <a:xfrm>
            <a:off x="6300192" y="4653136"/>
            <a:ext cx="360040" cy="3600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1" name="矩形 90"/>
          <p:cNvSpPr/>
          <p:nvPr/>
        </p:nvSpPr>
        <p:spPr>
          <a:xfrm>
            <a:off x="7308304" y="4581128"/>
            <a:ext cx="395250" cy="3600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2" name="矩形 91"/>
          <p:cNvSpPr/>
          <p:nvPr/>
        </p:nvSpPr>
        <p:spPr>
          <a:xfrm>
            <a:off x="7308304" y="5661248"/>
            <a:ext cx="395250" cy="3600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3" name="肘形接點 80"/>
          <p:cNvCxnSpPr>
            <a:endCxn id="91" idx="0"/>
          </p:cNvCxnSpPr>
          <p:nvPr/>
        </p:nvCxnSpPr>
        <p:spPr>
          <a:xfrm>
            <a:off x="4283968" y="4221088"/>
            <a:ext cx="3221961" cy="360040"/>
          </a:xfrm>
          <a:prstGeom prst="bentConnector2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肘形接點 80"/>
          <p:cNvCxnSpPr>
            <a:endCxn id="92" idx="1"/>
          </p:cNvCxnSpPr>
          <p:nvPr/>
        </p:nvCxnSpPr>
        <p:spPr>
          <a:xfrm>
            <a:off x="4355976" y="4221088"/>
            <a:ext cx="2952328" cy="1620180"/>
          </a:xfrm>
          <a:prstGeom prst="bentConnector3">
            <a:avLst>
              <a:gd name="adj1" fmla="val 86134"/>
            </a:avLst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肘形接點 80"/>
          <p:cNvCxnSpPr>
            <a:endCxn id="90" idx="1"/>
          </p:cNvCxnSpPr>
          <p:nvPr/>
        </p:nvCxnSpPr>
        <p:spPr>
          <a:xfrm flipV="1">
            <a:off x="4355976" y="4833156"/>
            <a:ext cx="1944216" cy="1404156"/>
          </a:xfrm>
          <a:prstGeom prst="bentConnector3">
            <a:avLst>
              <a:gd name="adj1" fmla="val 20997"/>
            </a:avLst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直線接點 116"/>
          <p:cNvCxnSpPr/>
          <p:nvPr/>
        </p:nvCxnSpPr>
        <p:spPr>
          <a:xfrm>
            <a:off x="5220072" y="3284984"/>
            <a:ext cx="648072" cy="0"/>
          </a:xfrm>
          <a:prstGeom prst="line">
            <a:avLst/>
          </a:prstGeom>
          <a:ln w="38100">
            <a:solidFill>
              <a:srgbClr val="1087D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線接點 134"/>
          <p:cNvCxnSpPr/>
          <p:nvPr/>
        </p:nvCxnSpPr>
        <p:spPr>
          <a:xfrm>
            <a:off x="5220072" y="2420888"/>
            <a:ext cx="648072" cy="0"/>
          </a:xfrm>
          <a:prstGeom prst="line">
            <a:avLst/>
          </a:prstGeom>
          <a:ln w="38100">
            <a:solidFill>
              <a:srgbClr val="1087D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線接點 135"/>
          <p:cNvCxnSpPr/>
          <p:nvPr/>
        </p:nvCxnSpPr>
        <p:spPr>
          <a:xfrm>
            <a:off x="5868144" y="2420888"/>
            <a:ext cx="8384" cy="872480"/>
          </a:xfrm>
          <a:prstGeom prst="line">
            <a:avLst/>
          </a:prstGeom>
          <a:ln w="38100">
            <a:solidFill>
              <a:srgbClr val="1087D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線接點 138"/>
          <p:cNvCxnSpPr/>
          <p:nvPr/>
        </p:nvCxnSpPr>
        <p:spPr>
          <a:xfrm>
            <a:off x="5940152" y="2852936"/>
            <a:ext cx="1440160" cy="0"/>
          </a:xfrm>
          <a:prstGeom prst="line">
            <a:avLst/>
          </a:prstGeom>
          <a:ln w="38100">
            <a:solidFill>
              <a:srgbClr val="1087D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線接點 140"/>
          <p:cNvCxnSpPr/>
          <p:nvPr/>
        </p:nvCxnSpPr>
        <p:spPr>
          <a:xfrm>
            <a:off x="7956376" y="3140968"/>
            <a:ext cx="0" cy="720080"/>
          </a:xfrm>
          <a:prstGeom prst="line">
            <a:avLst/>
          </a:prstGeom>
          <a:ln w="38100">
            <a:solidFill>
              <a:srgbClr val="1087D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線接點 141"/>
          <p:cNvCxnSpPr/>
          <p:nvPr/>
        </p:nvCxnSpPr>
        <p:spPr>
          <a:xfrm>
            <a:off x="8244408" y="3861048"/>
            <a:ext cx="8384" cy="1520552"/>
          </a:xfrm>
          <a:prstGeom prst="line">
            <a:avLst/>
          </a:prstGeom>
          <a:ln w="38100">
            <a:solidFill>
              <a:srgbClr val="1087D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直線接點 144"/>
          <p:cNvCxnSpPr/>
          <p:nvPr/>
        </p:nvCxnSpPr>
        <p:spPr>
          <a:xfrm>
            <a:off x="7668344" y="3861048"/>
            <a:ext cx="0" cy="432048"/>
          </a:xfrm>
          <a:prstGeom prst="line">
            <a:avLst/>
          </a:prstGeom>
          <a:ln w="38100">
            <a:solidFill>
              <a:srgbClr val="1087D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線接點 146"/>
          <p:cNvCxnSpPr/>
          <p:nvPr/>
        </p:nvCxnSpPr>
        <p:spPr>
          <a:xfrm>
            <a:off x="7668344" y="3861048"/>
            <a:ext cx="576064" cy="0"/>
          </a:xfrm>
          <a:prstGeom prst="line">
            <a:avLst/>
          </a:prstGeom>
          <a:ln w="38100">
            <a:solidFill>
              <a:srgbClr val="1087D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矩形 48"/>
          <p:cNvSpPr/>
          <p:nvPr/>
        </p:nvSpPr>
        <p:spPr>
          <a:xfrm>
            <a:off x="0" y="3789040"/>
            <a:ext cx="9144000" cy="306896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5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08520" y="836712"/>
            <a:ext cx="9324528" cy="603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helvetica" pitchFamily="34" charset="0"/>
                <a:cs typeface="helvetica" pitchFamily="34" charset="0"/>
              </a:rPr>
              <a:t>Multi Display</a:t>
            </a:r>
            <a:endParaRPr lang="zh-TW" altLang="en-US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FDC3FC-CE9F-4543-9758-44939AF2E15D}" type="datetime1">
              <a:rPr lang="zh-TW" altLang="en-US" smtClean="0"/>
              <a:pPr>
                <a:defRPr/>
              </a:pPr>
              <a:t>2017/7/31</a:t>
            </a:fld>
            <a:endParaRPr lang="en-US" altLang="zh-TW" dirty="0"/>
          </a:p>
        </p:txBody>
      </p:sp>
      <p:sp>
        <p:nvSpPr>
          <p:cNvPr id="8" name="文字方塊 7"/>
          <p:cNvSpPr txBox="1"/>
          <p:nvPr/>
        </p:nvSpPr>
        <p:spPr>
          <a:xfrm rot="20847167">
            <a:off x="3779912" y="5301208"/>
            <a:ext cx="3024336" cy="46166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990600" dist="38100" dir="66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Add a Video Group</a:t>
            </a:r>
            <a:endParaRPr lang="zh-TW" altLang="en-US" sz="2400" b="1" dirty="0" smtClean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helvetica" pitchFamily="34" charset="0"/>
                <a:cs typeface="helvetica" pitchFamily="34" charset="0"/>
              </a:rPr>
              <a:t>Multi Display</a:t>
            </a:r>
            <a:endParaRPr lang="zh-TW" altLang="en-US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FDC3FC-CE9F-4543-9758-44939AF2E15D}" type="datetime1">
              <a:rPr lang="zh-TW" altLang="en-US" smtClean="0"/>
              <a:pPr>
                <a:defRPr/>
              </a:pPr>
              <a:t>2017/7/31</a:t>
            </a:fld>
            <a:endParaRPr lang="en-US" altLang="zh-TW" dirty="0"/>
          </a:p>
        </p:txBody>
      </p:sp>
      <p:pic>
        <p:nvPicPr>
          <p:cNvPr id="93185" name="Picture 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764705"/>
            <a:ext cx="9143999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字方塊 6"/>
          <p:cNvSpPr txBox="1"/>
          <p:nvPr/>
        </p:nvSpPr>
        <p:spPr>
          <a:xfrm rot="20846863">
            <a:off x="456734" y="4410431"/>
            <a:ext cx="8460432" cy="83099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990600" dist="38100" dir="66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Create a new Channel and setup Video/Audio/USB/Serial Source from Transmitters</a:t>
            </a:r>
            <a:endParaRPr lang="zh-TW" altLang="en-US" sz="2400" b="1" dirty="0" smtClean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6034" y="260648"/>
            <a:ext cx="2304951" cy="490537"/>
          </a:xfrm>
          <a:solidFill>
            <a:schemeClr val="bg1">
              <a:alpha val="71000"/>
            </a:schemeClr>
          </a:solidFill>
        </p:spPr>
        <p:txBody>
          <a:bodyPr/>
          <a:lstStyle/>
          <a:p>
            <a:r>
              <a:rPr lang="en-US" altLang="zh-TW" dirty="0" smtClean="0">
                <a:latin typeface="helvetica" pitchFamily="34" charset="0"/>
                <a:cs typeface="helvetica" pitchFamily="34" charset="0"/>
              </a:rPr>
              <a:t>Multi Display</a:t>
            </a:r>
            <a:endParaRPr lang="zh-TW" altLang="en-US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FDC3FC-CE9F-4543-9758-44939AF2E15D}" type="datetime1">
              <a:rPr lang="zh-TW" altLang="en-US" smtClean="0"/>
              <a:pPr>
                <a:defRPr/>
              </a:pPr>
              <a:t>2017/7/31</a:t>
            </a:fld>
            <a:endParaRPr lang="en-US" altLang="zh-TW" dirty="0"/>
          </a:p>
        </p:txBody>
      </p:sp>
      <p:pic>
        <p:nvPicPr>
          <p:cNvPr id="89096" name="Picture 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836712"/>
            <a:ext cx="9324796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文字方塊 36"/>
          <p:cNvSpPr txBox="1"/>
          <p:nvPr/>
        </p:nvSpPr>
        <p:spPr>
          <a:xfrm>
            <a:off x="1043608" y="5271591"/>
            <a:ext cx="7560840" cy="46166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990600" dist="38100" dir="66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Login KE Receiver and Click </a:t>
            </a:r>
            <a:r>
              <a:rPr lang="en-US" altLang="zh-TW" sz="2400" b="1" dirty="0" err="1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MultiDisplay</a:t>
            </a:r>
            <a:r>
              <a:rPr lang="en-US" altLang="zh-TW" sz="24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 Channel </a:t>
            </a:r>
            <a:endParaRPr lang="zh-TW" altLang="en-US" sz="2400" b="1" dirty="0" smtClean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https://s-media-cache-ak0.pinimg.com/originals/4b/5a/de/4b5ade106a643865f2678d8925bc2a6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85007" cy="6858000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0825" y="260648"/>
            <a:ext cx="1800895" cy="490537"/>
          </a:xfrm>
          <a:solidFill>
            <a:schemeClr val="bg1">
              <a:alpha val="67000"/>
            </a:schemeClr>
          </a:solidFill>
        </p:spPr>
        <p:txBody>
          <a:bodyPr/>
          <a:lstStyle/>
          <a:p>
            <a:r>
              <a:rPr lang="en-US" altLang="zh-TW" dirty="0" err="1" smtClean="0">
                <a:latin typeface="helvetica" pitchFamily="34" charset="0"/>
                <a:cs typeface="helvetica" pitchFamily="34" charset="0"/>
              </a:rPr>
              <a:t>VideoWall</a:t>
            </a:r>
            <a:endParaRPr lang="zh-TW" altLang="en-US" dirty="0">
              <a:latin typeface="helvetica" pitchFamily="34" charset="0"/>
              <a:cs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36512" y="764704"/>
            <a:ext cx="9144001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>
                <a:latin typeface="helvetica" pitchFamily="34" charset="0"/>
                <a:cs typeface="helvetica" pitchFamily="34" charset="0"/>
              </a:rPr>
              <a:t>VideoWall</a:t>
            </a:r>
            <a:endParaRPr lang="zh-TW" altLang="en-US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FDC3FC-CE9F-4543-9758-44939AF2E15D}" type="datetime1">
              <a:rPr lang="zh-TW" altLang="en-US" smtClean="0"/>
              <a:pPr>
                <a:defRPr/>
              </a:pPr>
              <a:t>2017/7/31</a:t>
            </a:fld>
            <a:endParaRPr lang="en-US" altLang="zh-TW" dirty="0"/>
          </a:p>
        </p:txBody>
      </p:sp>
      <p:sp>
        <p:nvSpPr>
          <p:cNvPr id="8" name="文字方塊 7"/>
          <p:cNvSpPr txBox="1"/>
          <p:nvPr/>
        </p:nvSpPr>
        <p:spPr>
          <a:xfrm>
            <a:off x="2376264" y="5631631"/>
            <a:ext cx="5364088" cy="46166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990600" dist="38100" dir="66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Device Management -&gt; Video Wall</a:t>
            </a:r>
            <a:endParaRPr lang="zh-TW" altLang="en-US" sz="2400" b="1" dirty="0" smtClean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51920" y="3212976"/>
            <a:ext cx="1080120" cy="2880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5508104" y="3212976"/>
            <a:ext cx="1080120" cy="2880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3923928" y="4293096"/>
            <a:ext cx="1080120" cy="2880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5508104" y="4293096"/>
            <a:ext cx="1080120" cy="2880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2123728" y="2132856"/>
            <a:ext cx="4176464" cy="3600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84"/>
          <p:cNvGrpSpPr>
            <a:grpSpLocks/>
          </p:cNvGrpSpPr>
          <p:nvPr/>
        </p:nvGrpSpPr>
        <p:grpSpPr bwMode="auto">
          <a:xfrm>
            <a:off x="7812088" y="3068638"/>
            <a:ext cx="792162" cy="476250"/>
            <a:chOff x="7812360" y="3501008"/>
            <a:chExt cx="792088" cy="475080"/>
          </a:xfrm>
        </p:grpSpPr>
        <p:pic>
          <p:nvPicPr>
            <p:cNvPr id="16445" name="Picture 31" descr="C:\Users\jimmytsao\Desktop\KE69x0 R2 ppt\Jenson-Button-of-McLaren--008-s-p1.jpg"/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812360" y="3501008"/>
              <a:ext cx="792088" cy="475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46" name="Picture 24" descr="C:\Users\jimmytsao\Desktop\KE69x0 R2 ppt\Jenson-Button-of-McLaren--008-s.jp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7812360" y="3501008"/>
              <a:ext cx="792088" cy="475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>
          <a:xfrm>
            <a:off x="0" y="6453188"/>
            <a:ext cx="642938" cy="288925"/>
          </a:xfrm>
        </p:spPr>
        <p:txBody>
          <a:bodyPr/>
          <a:lstStyle/>
          <a:p>
            <a:pPr>
              <a:defRPr/>
            </a:pPr>
            <a:fld id="{0B4ADC65-EBF3-4052-B816-C85DD3F23724}" type="slidenum">
              <a:rPr lang="en-US" altLang="zh-TW" smtClean="0"/>
              <a:pPr>
                <a:defRPr/>
              </a:pPr>
              <a:t>26</a:t>
            </a:fld>
            <a:endParaRPr lang="en-US" altLang="zh-TW" dirty="0"/>
          </a:p>
        </p:txBody>
      </p:sp>
      <p:sp>
        <p:nvSpPr>
          <p:cNvPr id="16388" name="內容版面配置區 2"/>
          <p:cNvSpPr>
            <a:spLocks noGrp="1"/>
          </p:cNvSpPr>
          <p:nvPr>
            <p:ph idx="1"/>
          </p:nvPr>
        </p:nvSpPr>
        <p:spPr>
          <a:xfrm>
            <a:off x="323850" y="1124744"/>
            <a:ext cx="8496300" cy="2160588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None/>
            </a:pPr>
            <a:r>
              <a:rPr lang="en-US" altLang="zh-TW" sz="2000" dirty="0" smtClean="0">
                <a:latin typeface="helvetica" pitchFamily="34" charset="0"/>
                <a:cs typeface="helvetica" pitchFamily="34" charset="0"/>
              </a:rPr>
              <a:t>     KE takes advantage of multicasting packets.  When network switch receives packets, it simultaneously sends them to all selected KE devices.</a:t>
            </a:r>
          </a:p>
        </p:txBody>
      </p:sp>
      <p:grpSp>
        <p:nvGrpSpPr>
          <p:cNvPr id="3" name="群組 80"/>
          <p:cNvGrpSpPr>
            <a:grpSpLocks/>
          </p:cNvGrpSpPr>
          <p:nvPr/>
        </p:nvGrpSpPr>
        <p:grpSpPr bwMode="auto">
          <a:xfrm>
            <a:off x="539750" y="3213100"/>
            <a:ext cx="7488238" cy="2952750"/>
            <a:chOff x="539552" y="3645024"/>
            <a:chExt cx="7488832" cy="2952328"/>
          </a:xfrm>
        </p:grpSpPr>
        <p:grpSp>
          <p:nvGrpSpPr>
            <p:cNvPr id="4" name="群組 79"/>
            <p:cNvGrpSpPr>
              <a:grpSpLocks/>
            </p:cNvGrpSpPr>
            <p:nvPr/>
          </p:nvGrpSpPr>
          <p:grpSpPr bwMode="auto">
            <a:xfrm>
              <a:off x="683568" y="3645024"/>
              <a:ext cx="7344816" cy="2952328"/>
              <a:chOff x="683568" y="3645024"/>
              <a:chExt cx="7344816" cy="2952328"/>
            </a:xfrm>
          </p:grpSpPr>
          <p:pic>
            <p:nvPicPr>
              <p:cNvPr id="16429" name="Picture 23" descr="C:\Users\jimmytsao\Desktop\KE69x0 R2 ppt\KE6900T-KVM-Extenders-OL-s.jpg"/>
              <p:cNvPicPr>
                <a:picLocks noChangeAspect="1" noChangeArrowheads="1"/>
              </p:cNvPicPr>
              <p:nvPr/>
            </p:nvPicPr>
            <p:blipFill>
              <a:blip r:embed="rId4" cstate="email"/>
              <a:stretch>
                <a:fillRect/>
              </a:stretch>
            </p:blipFill>
            <p:spPr bwMode="auto">
              <a:xfrm>
                <a:off x="683568" y="4937425"/>
                <a:ext cx="953815" cy="383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6" name="群組 25"/>
              <p:cNvGrpSpPr>
                <a:grpSpLocks/>
              </p:cNvGrpSpPr>
              <p:nvPr/>
            </p:nvGrpSpPr>
            <p:grpSpPr bwMode="auto">
              <a:xfrm>
                <a:off x="2626940" y="4509120"/>
                <a:ext cx="1296988" cy="1219200"/>
                <a:chOff x="2482924" y="4509120"/>
                <a:chExt cx="1296988" cy="1219200"/>
              </a:xfrm>
            </p:grpSpPr>
            <p:pic>
              <p:nvPicPr>
                <p:cNvPr id="16443" name="Picture 4" descr="D:\ATEN\Business trip\UK trip\Trip report\Palmaris diagram by Mathew\Palmaris report material\GS3700-48HP.jpg"/>
                <p:cNvPicPr>
                  <a:picLocks noChangeAspect="1" noChangeArrowheads="1"/>
                </p:cNvPicPr>
                <p:nvPr/>
              </p:nvPicPr>
              <p:blipFill>
                <a:blip r:embed="rId5" cstate="email">
                  <a:lum bright="10000"/>
                </a:blip>
                <a:srcRect/>
                <a:stretch>
                  <a:fillRect/>
                </a:stretch>
              </p:blipFill>
              <p:spPr bwMode="auto">
                <a:xfrm>
                  <a:off x="2483768" y="4509120"/>
                  <a:ext cx="1219200" cy="1219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2348" name="文字方塊 61"/>
                <p:cNvSpPr txBox="1">
                  <a:spLocks noChangeArrowheads="1"/>
                </p:cNvSpPr>
                <p:nvPr/>
              </p:nvSpPr>
              <p:spPr bwMode="auto">
                <a:xfrm>
                  <a:off x="2483264" y="4868812"/>
                  <a:ext cx="1297090" cy="2936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en-US" altLang="zh-TW" sz="1300" b="1" dirty="0" err="1">
                      <a:solidFill>
                        <a:schemeClr val="bg1"/>
                      </a:solidFill>
                      <a:latin typeface="helvetica" pitchFamily="34" charset="0"/>
                      <a:cs typeface="helvetica" pitchFamily="34" charset="0"/>
                    </a:rPr>
                    <a:t>GbE</a:t>
                  </a:r>
                  <a:r>
                    <a:rPr lang="en-US" altLang="zh-TW" sz="1300" b="1" dirty="0">
                      <a:solidFill>
                        <a:schemeClr val="bg1"/>
                      </a:solidFill>
                      <a:latin typeface="helvetica" pitchFamily="34" charset="0"/>
                      <a:cs typeface="helvetica" pitchFamily="34" charset="0"/>
                    </a:rPr>
                    <a:t> Switch</a:t>
                  </a:r>
                </a:p>
              </p:txBody>
            </p:sp>
          </p:grpSp>
          <p:grpSp>
            <p:nvGrpSpPr>
              <p:cNvPr id="7" name="群組 76"/>
              <p:cNvGrpSpPr>
                <a:grpSpLocks/>
              </p:cNvGrpSpPr>
              <p:nvPr/>
            </p:nvGrpSpPr>
            <p:grpSpPr bwMode="auto">
              <a:xfrm>
                <a:off x="5003956" y="4512096"/>
                <a:ext cx="1224060" cy="634488"/>
                <a:chOff x="5003956" y="4512096"/>
                <a:chExt cx="1224060" cy="634488"/>
              </a:xfrm>
            </p:grpSpPr>
            <p:pic>
              <p:nvPicPr>
                <p:cNvPr id="16441" name="Picture 65" descr="KA7240-KVM-Modules-OL-large"/>
                <p:cNvPicPr>
                  <a:picLocks noChangeAspect="1" noChangeArrowheads="1"/>
                </p:cNvPicPr>
                <p:nvPr/>
              </p:nvPicPr>
              <p:blipFill>
                <a:blip r:embed="rId6" cstate="email"/>
                <a:srcRect/>
                <a:stretch>
                  <a:fillRect/>
                </a:stretch>
              </p:blipFill>
              <p:spPr bwMode="auto">
                <a:xfrm>
                  <a:off x="5147990" y="4512096"/>
                  <a:ext cx="863600" cy="5730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2" name="Text Box 126"/>
                <p:cNvSpPr txBox="1">
                  <a:spLocks noChangeArrowheads="1"/>
                </p:cNvSpPr>
                <p:nvPr/>
              </p:nvSpPr>
              <p:spPr bwMode="auto">
                <a:xfrm>
                  <a:off x="5003956" y="4868812"/>
                  <a:ext cx="1224060" cy="277772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25000"/>
                    </a:spcBef>
                    <a:defRPr/>
                  </a:pPr>
                  <a:r>
                    <a:rPr lang="en-US" altLang="zh-TW" sz="1200" b="1" dirty="0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helvetica" pitchFamily="34" charset="0"/>
                      <a:cs typeface="helvetica" pitchFamily="34" charset="0"/>
                    </a:rPr>
                    <a:t>KE8950R</a:t>
                  </a:r>
                  <a:endParaRPr lang="en-US" altLang="zh-TW" sz="12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 pitchFamily="34" charset="0"/>
                    <a:cs typeface="helvetica" pitchFamily="34" charset="0"/>
                  </a:endParaRPr>
                </a:p>
              </p:txBody>
            </p:sp>
          </p:grpSp>
          <p:grpSp>
            <p:nvGrpSpPr>
              <p:cNvPr id="8" name="群組 75"/>
              <p:cNvGrpSpPr>
                <a:grpSpLocks/>
              </p:cNvGrpSpPr>
              <p:nvPr/>
            </p:nvGrpSpPr>
            <p:grpSpPr bwMode="auto">
              <a:xfrm>
                <a:off x="5004222" y="5229200"/>
                <a:ext cx="1223962" cy="648072"/>
                <a:chOff x="5004222" y="5229200"/>
                <a:chExt cx="1223962" cy="648072"/>
              </a:xfrm>
            </p:grpSpPr>
            <p:pic>
              <p:nvPicPr>
                <p:cNvPr id="16439" name="Picture 65" descr="KA7240-KVM-Modules-OL-large"/>
                <p:cNvPicPr>
                  <a:picLocks noChangeAspect="1" noChangeArrowheads="1"/>
                </p:cNvPicPr>
                <p:nvPr/>
              </p:nvPicPr>
              <p:blipFill>
                <a:blip r:embed="rId6" cstate="email"/>
                <a:srcRect/>
                <a:stretch>
                  <a:fillRect/>
                </a:stretch>
              </p:blipFill>
              <p:spPr bwMode="auto">
                <a:xfrm>
                  <a:off x="5147990" y="5229200"/>
                  <a:ext cx="863600" cy="5730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3" name="Text Box 126"/>
                <p:cNvSpPr txBox="1">
                  <a:spLocks noChangeArrowheads="1"/>
                </p:cNvSpPr>
                <p:nvPr/>
              </p:nvSpPr>
              <p:spPr bwMode="auto">
                <a:xfrm>
                  <a:off x="5003956" y="5600545"/>
                  <a:ext cx="1224060" cy="276185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25000"/>
                    </a:spcBef>
                    <a:defRPr/>
                  </a:pPr>
                  <a:r>
                    <a:rPr lang="en-US" altLang="zh-TW" sz="1200" b="1" dirty="0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helvetica" pitchFamily="34" charset="0"/>
                      <a:cs typeface="helvetica" pitchFamily="34" charset="0"/>
                    </a:rPr>
                    <a:t>KE8950R</a:t>
                  </a:r>
                  <a:endParaRPr lang="en-US" altLang="zh-TW" sz="12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 pitchFamily="34" charset="0"/>
                    <a:cs typeface="helvetica" pitchFamily="34" charset="0"/>
                  </a:endParaRPr>
                </a:p>
              </p:txBody>
            </p:sp>
          </p:grpSp>
          <p:grpSp>
            <p:nvGrpSpPr>
              <p:cNvPr id="9" name="群組 78"/>
              <p:cNvGrpSpPr>
                <a:grpSpLocks/>
              </p:cNvGrpSpPr>
              <p:nvPr/>
            </p:nvGrpSpPr>
            <p:grpSpPr bwMode="auto">
              <a:xfrm>
                <a:off x="6804422" y="5952257"/>
                <a:ext cx="1223962" cy="645095"/>
                <a:chOff x="6804422" y="5952257"/>
                <a:chExt cx="1223962" cy="645095"/>
              </a:xfrm>
            </p:grpSpPr>
            <p:pic>
              <p:nvPicPr>
                <p:cNvPr id="16437" name="Picture 65" descr="KA7240-KVM-Modules-OL-large"/>
                <p:cNvPicPr>
                  <a:picLocks noChangeAspect="1" noChangeArrowheads="1"/>
                </p:cNvPicPr>
                <p:nvPr/>
              </p:nvPicPr>
              <p:blipFill>
                <a:blip r:embed="rId6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6948264" y="5952257"/>
                  <a:ext cx="863600" cy="5730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4" name="Text Box 126"/>
                <p:cNvSpPr txBox="1">
                  <a:spLocks noChangeArrowheads="1"/>
                </p:cNvSpPr>
                <p:nvPr/>
              </p:nvSpPr>
              <p:spPr bwMode="auto">
                <a:xfrm>
                  <a:off x="6804324" y="6321166"/>
                  <a:ext cx="1224060" cy="276186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25000"/>
                    </a:spcBef>
                    <a:defRPr/>
                  </a:pPr>
                  <a:r>
                    <a:rPr lang="en-US" altLang="zh-TW" sz="1200" b="1" dirty="0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helvetica" pitchFamily="34" charset="0"/>
                      <a:cs typeface="helvetica" pitchFamily="34" charset="0"/>
                    </a:rPr>
                    <a:t>KE8950R</a:t>
                  </a:r>
                  <a:endParaRPr lang="en-US" altLang="zh-TW" sz="12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 pitchFamily="34" charset="0"/>
                    <a:cs typeface="helvetica" pitchFamily="34" charset="0"/>
                  </a:endParaRPr>
                </a:p>
              </p:txBody>
            </p:sp>
          </p:grpSp>
          <p:grpSp>
            <p:nvGrpSpPr>
              <p:cNvPr id="10" name="群組 77"/>
              <p:cNvGrpSpPr>
                <a:grpSpLocks/>
              </p:cNvGrpSpPr>
              <p:nvPr/>
            </p:nvGrpSpPr>
            <p:grpSpPr bwMode="auto">
              <a:xfrm>
                <a:off x="6804248" y="3645024"/>
                <a:ext cx="1223962" cy="637039"/>
                <a:chOff x="6804248" y="3645024"/>
                <a:chExt cx="1223962" cy="637039"/>
              </a:xfrm>
            </p:grpSpPr>
            <p:pic>
              <p:nvPicPr>
                <p:cNvPr id="16435" name="Picture 65" descr="KA7240-KVM-Modules-OL-large"/>
                <p:cNvPicPr>
                  <a:picLocks noChangeAspect="1" noChangeArrowheads="1"/>
                </p:cNvPicPr>
                <p:nvPr/>
              </p:nvPicPr>
              <p:blipFill>
                <a:blip r:embed="rId6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6948264" y="3645024"/>
                  <a:ext cx="863600" cy="5730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5" name="Text Box 126"/>
                <p:cNvSpPr txBox="1">
                  <a:spLocks noChangeArrowheads="1"/>
                </p:cNvSpPr>
                <p:nvPr/>
              </p:nvSpPr>
              <p:spPr bwMode="auto">
                <a:xfrm>
                  <a:off x="6804324" y="4005336"/>
                  <a:ext cx="1224060" cy="276186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25000"/>
                    </a:spcBef>
                    <a:defRPr/>
                  </a:pPr>
                  <a:r>
                    <a:rPr lang="en-US" altLang="zh-TW" sz="1200" b="1" dirty="0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helvetica" pitchFamily="34" charset="0"/>
                      <a:cs typeface="helvetica" pitchFamily="34" charset="0"/>
                    </a:rPr>
                    <a:t>KE8950R</a:t>
                  </a:r>
                  <a:endParaRPr lang="en-US" altLang="zh-TW" sz="12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 pitchFamily="34" charset="0"/>
                    <a:cs typeface="helvetica" pitchFamily="34" charset="0"/>
                  </a:endParaRPr>
                </a:p>
              </p:txBody>
            </p:sp>
          </p:grpSp>
        </p:grpSp>
        <p:sp>
          <p:nvSpPr>
            <p:cNvPr id="12294" name="Text Box 126"/>
            <p:cNvSpPr txBox="1">
              <a:spLocks noChangeArrowheads="1"/>
            </p:cNvSpPr>
            <p:nvPr/>
          </p:nvSpPr>
          <p:spPr bwMode="auto">
            <a:xfrm>
              <a:off x="539552" y="5352930"/>
              <a:ext cx="1224060" cy="2777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25000"/>
                </a:spcBef>
                <a:defRPr/>
              </a:pPr>
              <a:r>
                <a:rPr lang="en-US" altLang="zh-TW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34" charset="0"/>
                  <a:cs typeface="helvetica" pitchFamily="34" charset="0"/>
                </a:rPr>
                <a:t>KE8950T</a:t>
              </a:r>
              <a:endParaRPr lang="en-US" altLang="zh-TW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helvetica" pitchFamily="34" charset="0"/>
              </a:endParaRPr>
            </a:p>
          </p:txBody>
        </p:sp>
      </p:grpSp>
      <p:sp>
        <p:nvSpPr>
          <p:cNvPr id="122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260350"/>
            <a:ext cx="7489825" cy="49053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 dirty="0" err="1" smtClean="0">
                <a:latin typeface="helvetica" pitchFamily="34" charset="0"/>
                <a:cs typeface="helvetica" pitchFamily="34" charset="0"/>
              </a:rPr>
              <a:t>VideoWall</a:t>
            </a:r>
            <a:r>
              <a:rPr lang="en-US" altLang="zh-TW" dirty="0" smtClean="0">
                <a:latin typeface="helvetica" pitchFamily="34" charset="0"/>
                <a:cs typeface="helvetica" pitchFamily="34" charset="0"/>
              </a:rPr>
              <a:t> </a:t>
            </a:r>
          </a:p>
        </p:txBody>
      </p:sp>
      <p:cxnSp>
        <p:nvCxnSpPr>
          <p:cNvPr id="35" name="直線單箭頭接點 34"/>
          <p:cNvCxnSpPr/>
          <p:nvPr/>
        </p:nvCxnSpPr>
        <p:spPr>
          <a:xfrm>
            <a:off x="1835150" y="4652963"/>
            <a:ext cx="649288" cy="0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群組 83"/>
          <p:cNvGrpSpPr>
            <a:grpSpLocks/>
          </p:cNvGrpSpPr>
          <p:nvPr/>
        </p:nvGrpSpPr>
        <p:grpSpPr bwMode="auto">
          <a:xfrm>
            <a:off x="3348038" y="3573463"/>
            <a:ext cx="3527425" cy="2160587"/>
            <a:chOff x="3347864" y="4005064"/>
            <a:chExt cx="3528392" cy="2160240"/>
          </a:xfrm>
        </p:grpSpPr>
        <p:cxnSp>
          <p:nvCxnSpPr>
            <p:cNvPr id="37" name="肘形接點 36"/>
            <p:cNvCxnSpPr/>
            <p:nvPr/>
          </p:nvCxnSpPr>
          <p:spPr>
            <a:xfrm flipV="1">
              <a:off x="3347864" y="4005064"/>
              <a:ext cx="3528392" cy="647596"/>
            </a:xfrm>
            <a:prstGeom prst="bentConnector3">
              <a:avLst>
                <a:gd name="adj1" fmla="val -211"/>
              </a:avLst>
            </a:prstGeom>
            <a:ln w="25400">
              <a:solidFill>
                <a:schemeClr val="bg1">
                  <a:lumMod val="65000"/>
                </a:schemeClr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肘形接點 39"/>
            <p:cNvCxnSpPr/>
            <p:nvPr/>
          </p:nvCxnSpPr>
          <p:spPr>
            <a:xfrm>
              <a:off x="3347864" y="5517708"/>
              <a:ext cx="3528392" cy="647596"/>
            </a:xfrm>
            <a:prstGeom prst="bentConnector3">
              <a:avLst>
                <a:gd name="adj1" fmla="val -391"/>
              </a:avLst>
            </a:prstGeom>
            <a:ln w="25400">
              <a:solidFill>
                <a:schemeClr val="bg1">
                  <a:lumMod val="65000"/>
                </a:schemeClr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單箭頭接點 48"/>
            <p:cNvCxnSpPr/>
            <p:nvPr/>
          </p:nvCxnSpPr>
          <p:spPr>
            <a:xfrm>
              <a:off x="3924284" y="4725673"/>
              <a:ext cx="1224299" cy="1587"/>
            </a:xfrm>
            <a:prstGeom prst="straightConnector1">
              <a:avLst/>
            </a:prstGeom>
            <a:ln w="25400">
              <a:solidFill>
                <a:schemeClr val="bg1">
                  <a:lumMod val="65000"/>
                </a:schemeClr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單箭頭接點 50"/>
            <p:cNvCxnSpPr/>
            <p:nvPr/>
          </p:nvCxnSpPr>
          <p:spPr>
            <a:xfrm>
              <a:off x="3924284" y="5444695"/>
              <a:ext cx="1224299" cy="0"/>
            </a:xfrm>
            <a:prstGeom prst="straightConnector1">
              <a:avLst/>
            </a:prstGeom>
            <a:ln w="25400">
              <a:solidFill>
                <a:schemeClr val="bg1">
                  <a:lumMod val="65000"/>
                </a:schemeClr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8" name="Picture 24" descr="C:\Users\jimmytsao\Desktop\KE69x0 R2 ppt\Jenson-Button-of-McLaren--008-s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187450" y="3933825"/>
            <a:ext cx="79216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群組 85"/>
          <p:cNvGrpSpPr>
            <a:grpSpLocks/>
          </p:cNvGrpSpPr>
          <p:nvPr/>
        </p:nvGrpSpPr>
        <p:grpSpPr bwMode="auto">
          <a:xfrm>
            <a:off x="6011863" y="3789363"/>
            <a:ext cx="792162" cy="474662"/>
            <a:chOff x="6012160" y="4221088"/>
            <a:chExt cx="792088" cy="475080"/>
          </a:xfrm>
        </p:grpSpPr>
        <p:pic>
          <p:nvPicPr>
            <p:cNvPr id="16421" name="Picture 32" descr="C:\Users\jimmytsao\Desktop\KE69x0 R2 ppt\Jenson-Button-of-McLaren--008-s-p2.jpg"/>
            <p:cNvPicPr>
              <a:picLocks noChangeAspect="1" noChangeArrowheads="1"/>
            </p:cNvPicPr>
            <p:nvPr/>
          </p:nvPicPr>
          <p:blipFill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012160" y="4221088"/>
              <a:ext cx="792088" cy="475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22" name="Picture 24" descr="C:\Users\jimmytsao\Desktop\KE69x0 R2 ppt\Jenson-Button-of-McLaren--008-s.jp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6012160" y="4221088"/>
              <a:ext cx="792088" cy="475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" name="群組 86"/>
          <p:cNvGrpSpPr>
            <a:grpSpLocks/>
          </p:cNvGrpSpPr>
          <p:nvPr/>
        </p:nvGrpSpPr>
        <p:grpSpPr bwMode="auto">
          <a:xfrm>
            <a:off x="6011863" y="4581525"/>
            <a:ext cx="792162" cy="474663"/>
            <a:chOff x="6012160" y="5013176"/>
            <a:chExt cx="792088" cy="475080"/>
          </a:xfrm>
        </p:grpSpPr>
        <p:pic>
          <p:nvPicPr>
            <p:cNvPr id="16419" name="Picture 29" descr="C:\Users\jimmytsao\Desktop\KE69x0 R2 ppt\Jenson-Button-of-McLaren--008-s-p3.jpg"/>
            <p:cNvPicPr>
              <a:picLocks noChangeAspect="1" noChangeArrowheads="1"/>
            </p:cNvPicPr>
            <p:nvPr/>
          </p:nvPicPr>
          <p:blipFill>
            <a:blip r:embed="rId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012160" y="5013176"/>
              <a:ext cx="792088" cy="475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20" name="Picture 24" descr="C:\Users\jimmytsao\Desktop\KE69x0 R2 ppt\Jenson-Button-of-McLaren--008-s.jp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6012160" y="5013176"/>
              <a:ext cx="792088" cy="475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群組 87"/>
          <p:cNvGrpSpPr>
            <a:grpSpLocks/>
          </p:cNvGrpSpPr>
          <p:nvPr/>
        </p:nvGrpSpPr>
        <p:grpSpPr bwMode="auto">
          <a:xfrm>
            <a:off x="7740650" y="5229225"/>
            <a:ext cx="792163" cy="474663"/>
            <a:chOff x="7740352" y="5661248"/>
            <a:chExt cx="792088" cy="475080"/>
          </a:xfrm>
        </p:grpSpPr>
        <p:pic>
          <p:nvPicPr>
            <p:cNvPr id="16417" name="Picture 30" descr="C:\Users\jimmytsao\Desktop\KE69x0 R2 ppt\Jenson-Button-of-McLaren--008-s-p4.jpg"/>
            <p:cNvPicPr>
              <a:picLocks noChangeAspect="1" noChangeArrowheads="1"/>
            </p:cNvPicPr>
            <p:nvPr/>
          </p:nvPicPr>
          <p:blipFill>
            <a:blip r:embed="rId9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740352" y="5661248"/>
              <a:ext cx="792088" cy="475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18" name="Picture 24" descr="C:\Users\jimmytsao\Desktop\KE69x0 R2 ppt\Jenson-Button-of-McLaren--008-s.jp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7740352" y="5661248"/>
              <a:ext cx="792088" cy="475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5" name="群組 74"/>
          <p:cNvGrpSpPr>
            <a:grpSpLocks/>
          </p:cNvGrpSpPr>
          <p:nvPr/>
        </p:nvGrpSpPr>
        <p:grpSpPr bwMode="auto">
          <a:xfrm>
            <a:off x="3995738" y="3068638"/>
            <a:ext cx="792162" cy="2635250"/>
            <a:chOff x="3995936" y="3501008"/>
            <a:chExt cx="792088" cy="2635320"/>
          </a:xfrm>
        </p:grpSpPr>
        <p:pic>
          <p:nvPicPr>
            <p:cNvPr id="16413" name="Picture 24" descr="C:\Users\jimmytsao\Desktop\KE69x0 R2 ppt\Jenson-Button-of-McLaren--008-s.jp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3995936" y="3501008"/>
              <a:ext cx="792088" cy="475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14" name="Picture 24" descr="C:\Users\jimmytsao\Desktop\KE69x0 R2 ppt\Jenson-Button-of-McLaren--008-s.jp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3995936" y="4221088"/>
              <a:ext cx="792088" cy="475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15" name="Picture 24" descr="C:\Users\jimmytsao\Desktop\KE69x0 R2 ppt\Jenson-Button-of-McLaren--008-s.jp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3995936" y="4941168"/>
              <a:ext cx="792088" cy="475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16" name="Picture 24" descr="C:\Users\jimmytsao\Desktop\KE69x0 R2 ppt\Jenson-Button-of-McLaren--008-s.jp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3995936" y="5661248"/>
              <a:ext cx="792088" cy="475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2" name="Text Box 126"/>
          <p:cNvSpPr txBox="1">
            <a:spLocks noChangeArrowheads="1"/>
          </p:cNvSpPr>
          <p:nvPr/>
        </p:nvSpPr>
        <p:spPr bwMode="auto">
          <a:xfrm>
            <a:off x="2555776" y="4076700"/>
            <a:ext cx="144063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5000"/>
              </a:spcBef>
              <a:defRPr/>
            </a:pPr>
            <a:r>
              <a:rPr lang="en-US" altLang="zh-TW" sz="1400" b="1" dirty="0" smtClean="0">
                <a:solidFill>
                  <a:srgbClr val="0000FF"/>
                </a:solidFill>
                <a:latin typeface="helvetica" pitchFamily="34" charset="0"/>
                <a:cs typeface="helvetica" pitchFamily="34" charset="0"/>
              </a:rPr>
              <a:t>Multicasting</a:t>
            </a:r>
            <a:endParaRPr lang="en-US" altLang="zh-TW" sz="1400" b="1" dirty="0">
              <a:solidFill>
                <a:srgbClr val="0000FF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2321" name="Picture 33" descr="C:\Users\jimmytsao\Desktop\KE69x0 R2 ppt\Jenson-Button-of-McLaren--008-s-p4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7740650" y="5229225"/>
            <a:ext cx="79216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22" name="Picture 34" descr="C:\Users\jimmytsao\Desktop\KE69x0 R2 ppt\Jenson-Button-of-McLaren--008-s-p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011863" y="3789363"/>
            <a:ext cx="7921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23" name="Picture 35" descr="C:\Users\jimmytsao\Desktop\KE69x0 R2 ppt\Jenson-Button-of-McLaren--008-s-p2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011863" y="4581525"/>
            <a:ext cx="79216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24" name="Picture 36" descr="C:\Users\jimmytsao\Desktop\KE69x0 R2 ppt\Jenson-Button-of-McLaren--008-s-p3.jp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7812088" y="3068638"/>
            <a:ext cx="7921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7" name="直線單箭頭接點 96"/>
          <p:cNvCxnSpPr/>
          <p:nvPr/>
        </p:nvCxnSpPr>
        <p:spPr>
          <a:xfrm flipH="1">
            <a:off x="8316913" y="3502025"/>
            <a:ext cx="71437" cy="358775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單箭頭接點 97"/>
          <p:cNvCxnSpPr/>
          <p:nvPr/>
        </p:nvCxnSpPr>
        <p:spPr>
          <a:xfrm>
            <a:off x="6443663" y="4005263"/>
            <a:ext cx="288925" cy="71437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線單箭頭接點 103"/>
          <p:cNvCxnSpPr>
            <a:endCxn id="12323" idx="3"/>
          </p:cNvCxnSpPr>
          <p:nvPr/>
        </p:nvCxnSpPr>
        <p:spPr>
          <a:xfrm flipV="1">
            <a:off x="6443663" y="4819650"/>
            <a:ext cx="360362" cy="122238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線單箭頭接點 109"/>
          <p:cNvCxnSpPr/>
          <p:nvPr/>
        </p:nvCxnSpPr>
        <p:spPr>
          <a:xfrm flipH="1" flipV="1">
            <a:off x="8243888" y="5157788"/>
            <a:ext cx="144462" cy="30956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矩形 118"/>
          <p:cNvSpPr>
            <a:spLocks noChangeArrowheads="1"/>
          </p:cNvSpPr>
          <p:nvPr/>
        </p:nvSpPr>
        <p:spPr bwMode="auto">
          <a:xfrm>
            <a:off x="6372225" y="4149725"/>
            <a:ext cx="6864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1200" dirty="0">
                <a:solidFill>
                  <a:srgbClr val="0000FF"/>
                </a:solidFill>
                <a:latin typeface="helvetica" pitchFamily="34" charset="0"/>
                <a:cs typeface="helvetica" pitchFamily="34" charset="0"/>
              </a:rPr>
              <a:t>Scaling</a:t>
            </a:r>
            <a:endParaRPr lang="zh-TW" altLang="en-US" sz="1200" dirty="0">
              <a:solidFill>
                <a:srgbClr val="0000FF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20" name="矩形 119"/>
          <p:cNvSpPr>
            <a:spLocks noChangeArrowheads="1"/>
          </p:cNvSpPr>
          <p:nvPr/>
        </p:nvSpPr>
        <p:spPr bwMode="auto">
          <a:xfrm>
            <a:off x="6516688" y="4941888"/>
            <a:ext cx="6864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1200" dirty="0">
                <a:solidFill>
                  <a:srgbClr val="0000FF"/>
                </a:solidFill>
                <a:latin typeface="helvetica" pitchFamily="34" charset="0"/>
                <a:cs typeface="helvetica" pitchFamily="34" charset="0"/>
              </a:rPr>
              <a:t>Scaling</a:t>
            </a:r>
            <a:endParaRPr lang="zh-TW" altLang="en-US" sz="1200" dirty="0">
              <a:solidFill>
                <a:srgbClr val="0000FF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21" name="矩形 120"/>
          <p:cNvSpPr>
            <a:spLocks noChangeArrowheads="1"/>
          </p:cNvSpPr>
          <p:nvPr/>
        </p:nvSpPr>
        <p:spPr bwMode="auto">
          <a:xfrm>
            <a:off x="8316913" y="5013325"/>
            <a:ext cx="6864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1200" dirty="0">
                <a:solidFill>
                  <a:srgbClr val="0000FF"/>
                </a:solidFill>
                <a:latin typeface="helvetica" pitchFamily="34" charset="0"/>
                <a:cs typeface="helvetica" pitchFamily="34" charset="0"/>
              </a:rPr>
              <a:t>Scaling</a:t>
            </a:r>
            <a:endParaRPr lang="zh-TW" altLang="en-US" sz="1200" dirty="0">
              <a:solidFill>
                <a:srgbClr val="0000FF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22" name="矩形 121"/>
          <p:cNvSpPr>
            <a:spLocks noChangeArrowheads="1"/>
          </p:cNvSpPr>
          <p:nvPr/>
        </p:nvSpPr>
        <p:spPr bwMode="auto">
          <a:xfrm>
            <a:off x="8316913" y="3357563"/>
            <a:ext cx="6864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1200" dirty="0">
                <a:solidFill>
                  <a:srgbClr val="0000FF"/>
                </a:solidFill>
                <a:latin typeface="helvetica" pitchFamily="34" charset="0"/>
                <a:cs typeface="helvetica" pitchFamily="34" charset="0"/>
              </a:rPr>
              <a:t>Scaling</a:t>
            </a:r>
            <a:endParaRPr lang="zh-TW" altLang="en-US" sz="1200" dirty="0">
              <a:solidFill>
                <a:srgbClr val="0000FF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2326" name="Picture 38" descr="C:\Users\jimmytsao\Desktop\KE69x0 R2 ppt\Jenson-Button-of-McLaren split.jp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6818313" y="3884613"/>
            <a:ext cx="20018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2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119" grpId="0"/>
      <p:bldP spid="119" grpId="1"/>
      <p:bldP spid="120" grpId="0"/>
      <p:bldP spid="120" grpId="1"/>
      <p:bldP spid="121" grpId="0"/>
      <p:bldP spid="121" grpId="1"/>
      <p:bldP spid="122" grpId="0"/>
      <p:bldP spid="12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692697"/>
            <a:ext cx="9144000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投影片編號版面配置區 5"/>
          <p:cNvSpPr txBox="1">
            <a:spLocks noGrp="1"/>
          </p:cNvSpPr>
          <p:nvPr/>
        </p:nvSpPr>
        <p:spPr bwMode="auto">
          <a:xfrm>
            <a:off x="0" y="6513513"/>
            <a:ext cx="9366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46800"/>
          <a:lstStyle/>
          <a:p>
            <a:pPr>
              <a:defRPr/>
            </a:pPr>
            <a:fld id="{8E0AC063-83D3-4FCB-AA07-E6009FDEBD4B}" type="slidenum">
              <a:rPr lang="en-US" altLang="zh-TW" sz="1300" b="1">
                <a:solidFill>
                  <a:srgbClr val="024BAA"/>
                </a:solidFill>
                <a:latin typeface="+mn-lt"/>
              </a:rPr>
              <a:pPr>
                <a:defRPr/>
              </a:pPr>
              <a:t>27</a:t>
            </a:fld>
            <a:endParaRPr lang="en-US" altLang="zh-TW" sz="1300" b="1">
              <a:solidFill>
                <a:srgbClr val="024BAA"/>
              </a:solidFill>
              <a:latin typeface="+mn-lt"/>
            </a:endParaRPr>
          </a:p>
        </p:txBody>
      </p:sp>
      <p:sp>
        <p:nvSpPr>
          <p:cNvPr id="133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260350"/>
            <a:ext cx="7489825" cy="49053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 dirty="0" err="1" smtClean="0">
                <a:latin typeface="helvetica" pitchFamily="34" charset="0"/>
                <a:cs typeface="helvetica" pitchFamily="34" charset="0"/>
              </a:rPr>
              <a:t>VideoWall</a:t>
            </a:r>
            <a:r>
              <a:rPr lang="en-US" altLang="zh-TW" dirty="0" smtClean="0">
                <a:latin typeface="helvetica" pitchFamily="34" charset="0"/>
                <a:cs typeface="helvetica" pitchFamily="34" charset="0"/>
              </a:rPr>
              <a:t> Scheduling</a:t>
            </a:r>
          </a:p>
        </p:txBody>
      </p:sp>
      <p:pic>
        <p:nvPicPr>
          <p:cNvPr id="41986" name="Picture 2" descr="http://mitcsoftware.com/wp-content/uploads/Scheduling-cartoon-man.jp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0192" y="1844824"/>
            <a:ext cx="2983979" cy="3469743"/>
          </a:xfrm>
          <a:prstGeom prst="rect">
            <a:avLst/>
          </a:prstGeom>
          <a:noFill/>
        </p:spPr>
      </p:pic>
      <p:sp>
        <p:nvSpPr>
          <p:cNvPr id="11" name="矩形 10"/>
          <p:cNvSpPr/>
          <p:nvPr/>
        </p:nvSpPr>
        <p:spPr>
          <a:xfrm>
            <a:off x="2339752" y="1196752"/>
            <a:ext cx="648072" cy="2880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52" name="Picture 2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22236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0825" y="260648"/>
            <a:ext cx="3025031" cy="490537"/>
          </a:xfrm>
          <a:solidFill>
            <a:schemeClr val="bg1">
              <a:alpha val="68000"/>
            </a:schemeClr>
          </a:solidFill>
        </p:spPr>
        <p:txBody>
          <a:bodyPr/>
          <a:lstStyle/>
          <a:p>
            <a:r>
              <a:rPr lang="en-US" altLang="zh-TW" dirty="0" smtClean="0">
                <a:latin typeface="helvetica" pitchFamily="34" charset="0"/>
                <a:cs typeface="helvetica" pitchFamily="34" charset="0"/>
              </a:rPr>
              <a:t>Advance Security</a:t>
            </a:r>
            <a:endParaRPr lang="zh-TW" altLang="en-US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FDC3FC-CE9F-4543-9758-44939AF2E15D}" type="datetime1">
              <a:rPr lang="zh-TW" altLang="en-US" smtClean="0"/>
              <a:pPr>
                <a:defRPr/>
              </a:pPr>
              <a:t>2017/7/31</a:t>
            </a:fld>
            <a:endParaRPr lang="en-US" altLang="zh-TW" dirty="0"/>
          </a:p>
        </p:txBody>
      </p:sp>
      <p:sp>
        <p:nvSpPr>
          <p:cNvPr id="7" name="標題 1"/>
          <p:cNvSpPr txBox="1">
            <a:spLocks/>
          </p:cNvSpPr>
          <p:nvPr/>
        </p:nvSpPr>
        <p:spPr bwMode="auto">
          <a:xfrm rot="21349114">
            <a:off x="545405" y="5921906"/>
            <a:ext cx="904004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6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AES-128 bit</a:t>
            </a:r>
            <a:r>
              <a:rPr kumimoji="1" lang="en-US" altLang="zh-TW" sz="2600" b="1" i="1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 Encryption on Video/KB/MS/USB Data</a:t>
            </a:r>
            <a:endParaRPr kumimoji="1" lang="zh-TW" altLang="en-US" sz="26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itchFamily="34" charset="0"/>
              <a:ea typeface="+mj-ea"/>
              <a:cs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標題 1"/>
          <p:cNvSpPr>
            <a:spLocks noGrp="1"/>
          </p:cNvSpPr>
          <p:nvPr>
            <p:ph type="title"/>
          </p:nvPr>
        </p:nvSpPr>
        <p:spPr>
          <a:xfrm>
            <a:off x="250825" y="260350"/>
            <a:ext cx="7489825" cy="49053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 dirty="0" smtClean="0">
                <a:latin typeface="helvetica" pitchFamily="34" charset="0"/>
                <a:cs typeface="helvetica" pitchFamily="34" charset="0"/>
              </a:rPr>
              <a:t>Command Line Interface</a:t>
            </a:r>
            <a:endParaRPr lang="zh-TW" altLang="en-US" dirty="0" smtClean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0" y="6513513"/>
            <a:ext cx="936625" cy="288925"/>
          </a:xfrm>
        </p:spPr>
        <p:txBody>
          <a:bodyPr/>
          <a:lstStyle/>
          <a:p>
            <a:pPr>
              <a:defRPr/>
            </a:pPr>
            <a:fld id="{7C257F4B-BDFE-4546-9703-94807B0BB68D}" type="slidenum">
              <a:rPr lang="en-US" altLang="zh-TW" smtClean="0"/>
              <a:pPr>
                <a:defRPr/>
              </a:pPr>
              <a:t>29</a:t>
            </a:fld>
            <a:endParaRPr lang="en-US" altLang="zh-TW"/>
          </a:p>
        </p:txBody>
      </p:sp>
      <p:sp>
        <p:nvSpPr>
          <p:cNvPr id="20484" name="內容版面配置區 2"/>
          <p:cNvSpPr>
            <a:spLocks noGrp="1"/>
          </p:cNvSpPr>
          <p:nvPr>
            <p:ph idx="1"/>
          </p:nvPr>
        </p:nvSpPr>
        <p:spPr>
          <a:xfrm>
            <a:off x="179512" y="910208"/>
            <a:ext cx="8496300" cy="2590800"/>
          </a:xfrm>
        </p:spPr>
        <p:txBody>
          <a:bodyPr/>
          <a:lstStyle/>
          <a:p>
            <a:pPr marL="342900" lvl="1" indent="-342900">
              <a:lnSpc>
                <a:spcPct val="150000"/>
              </a:lnSpc>
              <a:buFontTx/>
              <a:buChar char="•"/>
            </a:pPr>
            <a:r>
              <a:rPr lang="en-US" altLang="zh-TW" sz="2200" dirty="0" smtClean="0">
                <a:latin typeface="helvetica" pitchFamily="34" charset="0"/>
                <a:cs typeface="helvetica" pitchFamily="34" charset="0"/>
              </a:rPr>
              <a:t>CLI through RS-232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55576" y="2210916"/>
            <a:ext cx="7219950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23728" y="1533974"/>
            <a:ext cx="6758186" cy="4800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KE8950/8952 </a:t>
            </a:r>
            <a:r>
              <a:rPr lang="en-US" altLang="zh-TW" dirty="0" smtClean="0"/>
              <a:t>Transmitter</a:t>
            </a:r>
            <a:endParaRPr lang="zh-TW" altLang="en-US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372200" y="836712"/>
            <a:ext cx="1144039" cy="1577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915816" y="5418652"/>
            <a:ext cx="3057002" cy="70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11560" y="4984263"/>
            <a:ext cx="1217290" cy="486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直線接點 10"/>
          <p:cNvCxnSpPr/>
          <p:nvPr/>
        </p:nvCxnSpPr>
        <p:spPr>
          <a:xfrm>
            <a:off x="3779912" y="4266524"/>
            <a:ext cx="0" cy="988631"/>
          </a:xfrm>
          <a:prstGeom prst="line">
            <a:avLst/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肘形接點 95"/>
          <p:cNvCxnSpPr>
            <a:endCxn id="10" idx="3"/>
          </p:cNvCxnSpPr>
          <p:nvPr/>
        </p:nvCxnSpPr>
        <p:spPr>
          <a:xfrm rot="10800000" flipV="1">
            <a:off x="1828850" y="4319051"/>
            <a:ext cx="1447006" cy="908670"/>
          </a:xfrm>
          <a:prstGeom prst="bentConnector3">
            <a:avLst>
              <a:gd name="adj1" fmla="val -27"/>
            </a:avLst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圖片 78" descr="All_In_One_PC.jpg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4319051"/>
            <a:ext cx="2232248" cy="1711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肘形接點 95"/>
          <p:cNvCxnSpPr/>
          <p:nvPr/>
        </p:nvCxnSpPr>
        <p:spPr>
          <a:xfrm>
            <a:off x="5148064" y="4319051"/>
            <a:ext cx="936104" cy="900269"/>
          </a:xfrm>
          <a:prstGeom prst="bentConnector3">
            <a:avLst>
              <a:gd name="adj1" fmla="val 1159"/>
            </a:avLst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肘形接點 95"/>
          <p:cNvCxnSpPr>
            <a:stCxn id="5" idx="1"/>
          </p:cNvCxnSpPr>
          <p:nvPr/>
        </p:nvCxnSpPr>
        <p:spPr>
          <a:xfrm rot="10800000" flipV="1">
            <a:off x="4218306" y="1625576"/>
            <a:ext cx="2153895" cy="1155352"/>
          </a:xfrm>
          <a:prstGeom prst="bentConnector2">
            <a:avLst/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67744" y="2636912"/>
            <a:ext cx="3888432" cy="78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雲朵形 14"/>
          <p:cNvSpPr/>
          <p:nvPr/>
        </p:nvSpPr>
        <p:spPr>
          <a:xfrm>
            <a:off x="0" y="980728"/>
            <a:ext cx="1619672" cy="936104"/>
          </a:xfrm>
          <a:prstGeom prst="cloud">
            <a:avLst/>
          </a:prstGeom>
          <a:solidFill>
            <a:srgbClr val="1087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 b="1" dirty="0">
              <a:latin typeface="Calibri" pitchFamily="34" charset="0"/>
            </a:endParaRPr>
          </a:p>
        </p:txBody>
      </p:sp>
      <p:cxnSp>
        <p:nvCxnSpPr>
          <p:cNvPr id="16" name="直線接點 15"/>
          <p:cNvCxnSpPr/>
          <p:nvPr/>
        </p:nvCxnSpPr>
        <p:spPr>
          <a:xfrm>
            <a:off x="755576" y="1916832"/>
            <a:ext cx="0" cy="1584176"/>
          </a:xfrm>
          <a:prstGeom prst="line">
            <a:avLst/>
          </a:prstGeom>
          <a:ln w="38100">
            <a:solidFill>
              <a:srgbClr val="1087D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字方塊 21"/>
          <p:cNvSpPr txBox="1"/>
          <p:nvPr/>
        </p:nvSpPr>
        <p:spPr>
          <a:xfrm>
            <a:off x="323528" y="1196752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LAN</a:t>
            </a:r>
            <a:endParaRPr lang="zh-TW" altLang="en-US" sz="2400" b="1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30" name="直線接點 29"/>
          <p:cNvCxnSpPr/>
          <p:nvPr/>
        </p:nvCxnSpPr>
        <p:spPr>
          <a:xfrm>
            <a:off x="755576" y="3501008"/>
            <a:ext cx="3456384" cy="0"/>
          </a:xfrm>
          <a:prstGeom prst="line">
            <a:avLst/>
          </a:prstGeom>
          <a:ln w="38100">
            <a:solidFill>
              <a:srgbClr val="1087D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/>
          <p:cNvCxnSpPr/>
          <p:nvPr/>
        </p:nvCxnSpPr>
        <p:spPr>
          <a:xfrm>
            <a:off x="4203576" y="3501008"/>
            <a:ext cx="8384" cy="216024"/>
          </a:xfrm>
          <a:prstGeom prst="line">
            <a:avLst/>
          </a:prstGeom>
          <a:ln w="38100">
            <a:solidFill>
              <a:srgbClr val="1087D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67744" y="3573016"/>
            <a:ext cx="3890250" cy="818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4" descr="https://2.bp.blogspot.com/-cIy1hrOKceg/T0Vs4TbI9cI/AAAAAAAAArA/qN35tDBssPk/s1600/gccs-j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300192" y="4509120"/>
            <a:ext cx="1872208" cy="12269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標題 1"/>
          <p:cNvSpPr>
            <a:spLocks noGrp="1"/>
          </p:cNvSpPr>
          <p:nvPr>
            <p:ph type="title"/>
          </p:nvPr>
        </p:nvSpPr>
        <p:spPr>
          <a:xfrm>
            <a:off x="250825" y="260350"/>
            <a:ext cx="7489825" cy="49053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 dirty="0" smtClean="0">
                <a:latin typeface="helvetica" pitchFamily="34" charset="0"/>
                <a:cs typeface="helvetica" pitchFamily="34" charset="0"/>
              </a:rPr>
              <a:t>Command Line Interface</a:t>
            </a:r>
            <a:endParaRPr lang="zh-TW" altLang="en-US" dirty="0" smtClean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0" y="6513513"/>
            <a:ext cx="936625" cy="288925"/>
          </a:xfrm>
        </p:spPr>
        <p:txBody>
          <a:bodyPr/>
          <a:lstStyle/>
          <a:p>
            <a:pPr>
              <a:defRPr/>
            </a:pPr>
            <a:fld id="{7C257F4B-BDFE-4546-9703-94807B0BB68D}" type="slidenum">
              <a:rPr lang="en-US" altLang="zh-TW" smtClean="0"/>
              <a:pPr>
                <a:defRPr/>
              </a:pPr>
              <a:t>30</a:t>
            </a:fld>
            <a:endParaRPr lang="en-US" altLang="zh-TW"/>
          </a:p>
        </p:txBody>
      </p:sp>
      <p:sp>
        <p:nvSpPr>
          <p:cNvPr id="7" name="內容版面配置區 2"/>
          <p:cNvSpPr>
            <a:spLocks noGrp="1"/>
          </p:cNvSpPr>
          <p:nvPr>
            <p:ph idx="1"/>
          </p:nvPr>
        </p:nvSpPr>
        <p:spPr>
          <a:xfrm>
            <a:off x="179512" y="910208"/>
            <a:ext cx="8496300" cy="2590800"/>
          </a:xfrm>
        </p:spPr>
        <p:txBody>
          <a:bodyPr/>
          <a:lstStyle/>
          <a:p>
            <a:pPr marL="342900" lvl="1" indent="-342900">
              <a:lnSpc>
                <a:spcPct val="150000"/>
              </a:lnSpc>
              <a:buFontTx/>
              <a:buChar char="•"/>
            </a:pPr>
            <a:r>
              <a:rPr lang="en-US" altLang="zh-TW" sz="2200" dirty="0" smtClean="0">
                <a:latin typeface="helvetica" pitchFamily="34" charset="0"/>
                <a:cs typeface="helvetica" pitchFamily="34" charset="0"/>
              </a:rPr>
              <a:t>CLI through Telnet port 9130</a:t>
            </a:r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75856" y="1628800"/>
            <a:ext cx="4419600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0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576" y="1988840"/>
            <a:ext cx="7572375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標題 1"/>
          <p:cNvSpPr>
            <a:spLocks noGrp="1"/>
          </p:cNvSpPr>
          <p:nvPr>
            <p:ph type="title"/>
          </p:nvPr>
        </p:nvSpPr>
        <p:spPr>
          <a:xfrm>
            <a:off x="250825" y="260350"/>
            <a:ext cx="7489825" cy="49053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 dirty="0" smtClean="0">
                <a:latin typeface="helvetica" pitchFamily="34" charset="0"/>
                <a:cs typeface="helvetica" pitchFamily="34" charset="0"/>
              </a:rPr>
              <a:t>Deep Color 	</a:t>
            </a:r>
            <a:endParaRPr lang="zh-TW" altLang="en-US" dirty="0" smtClean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0" y="6513513"/>
            <a:ext cx="936625" cy="288925"/>
          </a:xfrm>
        </p:spPr>
        <p:txBody>
          <a:bodyPr/>
          <a:lstStyle/>
          <a:p>
            <a:pPr>
              <a:defRPr/>
            </a:pPr>
            <a:fld id="{7C257F4B-BDFE-4546-9703-94807B0BB68D}" type="slidenum">
              <a:rPr lang="en-US" altLang="zh-TW" smtClean="0"/>
              <a:pPr>
                <a:defRPr/>
              </a:pPr>
              <a:t>31</a:t>
            </a:fld>
            <a:endParaRPr lang="en-US" altLang="zh-TW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5279"/>
          <a:stretch>
            <a:fillRect/>
          </a:stretch>
        </p:blipFill>
        <p:spPr bwMode="auto">
          <a:xfrm>
            <a:off x="4140621" y="1864568"/>
            <a:ext cx="5003379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內容版面配置區 2"/>
          <p:cNvSpPr>
            <a:spLocks noGrp="1"/>
          </p:cNvSpPr>
          <p:nvPr>
            <p:ph idx="1"/>
          </p:nvPr>
        </p:nvSpPr>
        <p:spPr>
          <a:xfrm>
            <a:off x="539552" y="1772816"/>
            <a:ext cx="8496300" cy="2590800"/>
          </a:xfrm>
        </p:spPr>
        <p:txBody>
          <a:bodyPr/>
          <a:lstStyle/>
          <a:p>
            <a:pPr marL="342900" lvl="1" indent="-342900">
              <a:lnSpc>
                <a:spcPct val="150000"/>
              </a:lnSpc>
              <a:buNone/>
            </a:pPr>
            <a:r>
              <a:rPr lang="en-US" altLang="zh-TW" sz="3200" dirty="0" smtClean="0">
                <a:latin typeface="helvetica" pitchFamily="34" charset="0"/>
                <a:cs typeface="helvetica" pitchFamily="34" charset="0"/>
              </a:rPr>
              <a:t>36-bit Deep Color Support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8532813" y="6524625"/>
            <a:ext cx="576262" cy="333375"/>
          </a:xfrm>
        </p:spPr>
        <p:txBody>
          <a:bodyPr/>
          <a:lstStyle/>
          <a:p>
            <a:pPr algn="ctr">
              <a:defRPr/>
            </a:pPr>
            <a:fld id="{C00668F3-DE7E-4A2F-B0F3-1B279E499845}" type="slidenum">
              <a:rPr lang="en-US" altLang="zh-TW" smtClean="0"/>
              <a:pPr algn="ctr">
                <a:defRPr/>
              </a:pPr>
              <a:t>32</a:t>
            </a:fld>
            <a:endParaRPr lang="en-US" altLang="zh-TW" dirty="0"/>
          </a:p>
        </p:txBody>
      </p:sp>
      <p:sp>
        <p:nvSpPr>
          <p:cNvPr id="81" name="Rectangle 3"/>
          <p:cNvSpPr>
            <a:spLocks noGrp="1" noChangeArrowheads="1"/>
          </p:cNvSpPr>
          <p:nvPr>
            <p:ph type="title"/>
          </p:nvPr>
        </p:nvSpPr>
        <p:spPr>
          <a:xfrm>
            <a:off x="250825" y="260350"/>
            <a:ext cx="7489825" cy="490538"/>
          </a:xfrm>
        </p:spPr>
        <p:txBody>
          <a:bodyPr anchor="b"/>
          <a:lstStyle/>
          <a:p>
            <a:r>
              <a:rPr lang="en-US" altLang="zh-TW" dirty="0" smtClean="0"/>
              <a:t>KE’s Versatility</a:t>
            </a:r>
          </a:p>
        </p:txBody>
      </p:sp>
      <p:sp>
        <p:nvSpPr>
          <p:cNvPr id="173" name="文字方塊 172"/>
          <p:cNvSpPr txBox="1"/>
          <p:nvPr/>
        </p:nvSpPr>
        <p:spPr>
          <a:xfrm>
            <a:off x="35496" y="2018231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 smtClean="0">
                <a:solidFill>
                  <a:schemeClr val="bg1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rPr>
              <a:t>Console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74" name="文字方塊 173"/>
          <p:cNvSpPr txBox="1"/>
          <p:nvPr/>
        </p:nvSpPr>
        <p:spPr>
          <a:xfrm>
            <a:off x="-108520" y="3861048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 smtClean="0">
                <a:solidFill>
                  <a:schemeClr val="bg1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rPr>
              <a:t>PC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28" name="Picture 1" descr="D:\ATEN\教育訓練\2016 主管與標準教育訓練\material\user.jpg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1520" y="836712"/>
            <a:ext cx="1142653" cy="1181519"/>
          </a:xfrm>
          <a:prstGeom prst="rect">
            <a:avLst/>
          </a:prstGeom>
          <a:noFill/>
        </p:spPr>
      </p:pic>
      <p:pic>
        <p:nvPicPr>
          <p:cNvPr id="185" name="Picture 7" descr="C:\Documents and Settings\terencelee\桌面\Layer_4-01-512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3528" y="2852936"/>
            <a:ext cx="648072" cy="896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2" name="群組 221"/>
          <p:cNvGrpSpPr/>
          <p:nvPr/>
        </p:nvGrpSpPr>
        <p:grpSpPr>
          <a:xfrm>
            <a:off x="1331640" y="1513892"/>
            <a:ext cx="1728192" cy="2993487"/>
            <a:chOff x="1331640" y="2276872"/>
            <a:chExt cx="1728192" cy="2993487"/>
          </a:xfrm>
        </p:grpSpPr>
        <p:sp>
          <p:nvSpPr>
            <p:cNvPr id="190" name="文字方塊 189"/>
            <p:cNvSpPr txBox="1"/>
            <p:nvPr/>
          </p:nvSpPr>
          <p:spPr>
            <a:xfrm>
              <a:off x="1331640" y="3933056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dirty="0" smtClean="0">
                  <a:solidFill>
                    <a:schemeClr val="bg1">
                      <a:lumMod val="50000"/>
                    </a:schemeClr>
                  </a:solidFill>
                  <a:latin typeface="helvetica" pitchFamily="34" charset="0"/>
                  <a:cs typeface="helvetica" pitchFamily="34" charset="0"/>
                </a:rPr>
                <a:t>TX</a:t>
              </a:r>
              <a:endParaRPr lang="zh-TW" altLang="en-US" sz="1200" dirty="0">
                <a:solidFill>
                  <a:schemeClr val="bg1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endParaRPr>
            </a:p>
          </p:txBody>
        </p:sp>
        <p:grpSp>
          <p:nvGrpSpPr>
            <p:cNvPr id="218" name="群組 217"/>
            <p:cNvGrpSpPr/>
            <p:nvPr/>
          </p:nvGrpSpPr>
          <p:grpSpPr>
            <a:xfrm>
              <a:off x="1601503" y="2276872"/>
              <a:ext cx="1458329" cy="2993487"/>
              <a:chOff x="1601503" y="2276872"/>
              <a:chExt cx="1458329" cy="2993487"/>
            </a:xfrm>
          </p:grpSpPr>
          <p:sp>
            <p:nvSpPr>
              <p:cNvPr id="92" name="文字方塊 91"/>
              <p:cNvSpPr txBox="1"/>
              <p:nvPr/>
            </p:nvSpPr>
            <p:spPr>
              <a:xfrm>
                <a:off x="1674179" y="4624028"/>
                <a:ext cx="102561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" pitchFamily="34" charset="0"/>
                    <a:cs typeface="helvetica" pitchFamily="34" charset="0"/>
                  </a:rPr>
                  <a:t>KVM Switch</a:t>
                </a:r>
                <a:endParaRPr lang="zh-TW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34" charset="0"/>
                  <a:cs typeface="helvetica" pitchFamily="34" charset="0"/>
                </a:endParaRPr>
              </a:p>
            </p:txBody>
          </p:sp>
          <p:sp>
            <p:nvSpPr>
              <p:cNvPr id="134" name="矩形 38"/>
              <p:cNvSpPr/>
              <p:nvPr/>
            </p:nvSpPr>
            <p:spPr>
              <a:xfrm>
                <a:off x="1601503" y="2958978"/>
                <a:ext cx="1172128" cy="513057"/>
              </a:xfrm>
              <a:prstGeom prst="rect">
                <a:avLst/>
              </a:prstGeom>
              <a:noFill/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135" name="直線接點 134"/>
              <p:cNvCxnSpPr/>
              <p:nvPr/>
            </p:nvCxnSpPr>
            <p:spPr>
              <a:xfrm>
                <a:off x="2199777" y="2531431"/>
                <a:ext cx="0" cy="427548"/>
              </a:xfrm>
              <a:prstGeom prst="line">
                <a:avLst/>
              </a:prstGeom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直線接點 135"/>
              <p:cNvCxnSpPr/>
              <p:nvPr/>
            </p:nvCxnSpPr>
            <p:spPr>
              <a:xfrm flipH="1">
                <a:off x="1601503" y="3472035"/>
                <a:ext cx="160984" cy="427548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直線接點 136"/>
              <p:cNvCxnSpPr/>
              <p:nvPr/>
            </p:nvCxnSpPr>
            <p:spPr>
              <a:xfrm>
                <a:off x="2028841" y="3472035"/>
                <a:ext cx="0" cy="427548"/>
              </a:xfrm>
              <a:prstGeom prst="line">
                <a:avLst/>
              </a:prstGeom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直線接點 137"/>
              <p:cNvCxnSpPr/>
              <p:nvPr/>
            </p:nvCxnSpPr>
            <p:spPr>
              <a:xfrm>
                <a:off x="2370712" y="3472035"/>
                <a:ext cx="0" cy="427548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直線接點 138"/>
              <p:cNvCxnSpPr/>
              <p:nvPr/>
            </p:nvCxnSpPr>
            <p:spPr>
              <a:xfrm>
                <a:off x="2627115" y="3472035"/>
                <a:ext cx="170935" cy="427548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1" name="文字方塊 190"/>
              <p:cNvSpPr txBox="1"/>
              <p:nvPr/>
            </p:nvSpPr>
            <p:spPr>
              <a:xfrm>
                <a:off x="1763688" y="3933056"/>
                <a:ext cx="43204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1200" dirty="0" smtClean="0">
                    <a:solidFill>
                      <a:schemeClr val="bg1">
                        <a:lumMod val="50000"/>
                      </a:schemeClr>
                    </a:solidFill>
                    <a:latin typeface="helvetica" pitchFamily="34" charset="0"/>
                    <a:cs typeface="helvetica" pitchFamily="34" charset="0"/>
                  </a:rPr>
                  <a:t>TX</a:t>
                </a:r>
                <a:endParaRPr lang="zh-TW" altLang="en-US" sz="1200" dirty="0">
                  <a:solidFill>
                    <a:schemeClr val="bg1">
                      <a:lumMod val="50000"/>
                    </a:schemeClr>
                  </a:solidFill>
                  <a:latin typeface="helvetica" pitchFamily="34" charset="0"/>
                  <a:cs typeface="helvetica" pitchFamily="34" charset="0"/>
                </a:endParaRPr>
              </a:p>
            </p:txBody>
          </p:sp>
          <p:sp>
            <p:nvSpPr>
              <p:cNvPr id="192" name="文字方塊 191"/>
              <p:cNvSpPr txBox="1"/>
              <p:nvPr/>
            </p:nvSpPr>
            <p:spPr>
              <a:xfrm>
                <a:off x="2195736" y="3933056"/>
                <a:ext cx="43204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1200" dirty="0" smtClean="0">
                    <a:solidFill>
                      <a:schemeClr val="bg1">
                        <a:lumMod val="50000"/>
                      </a:schemeClr>
                    </a:solidFill>
                    <a:latin typeface="helvetica" pitchFamily="34" charset="0"/>
                    <a:cs typeface="helvetica" pitchFamily="34" charset="0"/>
                  </a:rPr>
                  <a:t>TX</a:t>
                </a:r>
                <a:endParaRPr lang="zh-TW" altLang="en-US" sz="1200" dirty="0">
                  <a:solidFill>
                    <a:schemeClr val="bg1">
                      <a:lumMod val="50000"/>
                    </a:schemeClr>
                  </a:solidFill>
                  <a:latin typeface="helvetica" pitchFamily="34" charset="0"/>
                  <a:cs typeface="helvetica" pitchFamily="34" charset="0"/>
                </a:endParaRPr>
              </a:p>
            </p:txBody>
          </p:sp>
          <p:sp>
            <p:nvSpPr>
              <p:cNvPr id="193" name="文字方塊 192"/>
              <p:cNvSpPr txBox="1"/>
              <p:nvPr/>
            </p:nvSpPr>
            <p:spPr>
              <a:xfrm>
                <a:off x="2627784" y="3933056"/>
                <a:ext cx="43204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1200" dirty="0" smtClean="0">
                    <a:solidFill>
                      <a:schemeClr val="bg1">
                        <a:lumMod val="50000"/>
                      </a:schemeClr>
                    </a:solidFill>
                    <a:latin typeface="helvetica" pitchFamily="34" charset="0"/>
                    <a:cs typeface="helvetica" pitchFamily="34" charset="0"/>
                  </a:rPr>
                  <a:t>TX</a:t>
                </a:r>
                <a:endParaRPr lang="zh-TW" altLang="en-US" sz="1200" dirty="0">
                  <a:solidFill>
                    <a:schemeClr val="bg1">
                      <a:lumMod val="50000"/>
                    </a:schemeClr>
                  </a:solidFill>
                  <a:latin typeface="helvetica" pitchFamily="34" charset="0"/>
                  <a:cs typeface="helvetica" pitchFamily="34" charset="0"/>
                </a:endParaRPr>
              </a:p>
            </p:txBody>
          </p:sp>
          <p:sp>
            <p:nvSpPr>
              <p:cNvPr id="194" name="文字方塊 193"/>
              <p:cNvSpPr txBox="1"/>
              <p:nvPr/>
            </p:nvSpPr>
            <p:spPr>
              <a:xfrm>
                <a:off x="1979712" y="2276872"/>
                <a:ext cx="43204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1200" dirty="0" smtClean="0">
                    <a:solidFill>
                      <a:schemeClr val="bg1">
                        <a:lumMod val="50000"/>
                      </a:schemeClr>
                    </a:solidFill>
                    <a:latin typeface="helvetica" pitchFamily="34" charset="0"/>
                    <a:cs typeface="helvetica" pitchFamily="34" charset="0"/>
                  </a:rPr>
                  <a:t>RX</a:t>
                </a:r>
                <a:endParaRPr lang="zh-TW" altLang="en-US" sz="1200" dirty="0">
                  <a:solidFill>
                    <a:schemeClr val="bg1">
                      <a:lumMod val="50000"/>
                    </a:schemeClr>
                  </a:solidFill>
                  <a:latin typeface="helvetica" pitchFamily="34" charset="0"/>
                  <a:cs typeface="helvetica" pitchFamily="34" charset="0"/>
                </a:endParaRPr>
              </a:p>
            </p:txBody>
          </p:sp>
        </p:grpSp>
      </p:grpSp>
      <p:grpSp>
        <p:nvGrpSpPr>
          <p:cNvPr id="219" name="群組 218"/>
          <p:cNvGrpSpPr/>
          <p:nvPr/>
        </p:nvGrpSpPr>
        <p:grpSpPr>
          <a:xfrm>
            <a:off x="3059832" y="1513892"/>
            <a:ext cx="1656184" cy="3211252"/>
            <a:chOff x="3059832" y="2276872"/>
            <a:chExt cx="1656184" cy="3211252"/>
          </a:xfrm>
        </p:grpSpPr>
        <p:sp>
          <p:nvSpPr>
            <p:cNvPr id="96" name="文字方塊 95"/>
            <p:cNvSpPr txBox="1"/>
            <p:nvPr/>
          </p:nvSpPr>
          <p:spPr>
            <a:xfrm>
              <a:off x="3203848" y="4564794"/>
              <a:ext cx="145295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34" charset="0"/>
                  <a:cs typeface="helvetica" pitchFamily="34" charset="0"/>
                </a:rPr>
                <a:t>Computer  Sharing Device</a:t>
              </a:r>
              <a:endPara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endParaRPr>
            </a:p>
          </p:txBody>
        </p:sp>
        <p:sp>
          <p:nvSpPr>
            <p:cNvPr id="140" name="矩形 139"/>
            <p:cNvSpPr/>
            <p:nvPr/>
          </p:nvSpPr>
          <p:spPr>
            <a:xfrm rot="10800000">
              <a:off x="3335278" y="2958978"/>
              <a:ext cx="1172128" cy="513057"/>
            </a:xfrm>
            <a:prstGeom prst="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41" name="直線接點 140"/>
            <p:cNvCxnSpPr/>
            <p:nvPr/>
          </p:nvCxnSpPr>
          <p:spPr>
            <a:xfrm rot="10800000">
              <a:off x="3909132" y="3472035"/>
              <a:ext cx="0" cy="427548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直線接點 141"/>
            <p:cNvCxnSpPr/>
            <p:nvPr/>
          </p:nvCxnSpPr>
          <p:spPr>
            <a:xfrm rot="10800000" flipH="1">
              <a:off x="4346422" y="2531431"/>
              <a:ext cx="160984" cy="427548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直線接點 142"/>
            <p:cNvCxnSpPr/>
            <p:nvPr/>
          </p:nvCxnSpPr>
          <p:spPr>
            <a:xfrm rot="10800000">
              <a:off x="4080068" y="2531431"/>
              <a:ext cx="0" cy="427548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直線接點 143"/>
            <p:cNvCxnSpPr/>
            <p:nvPr/>
          </p:nvCxnSpPr>
          <p:spPr>
            <a:xfrm rot="10800000">
              <a:off x="3738197" y="2531431"/>
              <a:ext cx="0" cy="427548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直線接點 144"/>
            <p:cNvCxnSpPr/>
            <p:nvPr/>
          </p:nvCxnSpPr>
          <p:spPr>
            <a:xfrm rot="10800000">
              <a:off x="3310858" y="2531431"/>
              <a:ext cx="170935" cy="427548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文字方塊 194"/>
            <p:cNvSpPr txBox="1"/>
            <p:nvPr/>
          </p:nvSpPr>
          <p:spPr>
            <a:xfrm>
              <a:off x="3059832" y="2276872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dirty="0" smtClean="0">
                  <a:solidFill>
                    <a:schemeClr val="bg1">
                      <a:lumMod val="50000"/>
                    </a:schemeClr>
                  </a:solidFill>
                  <a:latin typeface="helvetica" pitchFamily="34" charset="0"/>
                  <a:cs typeface="helvetica" pitchFamily="34" charset="0"/>
                </a:rPr>
                <a:t>RX</a:t>
              </a:r>
              <a:endParaRPr lang="zh-TW" altLang="en-US" sz="1200" dirty="0">
                <a:solidFill>
                  <a:schemeClr val="bg1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endParaRPr>
            </a:p>
          </p:txBody>
        </p:sp>
        <p:sp>
          <p:nvSpPr>
            <p:cNvPr id="196" name="文字方塊 195"/>
            <p:cNvSpPr txBox="1"/>
            <p:nvPr/>
          </p:nvSpPr>
          <p:spPr>
            <a:xfrm>
              <a:off x="3491880" y="2276872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dirty="0" smtClean="0">
                  <a:solidFill>
                    <a:schemeClr val="bg1">
                      <a:lumMod val="50000"/>
                    </a:schemeClr>
                  </a:solidFill>
                  <a:latin typeface="helvetica" pitchFamily="34" charset="0"/>
                  <a:cs typeface="helvetica" pitchFamily="34" charset="0"/>
                </a:rPr>
                <a:t>RX</a:t>
              </a:r>
              <a:endParaRPr lang="zh-TW" altLang="en-US" sz="1200" dirty="0">
                <a:solidFill>
                  <a:schemeClr val="bg1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endParaRPr>
            </a:p>
          </p:txBody>
        </p:sp>
        <p:sp>
          <p:nvSpPr>
            <p:cNvPr id="197" name="文字方塊 196"/>
            <p:cNvSpPr txBox="1"/>
            <p:nvPr/>
          </p:nvSpPr>
          <p:spPr>
            <a:xfrm>
              <a:off x="3851920" y="2276872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dirty="0" smtClean="0">
                  <a:solidFill>
                    <a:schemeClr val="bg1">
                      <a:lumMod val="50000"/>
                    </a:schemeClr>
                  </a:solidFill>
                  <a:latin typeface="helvetica" pitchFamily="34" charset="0"/>
                  <a:cs typeface="helvetica" pitchFamily="34" charset="0"/>
                </a:rPr>
                <a:t>RX</a:t>
              </a:r>
              <a:endParaRPr lang="zh-TW" altLang="en-US" sz="1200" dirty="0">
                <a:solidFill>
                  <a:schemeClr val="bg1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endParaRPr>
            </a:p>
          </p:txBody>
        </p:sp>
        <p:sp>
          <p:nvSpPr>
            <p:cNvPr id="198" name="文字方塊 197"/>
            <p:cNvSpPr txBox="1"/>
            <p:nvPr/>
          </p:nvSpPr>
          <p:spPr>
            <a:xfrm>
              <a:off x="4283968" y="2276872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dirty="0" smtClean="0">
                  <a:solidFill>
                    <a:schemeClr val="bg1">
                      <a:lumMod val="50000"/>
                    </a:schemeClr>
                  </a:solidFill>
                  <a:latin typeface="helvetica" pitchFamily="34" charset="0"/>
                  <a:cs typeface="helvetica" pitchFamily="34" charset="0"/>
                </a:rPr>
                <a:t>RX</a:t>
              </a:r>
              <a:endParaRPr lang="zh-TW" altLang="en-US" sz="1200" dirty="0">
                <a:solidFill>
                  <a:schemeClr val="bg1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endParaRPr>
            </a:p>
          </p:txBody>
        </p:sp>
        <p:sp>
          <p:nvSpPr>
            <p:cNvPr id="199" name="文字方塊 198"/>
            <p:cNvSpPr txBox="1"/>
            <p:nvPr/>
          </p:nvSpPr>
          <p:spPr>
            <a:xfrm>
              <a:off x="3707904" y="3933056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dirty="0" smtClean="0">
                  <a:solidFill>
                    <a:schemeClr val="bg1">
                      <a:lumMod val="50000"/>
                    </a:schemeClr>
                  </a:solidFill>
                  <a:latin typeface="helvetica" pitchFamily="34" charset="0"/>
                  <a:cs typeface="helvetica" pitchFamily="34" charset="0"/>
                </a:rPr>
                <a:t>TX</a:t>
              </a:r>
              <a:endParaRPr lang="zh-TW" altLang="en-US" sz="1200" dirty="0">
                <a:solidFill>
                  <a:schemeClr val="bg1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endParaRPr>
            </a:p>
          </p:txBody>
        </p:sp>
      </p:grpSp>
      <p:grpSp>
        <p:nvGrpSpPr>
          <p:cNvPr id="220" name="群組 219"/>
          <p:cNvGrpSpPr/>
          <p:nvPr/>
        </p:nvGrpSpPr>
        <p:grpSpPr>
          <a:xfrm>
            <a:off x="5364088" y="1513892"/>
            <a:ext cx="1296144" cy="2788496"/>
            <a:chOff x="5364088" y="2276872"/>
            <a:chExt cx="1296144" cy="2788496"/>
          </a:xfrm>
        </p:grpSpPr>
        <p:sp>
          <p:nvSpPr>
            <p:cNvPr id="97" name="文字方塊 96"/>
            <p:cNvSpPr txBox="1"/>
            <p:nvPr/>
          </p:nvSpPr>
          <p:spPr>
            <a:xfrm>
              <a:off x="5631165" y="4696036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34" charset="0"/>
                  <a:cs typeface="helvetica" pitchFamily="34" charset="0"/>
                </a:rPr>
                <a:t>Matrix</a:t>
              </a:r>
              <a:endPara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endParaRPr>
            </a:p>
          </p:txBody>
        </p:sp>
        <p:cxnSp>
          <p:nvCxnSpPr>
            <p:cNvPr id="156" name="直線接點 155"/>
            <p:cNvCxnSpPr/>
            <p:nvPr/>
          </p:nvCxnSpPr>
          <p:spPr>
            <a:xfrm flipH="1">
              <a:off x="5652120" y="3505508"/>
              <a:ext cx="90314" cy="35554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直線接點 156"/>
            <p:cNvCxnSpPr/>
            <p:nvPr/>
          </p:nvCxnSpPr>
          <p:spPr>
            <a:xfrm>
              <a:off x="6008788" y="3505508"/>
              <a:ext cx="3372" cy="35554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直線接點 157"/>
            <p:cNvCxnSpPr/>
            <p:nvPr/>
          </p:nvCxnSpPr>
          <p:spPr>
            <a:xfrm>
              <a:off x="6265191" y="3501008"/>
              <a:ext cx="107009" cy="36004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直線接點 158"/>
            <p:cNvCxnSpPr/>
            <p:nvPr/>
          </p:nvCxnSpPr>
          <p:spPr>
            <a:xfrm flipV="1">
              <a:off x="6265191" y="2564904"/>
              <a:ext cx="179017" cy="432049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直線接點 159"/>
            <p:cNvCxnSpPr/>
            <p:nvPr/>
          </p:nvCxnSpPr>
          <p:spPr>
            <a:xfrm flipV="1">
              <a:off x="6008788" y="2564904"/>
              <a:ext cx="3372" cy="432049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直線接點 160"/>
            <p:cNvCxnSpPr/>
            <p:nvPr/>
          </p:nvCxnSpPr>
          <p:spPr>
            <a:xfrm flipH="1" flipV="1">
              <a:off x="5580112" y="2564904"/>
              <a:ext cx="172273" cy="432049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1" name="矩形 200"/>
            <p:cNvSpPr/>
            <p:nvPr/>
          </p:nvSpPr>
          <p:spPr>
            <a:xfrm rot="10800000">
              <a:off x="5416096" y="2987951"/>
              <a:ext cx="1172128" cy="513057"/>
            </a:xfrm>
            <a:prstGeom prst="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0" name="文字方塊 209"/>
            <p:cNvSpPr txBox="1"/>
            <p:nvPr/>
          </p:nvSpPr>
          <p:spPr>
            <a:xfrm>
              <a:off x="5364088" y="3933056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dirty="0" smtClean="0">
                  <a:solidFill>
                    <a:schemeClr val="bg1">
                      <a:lumMod val="50000"/>
                    </a:schemeClr>
                  </a:solidFill>
                  <a:latin typeface="helvetica" pitchFamily="34" charset="0"/>
                  <a:cs typeface="helvetica" pitchFamily="34" charset="0"/>
                </a:rPr>
                <a:t>TX</a:t>
              </a:r>
              <a:endParaRPr lang="zh-TW" altLang="en-US" sz="1200" dirty="0">
                <a:solidFill>
                  <a:schemeClr val="bg1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endParaRPr>
            </a:p>
          </p:txBody>
        </p:sp>
        <p:sp>
          <p:nvSpPr>
            <p:cNvPr id="211" name="文字方塊 210"/>
            <p:cNvSpPr txBox="1"/>
            <p:nvPr/>
          </p:nvSpPr>
          <p:spPr>
            <a:xfrm>
              <a:off x="5796136" y="3933056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dirty="0" smtClean="0">
                  <a:solidFill>
                    <a:schemeClr val="bg1">
                      <a:lumMod val="50000"/>
                    </a:schemeClr>
                  </a:solidFill>
                  <a:latin typeface="helvetica" pitchFamily="34" charset="0"/>
                  <a:cs typeface="helvetica" pitchFamily="34" charset="0"/>
                </a:rPr>
                <a:t>TX</a:t>
              </a:r>
              <a:endParaRPr lang="zh-TW" altLang="en-US" sz="1200" dirty="0">
                <a:solidFill>
                  <a:schemeClr val="bg1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endParaRPr>
            </a:p>
          </p:txBody>
        </p:sp>
        <p:sp>
          <p:nvSpPr>
            <p:cNvPr id="212" name="文字方塊 211"/>
            <p:cNvSpPr txBox="1"/>
            <p:nvPr/>
          </p:nvSpPr>
          <p:spPr>
            <a:xfrm>
              <a:off x="6228184" y="3933056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dirty="0" smtClean="0">
                  <a:solidFill>
                    <a:schemeClr val="bg1">
                      <a:lumMod val="50000"/>
                    </a:schemeClr>
                  </a:solidFill>
                  <a:latin typeface="helvetica" pitchFamily="34" charset="0"/>
                  <a:cs typeface="helvetica" pitchFamily="34" charset="0"/>
                </a:rPr>
                <a:t>TX</a:t>
              </a:r>
              <a:endParaRPr lang="zh-TW" altLang="en-US" sz="1200" dirty="0">
                <a:solidFill>
                  <a:schemeClr val="bg1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endParaRPr>
            </a:p>
          </p:txBody>
        </p:sp>
        <p:sp>
          <p:nvSpPr>
            <p:cNvPr id="213" name="文字方塊 212"/>
            <p:cNvSpPr txBox="1"/>
            <p:nvPr/>
          </p:nvSpPr>
          <p:spPr>
            <a:xfrm>
              <a:off x="5364088" y="2276872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dirty="0" smtClean="0">
                  <a:solidFill>
                    <a:schemeClr val="bg1">
                      <a:lumMod val="50000"/>
                    </a:schemeClr>
                  </a:solidFill>
                  <a:latin typeface="helvetica" pitchFamily="34" charset="0"/>
                  <a:cs typeface="helvetica" pitchFamily="34" charset="0"/>
                </a:rPr>
                <a:t>RX</a:t>
              </a:r>
              <a:endParaRPr lang="zh-TW" altLang="en-US" sz="1200" dirty="0">
                <a:solidFill>
                  <a:schemeClr val="bg1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endParaRPr>
            </a:p>
          </p:txBody>
        </p:sp>
        <p:sp>
          <p:nvSpPr>
            <p:cNvPr id="214" name="文字方塊 213"/>
            <p:cNvSpPr txBox="1"/>
            <p:nvPr/>
          </p:nvSpPr>
          <p:spPr>
            <a:xfrm>
              <a:off x="5796136" y="2276872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dirty="0" smtClean="0">
                  <a:solidFill>
                    <a:schemeClr val="bg1">
                      <a:lumMod val="50000"/>
                    </a:schemeClr>
                  </a:solidFill>
                  <a:latin typeface="helvetica" pitchFamily="34" charset="0"/>
                  <a:cs typeface="helvetica" pitchFamily="34" charset="0"/>
                </a:rPr>
                <a:t>RX</a:t>
              </a:r>
              <a:endParaRPr lang="zh-TW" altLang="en-US" sz="1200" dirty="0">
                <a:solidFill>
                  <a:schemeClr val="bg1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endParaRPr>
            </a:p>
          </p:txBody>
        </p:sp>
        <p:sp>
          <p:nvSpPr>
            <p:cNvPr id="215" name="文字方塊 214"/>
            <p:cNvSpPr txBox="1"/>
            <p:nvPr/>
          </p:nvSpPr>
          <p:spPr>
            <a:xfrm>
              <a:off x="6228184" y="2276872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dirty="0" smtClean="0">
                  <a:solidFill>
                    <a:schemeClr val="bg1">
                      <a:lumMod val="50000"/>
                    </a:schemeClr>
                  </a:solidFill>
                  <a:latin typeface="helvetica" pitchFamily="34" charset="0"/>
                  <a:cs typeface="helvetica" pitchFamily="34" charset="0"/>
                </a:rPr>
                <a:t>RX</a:t>
              </a:r>
              <a:endParaRPr lang="zh-TW" altLang="en-US" sz="1200" dirty="0">
                <a:solidFill>
                  <a:schemeClr val="bg1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endParaRPr>
            </a:p>
          </p:txBody>
        </p:sp>
      </p:grpSp>
      <p:grpSp>
        <p:nvGrpSpPr>
          <p:cNvPr id="221" name="群組 220"/>
          <p:cNvGrpSpPr/>
          <p:nvPr/>
        </p:nvGrpSpPr>
        <p:grpSpPr>
          <a:xfrm>
            <a:off x="7208420" y="1441884"/>
            <a:ext cx="1107996" cy="2860504"/>
            <a:chOff x="7208420" y="2204864"/>
            <a:chExt cx="1107996" cy="2860504"/>
          </a:xfrm>
        </p:grpSpPr>
        <p:sp>
          <p:nvSpPr>
            <p:cNvPr id="95" name="文字方塊 94"/>
            <p:cNvSpPr txBox="1"/>
            <p:nvPr/>
          </p:nvSpPr>
          <p:spPr>
            <a:xfrm>
              <a:off x="7208420" y="4696036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34" charset="0"/>
                  <a:cs typeface="helvetica" pitchFamily="34" charset="0"/>
                </a:rPr>
                <a:t>Extender</a:t>
              </a:r>
              <a:endPara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endParaRPr>
            </a:p>
          </p:txBody>
        </p:sp>
        <p:sp>
          <p:nvSpPr>
            <p:cNvPr id="168" name="矩形 167"/>
            <p:cNvSpPr/>
            <p:nvPr/>
          </p:nvSpPr>
          <p:spPr>
            <a:xfrm>
              <a:off x="7376271" y="2702450"/>
              <a:ext cx="769209" cy="342038"/>
            </a:xfrm>
            <a:prstGeom prst="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69" name="直線接點 168"/>
            <p:cNvCxnSpPr/>
            <p:nvPr/>
          </p:nvCxnSpPr>
          <p:spPr>
            <a:xfrm rot="10800000">
              <a:off x="7740352" y="3044488"/>
              <a:ext cx="0" cy="427548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矩形 169"/>
            <p:cNvSpPr/>
            <p:nvPr/>
          </p:nvSpPr>
          <p:spPr>
            <a:xfrm>
              <a:off x="7376271" y="3472035"/>
              <a:ext cx="769209" cy="342038"/>
            </a:xfrm>
            <a:prstGeom prst="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71" name="直線接點 170"/>
            <p:cNvCxnSpPr/>
            <p:nvPr/>
          </p:nvCxnSpPr>
          <p:spPr>
            <a:xfrm flipV="1">
              <a:off x="7740352" y="2445921"/>
              <a:ext cx="0" cy="256529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直線接點 171"/>
            <p:cNvCxnSpPr/>
            <p:nvPr/>
          </p:nvCxnSpPr>
          <p:spPr>
            <a:xfrm flipV="1">
              <a:off x="7740352" y="3814073"/>
              <a:ext cx="0" cy="256529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6" name="文字方塊 215"/>
            <p:cNvSpPr txBox="1"/>
            <p:nvPr/>
          </p:nvSpPr>
          <p:spPr>
            <a:xfrm>
              <a:off x="7524328" y="4085456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dirty="0" smtClean="0">
                  <a:solidFill>
                    <a:schemeClr val="bg1">
                      <a:lumMod val="50000"/>
                    </a:schemeClr>
                  </a:solidFill>
                  <a:latin typeface="helvetica" pitchFamily="34" charset="0"/>
                  <a:cs typeface="helvetica" pitchFamily="34" charset="0"/>
                </a:rPr>
                <a:t>TX</a:t>
              </a:r>
              <a:endParaRPr lang="zh-TW" altLang="en-US" sz="1200" dirty="0">
                <a:solidFill>
                  <a:schemeClr val="bg1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endParaRPr>
            </a:p>
          </p:txBody>
        </p:sp>
        <p:sp>
          <p:nvSpPr>
            <p:cNvPr id="217" name="文字方塊 216"/>
            <p:cNvSpPr txBox="1"/>
            <p:nvPr/>
          </p:nvSpPr>
          <p:spPr>
            <a:xfrm>
              <a:off x="7524328" y="2204864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dirty="0" smtClean="0">
                  <a:solidFill>
                    <a:schemeClr val="bg1">
                      <a:lumMod val="50000"/>
                    </a:schemeClr>
                  </a:solidFill>
                  <a:latin typeface="helvetica" pitchFamily="34" charset="0"/>
                  <a:cs typeface="helvetica" pitchFamily="34" charset="0"/>
                </a:rPr>
                <a:t>RX</a:t>
              </a:r>
              <a:endParaRPr lang="zh-TW" altLang="en-US" sz="1200" dirty="0">
                <a:solidFill>
                  <a:schemeClr val="bg1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endParaRPr>
            </a:p>
          </p:txBody>
        </p:sp>
      </p:grpSp>
      <p:grpSp>
        <p:nvGrpSpPr>
          <p:cNvPr id="64" name="群組 63"/>
          <p:cNvGrpSpPr/>
          <p:nvPr/>
        </p:nvGrpSpPr>
        <p:grpSpPr>
          <a:xfrm>
            <a:off x="-36512" y="4752000"/>
            <a:ext cx="9217024" cy="2106000"/>
            <a:chOff x="-36512" y="4752000"/>
            <a:chExt cx="9217024" cy="2106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6660232" y="4753519"/>
              <a:ext cx="2520280" cy="2104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4211960" y="4761928"/>
              <a:ext cx="2448272" cy="2096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1979712" y="4752000"/>
              <a:ext cx="2232248" cy="210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-36512" y="4752504"/>
              <a:ext cx="2160240" cy="2105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 txBox="1">
            <a:spLocks/>
          </p:cNvSpPr>
          <p:nvPr/>
        </p:nvSpPr>
        <p:spPr bwMode="auto">
          <a:xfrm>
            <a:off x="250825" y="274167"/>
            <a:ext cx="7489825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b="1" i="1" kern="0" dirty="0" smtClean="0">
                <a:solidFill>
                  <a:srgbClr val="1762B5"/>
                </a:solidFill>
                <a:latin typeface="helvetica" pitchFamily="34" charset="0"/>
                <a:ea typeface="+mj-ea"/>
                <a:cs typeface="helvetica" pitchFamily="34" charset="0"/>
              </a:rPr>
              <a:t>KE Matrix System</a:t>
            </a:r>
            <a:endParaRPr kumimoji="1" lang="zh-TW" altLang="en-US" sz="2800" b="1" i="1" u="none" strike="noStrike" kern="0" cap="none" spc="0" normalizeH="0" baseline="0" noProof="0" dirty="0">
              <a:ln>
                <a:noFill/>
              </a:ln>
              <a:solidFill>
                <a:srgbClr val="1762B5"/>
              </a:solidFill>
              <a:effectLst/>
              <a:uLnTx/>
              <a:uFillTx/>
              <a:latin typeface="helvetica" pitchFamily="34" charset="0"/>
              <a:ea typeface="+mj-ea"/>
              <a:cs typeface="helvetica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544" y="1772816"/>
            <a:ext cx="3356645" cy="878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 descr="「lebron james pure background」的圖片搜尋結果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1F5FE"/>
              </a:clrFrom>
              <a:clrTo>
                <a:srgbClr val="F1F5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560" y="3130635"/>
            <a:ext cx="3456384" cy="3621711"/>
          </a:xfrm>
          <a:prstGeom prst="rect">
            <a:avLst/>
          </a:prstGeom>
          <a:noFill/>
        </p:spPr>
      </p:pic>
      <p:pic>
        <p:nvPicPr>
          <p:cNvPr id="32776" name="Picture 8" descr="http://www.officialpsds.com/images/thumbs/Kyrie-Irving-psd111208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860032" y="3789040"/>
            <a:ext cx="3096344" cy="2994051"/>
          </a:xfrm>
          <a:prstGeom prst="rect">
            <a:avLst/>
          </a:prstGeom>
          <a:noFill/>
        </p:spPr>
      </p:pic>
      <p:grpSp>
        <p:nvGrpSpPr>
          <p:cNvPr id="11" name="群組 10"/>
          <p:cNvGrpSpPr/>
          <p:nvPr/>
        </p:nvGrpSpPr>
        <p:grpSpPr>
          <a:xfrm>
            <a:off x="5364088" y="1556792"/>
            <a:ext cx="2160240" cy="1152128"/>
            <a:chOff x="6732240" y="3789040"/>
            <a:chExt cx="1881873" cy="1004888"/>
          </a:xfrm>
        </p:grpSpPr>
        <p:pic>
          <p:nvPicPr>
            <p:cNvPr id="12" name="Picture 2" descr="C:\Documents and Settings\terencelee\桌面\24-512.png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6732240" y="3789040"/>
              <a:ext cx="1881873" cy="1004888"/>
            </a:xfrm>
            <a:prstGeom prst="rect">
              <a:avLst/>
            </a:prstGeom>
            <a:noFill/>
          </p:spPr>
        </p:pic>
        <p:sp>
          <p:nvSpPr>
            <p:cNvPr id="13" name="文字方塊 28"/>
            <p:cNvSpPr txBox="1">
              <a:spLocks noChangeArrowheads="1"/>
            </p:cNvSpPr>
            <p:nvPr/>
          </p:nvSpPr>
          <p:spPr bwMode="auto">
            <a:xfrm>
              <a:off x="6942996" y="4042671"/>
              <a:ext cx="1517436" cy="322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TW" b="1" dirty="0" smtClean="0">
                  <a:solidFill>
                    <a:schemeClr val="bg2">
                      <a:lumMod val="10000"/>
                    </a:schemeClr>
                  </a:solidFill>
                  <a:latin typeface="helvetica" pitchFamily="34" charset="0"/>
                  <a:cs typeface="helvetica" pitchFamily="34" charset="0"/>
                </a:rPr>
                <a:t>CCKM</a:t>
              </a:r>
              <a:endParaRPr lang="zh-TW" altLang="en-US" b="1" dirty="0">
                <a:solidFill>
                  <a:schemeClr val="bg2">
                    <a:lumMod val="10000"/>
                  </a:schemeClr>
                </a:solidFill>
                <a:latin typeface="helvetica" pitchFamily="34" charset="0"/>
                <a:cs typeface="helvetica" pitchFamily="34" charset="0"/>
              </a:endParaRPr>
            </a:p>
          </p:txBody>
        </p:sp>
      </p:grpSp>
      <p:pic>
        <p:nvPicPr>
          <p:cNvPr id="32778" name="Picture 10" descr="相關圖片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11960" y="1861939"/>
            <a:ext cx="630957" cy="6309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 txBox="1">
            <a:spLocks/>
          </p:cNvSpPr>
          <p:nvPr/>
        </p:nvSpPr>
        <p:spPr bwMode="auto">
          <a:xfrm>
            <a:off x="250825" y="274167"/>
            <a:ext cx="7489825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b="1" i="1" kern="0" dirty="0" smtClean="0">
                <a:solidFill>
                  <a:srgbClr val="1762B5"/>
                </a:solidFill>
                <a:latin typeface="helvetica" pitchFamily="34" charset="0"/>
                <a:ea typeface="+mj-ea"/>
                <a:cs typeface="helvetica" pitchFamily="34" charset="0"/>
              </a:rPr>
              <a:t>KE Matrix System Topology</a:t>
            </a:r>
            <a:endParaRPr kumimoji="1" lang="zh-TW" altLang="en-US" sz="2800" b="1" i="1" u="none" strike="noStrike" kern="0" cap="none" spc="0" normalizeH="0" baseline="0" noProof="0" dirty="0">
              <a:ln>
                <a:noFill/>
              </a:ln>
              <a:solidFill>
                <a:srgbClr val="1762B5"/>
              </a:solidFill>
              <a:effectLst/>
              <a:uLnTx/>
              <a:uFillTx/>
              <a:latin typeface="helvetica" pitchFamily="34" charset="0"/>
              <a:ea typeface="+mj-ea"/>
              <a:cs typeface="helvetica" pitchFamily="34" charset="0"/>
            </a:endParaRPr>
          </a:p>
        </p:txBody>
      </p:sp>
      <p:pic>
        <p:nvPicPr>
          <p:cNvPr id="90" name="Picture 7" descr="C:\Documents and Settings\terencelee\桌面\Layer_4-01-512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9552" y="2132856"/>
            <a:ext cx="312359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" name="Picture 7" descr="C:\Documents and Settings\terencelee\桌面\Layer_4-01-512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15225" y="2996952"/>
            <a:ext cx="312359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" name="Picture 7" descr="C:\Documents and Settings\terencelee\桌面\Layer_4-01-512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15224" y="4725144"/>
            <a:ext cx="312359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" name="Picture 7" descr="C:\Documents and Settings\terencelee\桌面\Layer_4-01-512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15225" y="5661248"/>
            <a:ext cx="312359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群組 163"/>
          <p:cNvGrpSpPr/>
          <p:nvPr/>
        </p:nvGrpSpPr>
        <p:grpSpPr>
          <a:xfrm>
            <a:off x="3347864" y="1052736"/>
            <a:ext cx="936104" cy="2376264"/>
            <a:chOff x="3347864" y="1052736"/>
            <a:chExt cx="936104" cy="2376264"/>
          </a:xfrm>
        </p:grpSpPr>
        <p:grpSp>
          <p:nvGrpSpPr>
            <p:cNvPr id="15" name="群組 150"/>
            <p:cNvGrpSpPr/>
            <p:nvPr/>
          </p:nvGrpSpPr>
          <p:grpSpPr>
            <a:xfrm>
              <a:off x="3347864" y="1052736"/>
              <a:ext cx="936104" cy="936104"/>
              <a:chOff x="3347864" y="1052736"/>
              <a:chExt cx="936104" cy="936104"/>
            </a:xfrm>
          </p:grpSpPr>
          <p:pic>
            <p:nvPicPr>
              <p:cNvPr id="96" name="Picture 2" descr="C:\Documents and Settings\terencelee\桌面\24-512.png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>
                <a:off x="3347864" y="1052736"/>
                <a:ext cx="936104" cy="936104"/>
              </a:xfrm>
              <a:prstGeom prst="rect">
                <a:avLst/>
              </a:prstGeom>
              <a:noFill/>
            </p:spPr>
          </p:pic>
          <p:sp>
            <p:nvSpPr>
              <p:cNvPr id="97" name="文字方塊 28"/>
              <p:cNvSpPr txBox="1">
                <a:spLocks noChangeArrowheads="1"/>
              </p:cNvSpPr>
              <p:nvPr/>
            </p:nvSpPr>
            <p:spPr bwMode="auto">
              <a:xfrm>
                <a:off x="3347864" y="1268761"/>
                <a:ext cx="864096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TW" sz="1200" b="1" i="1" dirty="0" smtClean="0">
                    <a:latin typeface="helvetica" pitchFamily="34" charset="0"/>
                    <a:cs typeface="helvetica" pitchFamily="34" charset="0"/>
                  </a:rPr>
                  <a:t>CCKM</a:t>
                </a:r>
                <a:endParaRPr lang="zh-TW" altLang="en-US" sz="1200" b="1" i="1" dirty="0">
                  <a:latin typeface="helvetica" pitchFamily="34" charset="0"/>
                  <a:cs typeface="helvetica" pitchFamily="34" charset="0"/>
                </a:endParaRPr>
              </a:p>
            </p:txBody>
          </p:sp>
        </p:grpSp>
        <p:cxnSp>
          <p:nvCxnSpPr>
            <p:cNvPr id="98" name="直線接點 97"/>
            <p:cNvCxnSpPr/>
            <p:nvPr/>
          </p:nvCxnSpPr>
          <p:spPr>
            <a:xfrm flipV="1">
              <a:off x="3779912" y="2060850"/>
              <a:ext cx="0" cy="1368150"/>
            </a:xfrm>
            <a:prstGeom prst="line">
              <a:avLst/>
            </a:prstGeom>
            <a:ln>
              <a:solidFill>
                <a:srgbClr val="6666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群組 155"/>
          <p:cNvGrpSpPr/>
          <p:nvPr/>
        </p:nvGrpSpPr>
        <p:grpSpPr>
          <a:xfrm>
            <a:off x="4427984" y="3789040"/>
            <a:ext cx="4559784" cy="1273790"/>
            <a:chOff x="4427984" y="3749246"/>
            <a:chExt cx="4559784" cy="1273790"/>
          </a:xfrm>
        </p:grpSpPr>
        <p:cxnSp>
          <p:nvCxnSpPr>
            <p:cNvPr id="159" name="直線接點 158"/>
            <p:cNvCxnSpPr/>
            <p:nvPr/>
          </p:nvCxnSpPr>
          <p:spPr>
            <a:xfrm flipH="1" flipV="1">
              <a:off x="4572000" y="3749246"/>
              <a:ext cx="720080" cy="543850"/>
            </a:xfrm>
            <a:prstGeom prst="line">
              <a:avLst/>
            </a:prstGeom>
            <a:ln>
              <a:solidFill>
                <a:srgbClr val="6666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直線接點 160"/>
            <p:cNvCxnSpPr/>
            <p:nvPr/>
          </p:nvCxnSpPr>
          <p:spPr>
            <a:xfrm flipH="1" flipV="1">
              <a:off x="4427984" y="3900842"/>
              <a:ext cx="792088" cy="824302"/>
            </a:xfrm>
            <a:prstGeom prst="line">
              <a:avLst/>
            </a:prstGeom>
            <a:ln>
              <a:solidFill>
                <a:srgbClr val="6666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群組 147"/>
            <p:cNvGrpSpPr/>
            <p:nvPr/>
          </p:nvGrpSpPr>
          <p:grpSpPr>
            <a:xfrm>
              <a:off x="5076056" y="3861048"/>
              <a:ext cx="3911712" cy="1161988"/>
              <a:chOff x="5076056" y="3861048"/>
              <a:chExt cx="3911712" cy="1161988"/>
            </a:xfrm>
          </p:grpSpPr>
          <p:grpSp>
            <p:nvGrpSpPr>
              <p:cNvPr id="18" name="群組 143"/>
              <p:cNvGrpSpPr/>
              <p:nvPr/>
            </p:nvGrpSpPr>
            <p:grpSpPr>
              <a:xfrm>
                <a:off x="5076056" y="3861048"/>
                <a:ext cx="3911712" cy="1080120"/>
                <a:chOff x="5076056" y="3861048"/>
                <a:chExt cx="3911712" cy="1080120"/>
              </a:xfrm>
            </p:grpSpPr>
            <p:grpSp>
              <p:nvGrpSpPr>
                <p:cNvPr id="20" name="群組 181"/>
                <p:cNvGrpSpPr/>
                <p:nvPr/>
              </p:nvGrpSpPr>
              <p:grpSpPr>
                <a:xfrm>
                  <a:off x="5076056" y="3861048"/>
                  <a:ext cx="1944216" cy="1072540"/>
                  <a:chOff x="5292080" y="4149080"/>
                  <a:chExt cx="1944216" cy="1072540"/>
                </a:xfrm>
              </p:grpSpPr>
              <p:pic>
                <p:nvPicPr>
                  <p:cNvPr id="104" name="Picture 3" descr="D:\ATEN\Business trip\UK trip\Trip report\material\KE6900R.jpg"/>
                  <p:cNvPicPr>
                    <a:picLocks noChangeAspect="1" noChangeArrowheads="1"/>
                  </p:cNvPicPr>
                  <p:nvPr/>
                </p:nvPicPr>
                <p:blipFill>
                  <a:blip r:embed="rId4" cstate="email"/>
                  <a:srcRect/>
                  <a:stretch>
                    <a:fillRect/>
                  </a:stretch>
                </p:blipFill>
                <p:spPr bwMode="auto">
                  <a:xfrm>
                    <a:off x="5508104" y="4588708"/>
                    <a:ext cx="834472" cy="208444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105" name="文字方塊 104"/>
                  <p:cNvSpPr txBox="1"/>
                  <p:nvPr/>
                </p:nvSpPr>
                <p:spPr>
                  <a:xfrm>
                    <a:off x="5292080" y="4149080"/>
                    <a:ext cx="1944216" cy="29238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TW" sz="1300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helvetica" pitchFamily="34" charset="0"/>
                        <a:cs typeface="helvetica" pitchFamily="34" charset="0"/>
                      </a:rPr>
                      <a:t>Multi-display Rx  4 units</a:t>
                    </a:r>
                  </a:p>
                </p:txBody>
              </p:sp>
              <p:pic>
                <p:nvPicPr>
                  <p:cNvPr id="106" name="Picture 3" descr="D:\ATEN\Business trip\UK trip\Trip report\material\KE6900R.jpg"/>
                  <p:cNvPicPr>
                    <a:picLocks noChangeAspect="1" noChangeArrowheads="1"/>
                  </p:cNvPicPr>
                  <p:nvPr/>
                </p:nvPicPr>
                <p:blipFill>
                  <a:blip r:embed="rId4" cstate="email"/>
                  <a:srcRect/>
                  <a:stretch>
                    <a:fillRect/>
                  </a:stretch>
                </p:blipFill>
                <p:spPr bwMode="auto">
                  <a:xfrm>
                    <a:off x="5508104" y="5013176"/>
                    <a:ext cx="834472" cy="208444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107" name="文字方塊 106"/>
                  <p:cNvSpPr txBox="1"/>
                  <p:nvPr/>
                </p:nvSpPr>
                <p:spPr>
                  <a:xfrm>
                    <a:off x="5766519" y="4797152"/>
                    <a:ext cx="461665" cy="360040"/>
                  </a:xfrm>
                  <a:prstGeom prst="rect">
                    <a:avLst/>
                  </a:prstGeom>
                  <a:noFill/>
                </p:spPr>
                <p:txBody>
                  <a:bodyPr vert="eaVert" wrap="square" rtlCol="0">
                    <a:spAutoFit/>
                  </a:bodyPr>
                  <a:lstStyle/>
                  <a:p>
                    <a:pPr algn="ctr"/>
                    <a:r>
                      <a:rPr lang="en-US" altLang="zh-TW" b="1" dirty="0" smtClean="0">
                        <a:solidFill>
                          <a:schemeClr val="bg1">
                            <a:lumMod val="65000"/>
                          </a:schemeClr>
                        </a:solidFill>
                      </a:rPr>
                      <a:t>…</a:t>
                    </a:r>
                    <a:endParaRPr lang="zh-TW" altLang="en-US" b="1" dirty="0">
                      <a:solidFill>
                        <a:schemeClr val="bg1">
                          <a:lumMod val="65000"/>
                        </a:schemeClr>
                      </a:solidFill>
                    </a:endParaRPr>
                  </a:p>
                </p:txBody>
              </p:sp>
              <p:cxnSp>
                <p:nvCxnSpPr>
                  <p:cNvPr id="120" name="直線接點 119"/>
                  <p:cNvCxnSpPr/>
                  <p:nvPr/>
                </p:nvCxnSpPr>
                <p:spPr>
                  <a:xfrm>
                    <a:off x="6444208" y="4653136"/>
                    <a:ext cx="576064" cy="3001"/>
                  </a:xfrm>
                  <a:prstGeom prst="line">
                    <a:avLst/>
                  </a:prstGeom>
                  <a:ln w="254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14" name="Picture 4" descr="C:\Users\terencelee\Desktop\images.jpg"/>
                <p:cNvPicPr>
                  <a:picLocks noChangeAspect="1" noChangeArrowheads="1"/>
                </p:cNvPicPr>
                <p:nvPr/>
              </p:nvPicPr>
              <p:blipFill>
                <a:blip r:embed="rId5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 bwMode="auto">
                <a:xfrm>
                  <a:off x="6876256" y="4005064"/>
                  <a:ext cx="2111512" cy="936104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31" name="Picture 16" descr="A520 AIO kb-s"/>
              <p:cNvPicPr>
                <a:picLocks noChangeAspect="1" noChangeArrowheads="1"/>
              </p:cNvPicPr>
              <p:nvPr/>
            </p:nvPicPr>
            <p:blipFill>
              <a:blip r:embed="rId6" cstate="email"/>
              <a:stretch>
                <a:fillRect/>
              </a:stretch>
            </p:blipFill>
            <p:spPr bwMode="auto">
              <a:xfrm>
                <a:off x="7452320" y="4797152"/>
                <a:ext cx="978835" cy="2258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21" name="群組 152"/>
          <p:cNvGrpSpPr/>
          <p:nvPr/>
        </p:nvGrpSpPr>
        <p:grpSpPr>
          <a:xfrm>
            <a:off x="4067944" y="980728"/>
            <a:ext cx="3744416" cy="2448272"/>
            <a:chOff x="4067944" y="980728"/>
            <a:chExt cx="3744416" cy="2448272"/>
          </a:xfrm>
        </p:grpSpPr>
        <p:cxnSp>
          <p:nvCxnSpPr>
            <p:cNvPr id="149" name="直線接點 148"/>
            <p:cNvCxnSpPr/>
            <p:nvPr/>
          </p:nvCxnSpPr>
          <p:spPr>
            <a:xfrm flipH="1">
              <a:off x="4067944" y="1772816"/>
              <a:ext cx="1008112" cy="1512168"/>
            </a:xfrm>
            <a:prstGeom prst="line">
              <a:avLst/>
            </a:prstGeom>
            <a:ln>
              <a:solidFill>
                <a:srgbClr val="6666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直線接點 151"/>
            <p:cNvCxnSpPr/>
            <p:nvPr/>
          </p:nvCxnSpPr>
          <p:spPr>
            <a:xfrm flipH="1">
              <a:off x="4283968" y="2132856"/>
              <a:ext cx="864096" cy="1296144"/>
            </a:xfrm>
            <a:prstGeom prst="line">
              <a:avLst/>
            </a:prstGeom>
            <a:ln>
              <a:solidFill>
                <a:srgbClr val="6666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群組 149"/>
            <p:cNvGrpSpPr/>
            <p:nvPr/>
          </p:nvGrpSpPr>
          <p:grpSpPr>
            <a:xfrm>
              <a:off x="4572000" y="980728"/>
              <a:ext cx="3240360" cy="1512168"/>
              <a:chOff x="4572000" y="980728"/>
              <a:chExt cx="3240360" cy="1512168"/>
            </a:xfrm>
          </p:grpSpPr>
          <p:grpSp>
            <p:nvGrpSpPr>
              <p:cNvPr id="24" name="群組 140"/>
              <p:cNvGrpSpPr/>
              <p:nvPr/>
            </p:nvGrpSpPr>
            <p:grpSpPr>
              <a:xfrm>
                <a:off x="4572000" y="980728"/>
                <a:ext cx="3240360" cy="1512168"/>
                <a:chOff x="4572000" y="980728"/>
                <a:chExt cx="3240360" cy="1512168"/>
              </a:xfrm>
            </p:grpSpPr>
            <p:grpSp>
              <p:nvGrpSpPr>
                <p:cNvPr id="25" name="群組 180"/>
                <p:cNvGrpSpPr/>
                <p:nvPr/>
              </p:nvGrpSpPr>
              <p:grpSpPr>
                <a:xfrm>
                  <a:off x="4572000" y="1204319"/>
                  <a:ext cx="2448272" cy="932879"/>
                  <a:chOff x="4788024" y="1628801"/>
                  <a:chExt cx="2448272" cy="932879"/>
                </a:xfrm>
              </p:grpSpPr>
              <p:pic>
                <p:nvPicPr>
                  <p:cNvPr id="1027" name="Picture 3" descr="D:\ATEN\Business trip\UK trip\Trip report\material\KE6900R.jpg"/>
                  <p:cNvPicPr>
                    <a:picLocks noChangeAspect="1" noChangeArrowheads="1"/>
                  </p:cNvPicPr>
                  <p:nvPr/>
                </p:nvPicPr>
                <p:blipFill>
                  <a:blip r:embed="rId4" cstate="email"/>
                  <a:srcRect/>
                  <a:stretch>
                    <a:fillRect/>
                  </a:stretch>
                </p:blipFill>
                <p:spPr bwMode="auto">
                  <a:xfrm>
                    <a:off x="5508104" y="1928768"/>
                    <a:ext cx="834472" cy="208444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72" name="文字方塊 71"/>
                  <p:cNvSpPr txBox="1"/>
                  <p:nvPr/>
                </p:nvSpPr>
                <p:spPr>
                  <a:xfrm>
                    <a:off x="4788024" y="1628801"/>
                    <a:ext cx="2448272" cy="29238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TW" sz="1300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helvetica" pitchFamily="34" charset="0"/>
                        <a:cs typeface="helvetica" pitchFamily="34" charset="0"/>
                      </a:rPr>
                      <a:t>Individual console</a:t>
                    </a:r>
                  </a:p>
                </p:txBody>
              </p:sp>
              <p:pic>
                <p:nvPicPr>
                  <p:cNvPr id="73" name="Picture 3" descr="D:\ATEN\Business trip\UK trip\Trip report\material\KE6900R.jpg"/>
                  <p:cNvPicPr>
                    <a:picLocks noChangeAspect="1" noChangeArrowheads="1"/>
                  </p:cNvPicPr>
                  <p:nvPr/>
                </p:nvPicPr>
                <p:blipFill>
                  <a:blip r:embed="rId4" cstate="email"/>
                  <a:srcRect/>
                  <a:stretch>
                    <a:fillRect/>
                  </a:stretch>
                </p:blipFill>
                <p:spPr bwMode="auto">
                  <a:xfrm>
                    <a:off x="5508104" y="2353236"/>
                    <a:ext cx="834472" cy="208444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74" name="文字方塊 73"/>
                  <p:cNvSpPr txBox="1"/>
                  <p:nvPr/>
                </p:nvSpPr>
                <p:spPr>
                  <a:xfrm>
                    <a:off x="5766519" y="2137212"/>
                    <a:ext cx="461665" cy="360040"/>
                  </a:xfrm>
                  <a:prstGeom prst="rect">
                    <a:avLst/>
                  </a:prstGeom>
                  <a:noFill/>
                </p:spPr>
                <p:txBody>
                  <a:bodyPr vert="eaVert" wrap="square" rtlCol="0">
                    <a:spAutoFit/>
                  </a:bodyPr>
                  <a:lstStyle/>
                  <a:p>
                    <a:pPr algn="ctr"/>
                    <a:r>
                      <a:rPr lang="en-US" altLang="zh-TW" b="1" dirty="0" smtClean="0">
                        <a:solidFill>
                          <a:schemeClr val="bg1">
                            <a:lumMod val="65000"/>
                          </a:schemeClr>
                        </a:solidFill>
                      </a:rPr>
                      <a:t>…</a:t>
                    </a:r>
                    <a:endParaRPr lang="zh-TW" altLang="en-US" b="1" dirty="0">
                      <a:solidFill>
                        <a:schemeClr val="bg1">
                          <a:lumMod val="65000"/>
                        </a:schemeClr>
                      </a:solidFill>
                    </a:endParaRPr>
                  </a:p>
                </p:txBody>
              </p:sp>
              <p:cxnSp>
                <p:nvCxnSpPr>
                  <p:cNvPr id="118" name="直線接點 117"/>
                  <p:cNvCxnSpPr/>
                  <p:nvPr/>
                </p:nvCxnSpPr>
                <p:spPr>
                  <a:xfrm>
                    <a:off x="6516216" y="1988840"/>
                    <a:ext cx="576064" cy="3001"/>
                  </a:xfrm>
                  <a:prstGeom prst="line">
                    <a:avLst/>
                  </a:prstGeom>
                  <a:ln w="254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133" name="Picture 3" descr="C:\Documents and Settings\terencelee\桌面\pc km.png"/>
                <p:cNvPicPr>
                  <a:picLocks noChangeAspect="1" noChangeArrowheads="1"/>
                </p:cNvPicPr>
                <p:nvPr/>
              </p:nvPicPr>
              <p:blipFill>
                <a:blip r:embed="rId7" cstate="email"/>
                <a:srcRect/>
                <a:stretch>
                  <a:fillRect/>
                </a:stretch>
              </p:blipFill>
              <p:spPr bwMode="auto">
                <a:xfrm>
                  <a:off x="6954265" y="980728"/>
                  <a:ext cx="858095" cy="792088"/>
                </a:xfrm>
                <a:prstGeom prst="rect">
                  <a:avLst/>
                </a:prstGeom>
                <a:noFill/>
              </p:spPr>
            </p:pic>
            <p:pic>
              <p:nvPicPr>
                <p:cNvPr id="135" name="Picture 3" descr="C:\Documents and Settings\terencelee\桌面\pc km.png"/>
                <p:cNvPicPr>
                  <a:picLocks noChangeAspect="1" noChangeArrowheads="1"/>
                </p:cNvPicPr>
                <p:nvPr/>
              </p:nvPicPr>
              <p:blipFill>
                <a:blip r:embed="rId7" cstate="email"/>
                <a:srcRect/>
                <a:stretch>
                  <a:fillRect/>
                </a:stretch>
              </p:blipFill>
              <p:spPr bwMode="auto">
                <a:xfrm>
                  <a:off x="6954265" y="1700808"/>
                  <a:ext cx="858095" cy="792088"/>
                </a:xfrm>
                <a:prstGeom prst="rect">
                  <a:avLst/>
                </a:prstGeom>
                <a:noFill/>
              </p:spPr>
            </p:pic>
          </p:grpSp>
          <p:cxnSp>
            <p:nvCxnSpPr>
              <p:cNvPr id="136" name="直線接點 135"/>
              <p:cNvCxnSpPr/>
              <p:nvPr/>
            </p:nvCxnSpPr>
            <p:spPr>
              <a:xfrm>
                <a:off x="6300192" y="2057847"/>
                <a:ext cx="576064" cy="3001"/>
              </a:xfrm>
              <a:prstGeom prst="line">
                <a:avLst/>
              </a:prstGeom>
              <a:ln w="254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2" name="文字方塊 101"/>
          <p:cNvSpPr txBox="1"/>
          <p:nvPr/>
        </p:nvSpPr>
        <p:spPr>
          <a:xfrm>
            <a:off x="107504" y="1768460"/>
            <a:ext cx="108012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 dirty="0" smtClean="0">
                <a:latin typeface="helvetica" pitchFamily="34" charset="0"/>
                <a:cs typeface="helvetica" pitchFamily="34" charset="0"/>
              </a:rPr>
              <a:t>Location A</a:t>
            </a:r>
          </a:p>
        </p:txBody>
      </p:sp>
      <p:sp>
        <p:nvSpPr>
          <p:cNvPr id="103" name="文字方塊 102"/>
          <p:cNvSpPr txBox="1"/>
          <p:nvPr/>
        </p:nvSpPr>
        <p:spPr>
          <a:xfrm>
            <a:off x="107504" y="4365104"/>
            <a:ext cx="108012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 dirty="0" smtClean="0">
                <a:latin typeface="helvetica" pitchFamily="34" charset="0"/>
                <a:cs typeface="helvetica" pitchFamily="34" charset="0"/>
              </a:rPr>
              <a:t>Location B</a:t>
            </a:r>
          </a:p>
        </p:txBody>
      </p:sp>
      <p:grpSp>
        <p:nvGrpSpPr>
          <p:cNvPr id="9" name="群組 161"/>
          <p:cNvGrpSpPr/>
          <p:nvPr/>
        </p:nvGrpSpPr>
        <p:grpSpPr>
          <a:xfrm>
            <a:off x="467544" y="2194758"/>
            <a:ext cx="4104456" cy="3708727"/>
            <a:chOff x="467544" y="2194758"/>
            <a:chExt cx="4104456" cy="3708727"/>
          </a:xfrm>
        </p:grpSpPr>
        <p:grpSp>
          <p:nvGrpSpPr>
            <p:cNvPr id="10" name="群組 159"/>
            <p:cNvGrpSpPr/>
            <p:nvPr/>
          </p:nvGrpSpPr>
          <p:grpSpPr>
            <a:xfrm>
              <a:off x="467544" y="2194758"/>
              <a:ext cx="4104456" cy="3708727"/>
              <a:chOff x="467544" y="2194758"/>
              <a:chExt cx="4104456" cy="3708727"/>
            </a:xfrm>
          </p:grpSpPr>
          <p:grpSp>
            <p:nvGrpSpPr>
              <p:cNvPr id="12" name="群組 179"/>
              <p:cNvGrpSpPr/>
              <p:nvPr/>
            </p:nvGrpSpPr>
            <p:grpSpPr>
              <a:xfrm>
                <a:off x="467544" y="2194758"/>
                <a:ext cx="1656184" cy="3708727"/>
                <a:chOff x="755576" y="2482790"/>
                <a:chExt cx="1656184" cy="3708727"/>
              </a:xfrm>
            </p:grpSpPr>
            <p:pic>
              <p:nvPicPr>
                <p:cNvPr id="1026" name="Picture 2" descr="D:\ATEN\Business trip\UK trip\Trip report\material\KE6900T.jpg"/>
                <p:cNvPicPr>
                  <a:picLocks noChangeAspect="1" noChangeArrowheads="1"/>
                </p:cNvPicPr>
                <p:nvPr/>
              </p:nvPicPr>
              <p:blipFill>
                <a:blip r:embed="rId8" cstate="email"/>
                <a:stretch>
                  <a:fillRect/>
                </a:stretch>
              </p:blipFill>
              <p:spPr bwMode="auto">
                <a:xfrm>
                  <a:off x="1658098" y="2482790"/>
                  <a:ext cx="715236" cy="170229"/>
                </a:xfrm>
                <a:prstGeom prst="rect">
                  <a:avLst/>
                </a:prstGeom>
                <a:noFill/>
              </p:spPr>
            </p:pic>
            <p:pic>
              <p:nvPicPr>
                <p:cNvPr id="19" name="Picture 2" descr="D:\ATEN\Business trip\UK trip\Trip report\material\KE6900T.jpg"/>
                <p:cNvPicPr>
                  <a:picLocks noChangeAspect="1" noChangeArrowheads="1"/>
                </p:cNvPicPr>
                <p:nvPr/>
              </p:nvPicPr>
              <p:blipFill>
                <a:blip r:embed="rId8" cstate="email"/>
                <a:stretch>
                  <a:fillRect/>
                </a:stretch>
              </p:blipFill>
              <p:spPr bwMode="auto">
                <a:xfrm>
                  <a:off x="1658098" y="3429000"/>
                  <a:ext cx="715236" cy="170229"/>
                </a:xfrm>
                <a:prstGeom prst="rect">
                  <a:avLst/>
                </a:prstGeom>
                <a:noFill/>
              </p:spPr>
            </p:pic>
            <p:cxnSp>
              <p:nvCxnSpPr>
                <p:cNvPr id="22" name="直線接點 21"/>
                <p:cNvCxnSpPr>
                  <a:endCxn id="1026" idx="1"/>
                </p:cNvCxnSpPr>
                <p:nvPr/>
              </p:nvCxnSpPr>
              <p:spPr>
                <a:xfrm>
                  <a:off x="1043608" y="2564904"/>
                  <a:ext cx="576064" cy="3001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文字方塊 25"/>
                <p:cNvSpPr txBox="1"/>
                <p:nvPr/>
              </p:nvSpPr>
              <p:spPr>
                <a:xfrm>
                  <a:off x="755576" y="2924944"/>
                  <a:ext cx="461665" cy="360040"/>
                </a:xfrm>
                <a:prstGeom prst="rect">
                  <a:avLst/>
                </a:prstGeom>
                <a:noFill/>
              </p:spPr>
              <p:txBody>
                <a:bodyPr vert="eaVert" wrap="square" rtlCol="0">
                  <a:spAutoFit/>
                </a:bodyPr>
                <a:lstStyle/>
                <a:p>
                  <a:pPr algn="ctr"/>
                  <a:r>
                    <a:rPr lang="en-US" altLang="zh-TW" b="1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…</a:t>
                  </a:r>
                  <a:endParaRPr lang="zh-TW" altLang="en-US" b="1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</p:txBody>
            </p:sp>
            <p:sp>
              <p:nvSpPr>
                <p:cNvPr id="27" name="文字方塊 26"/>
                <p:cNvSpPr txBox="1"/>
                <p:nvPr/>
              </p:nvSpPr>
              <p:spPr>
                <a:xfrm>
                  <a:off x="1950095" y="2924944"/>
                  <a:ext cx="461665" cy="432048"/>
                </a:xfrm>
                <a:prstGeom prst="rect">
                  <a:avLst/>
                </a:prstGeom>
                <a:noFill/>
              </p:spPr>
              <p:txBody>
                <a:bodyPr vert="eaVert" wrap="square" rtlCol="0">
                  <a:spAutoFit/>
                </a:bodyPr>
                <a:lstStyle/>
                <a:p>
                  <a:pPr algn="ctr"/>
                  <a:r>
                    <a:rPr lang="en-US" altLang="zh-TW" b="1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.…</a:t>
                  </a:r>
                  <a:endParaRPr lang="zh-TW" altLang="en-US" b="1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</p:txBody>
            </p:sp>
            <p:cxnSp>
              <p:nvCxnSpPr>
                <p:cNvPr id="42" name="直線接點 41"/>
                <p:cNvCxnSpPr/>
                <p:nvPr/>
              </p:nvCxnSpPr>
              <p:spPr>
                <a:xfrm>
                  <a:off x="1043608" y="3498007"/>
                  <a:ext cx="576064" cy="3001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43" name="Picture 2" descr="D:\ATEN\Business trip\UK trip\Trip report\material\KE6900T.jpg"/>
                <p:cNvPicPr>
                  <a:picLocks noChangeAspect="1" noChangeArrowheads="1"/>
                </p:cNvPicPr>
                <p:nvPr/>
              </p:nvPicPr>
              <p:blipFill>
                <a:blip r:embed="rId8" cstate="email"/>
                <a:stretch>
                  <a:fillRect/>
                </a:stretch>
              </p:blipFill>
              <p:spPr bwMode="auto">
                <a:xfrm>
                  <a:off x="1658098" y="5075078"/>
                  <a:ext cx="715236" cy="170229"/>
                </a:xfrm>
                <a:prstGeom prst="rect">
                  <a:avLst/>
                </a:prstGeom>
                <a:noFill/>
              </p:spPr>
            </p:pic>
            <p:pic>
              <p:nvPicPr>
                <p:cNvPr id="47" name="Picture 2" descr="D:\ATEN\Business trip\UK trip\Trip report\material\KE6900T.jpg"/>
                <p:cNvPicPr>
                  <a:picLocks noChangeAspect="1" noChangeArrowheads="1"/>
                </p:cNvPicPr>
                <p:nvPr/>
              </p:nvPicPr>
              <p:blipFill>
                <a:blip r:embed="rId8" cstate="email"/>
                <a:stretch>
                  <a:fillRect/>
                </a:stretch>
              </p:blipFill>
              <p:spPr bwMode="auto">
                <a:xfrm>
                  <a:off x="1658098" y="6021288"/>
                  <a:ext cx="715236" cy="170229"/>
                </a:xfrm>
                <a:prstGeom prst="rect">
                  <a:avLst/>
                </a:prstGeom>
                <a:noFill/>
              </p:spPr>
            </p:pic>
            <p:cxnSp>
              <p:nvCxnSpPr>
                <p:cNvPr id="48" name="直線接點 47"/>
                <p:cNvCxnSpPr>
                  <a:endCxn id="43" idx="1"/>
                </p:cNvCxnSpPr>
                <p:nvPr/>
              </p:nvCxnSpPr>
              <p:spPr>
                <a:xfrm>
                  <a:off x="1043608" y="5157192"/>
                  <a:ext cx="576064" cy="3001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文字方塊 49"/>
                <p:cNvSpPr txBox="1"/>
                <p:nvPr/>
              </p:nvSpPr>
              <p:spPr>
                <a:xfrm>
                  <a:off x="755576" y="5517232"/>
                  <a:ext cx="461665" cy="360040"/>
                </a:xfrm>
                <a:prstGeom prst="rect">
                  <a:avLst/>
                </a:prstGeom>
                <a:noFill/>
              </p:spPr>
              <p:txBody>
                <a:bodyPr vert="eaVert" wrap="square" rtlCol="0">
                  <a:spAutoFit/>
                </a:bodyPr>
                <a:lstStyle/>
                <a:p>
                  <a:pPr algn="ctr"/>
                  <a:r>
                    <a:rPr lang="en-US" altLang="zh-TW" b="1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…</a:t>
                  </a:r>
                  <a:endParaRPr lang="zh-TW" altLang="en-US" b="1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</p:txBody>
            </p:sp>
            <p:sp>
              <p:nvSpPr>
                <p:cNvPr id="51" name="文字方塊 50"/>
                <p:cNvSpPr txBox="1"/>
                <p:nvPr/>
              </p:nvSpPr>
              <p:spPr>
                <a:xfrm>
                  <a:off x="1950095" y="5517232"/>
                  <a:ext cx="461665" cy="432048"/>
                </a:xfrm>
                <a:prstGeom prst="rect">
                  <a:avLst/>
                </a:prstGeom>
                <a:noFill/>
              </p:spPr>
              <p:txBody>
                <a:bodyPr vert="eaVert" wrap="square" rtlCol="0">
                  <a:spAutoFit/>
                </a:bodyPr>
                <a:lstStyle/>
                <a:p>
                  <a:pPr algn="ctr"/>
                  <a:r>
                    <a:rPr lang="en-US" altLang="zh-TW" b="1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.…</a:t>
                  </a:r>
                  <a:endParaRPr lang="zh-TW" altLang="en-US" b="1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</p:txBody>
            </p:sp>
            <p:cxnSp>
              <p:nvCxnSpPr>
                <p:cNvPr id="52" name="直線接點 51"/>
                <p:cNvCxnSpPr/>
                <p:nvPr/>
              </p:nvCxnSpPr>
              <p:spPr>
                <a:xfrm>
                  <a:off x="1043608" y="6090295"/>
                  <a:ext cx="576064" cy="3001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92" name="Picture 5" descr="C:\Users\terencelee\Desktop\1194983902637558515switch_cisco_nico_.svg.hi.png"/>
              <p:cNvPicPr>
                <a:picLocks noChangeAspect="1" noChangeArrowheads="1"/>
              </p:cNvPicPr>
              <p:nvPr/>
            </p:nvPicPr>
            <p:blipFill>
              <a:blip r:embed="rId9" cstate="email"/>
              <a:srcRect/>
              <a:stretch>
                <a:fillRect/>
              </a:stretch>
            </p:blipFill>
            <p:spPr bwMode="auto">
              <a:xfrm>
                <a:off x="3014979" y="3501008"/>
                <a:ext cx="1557021" cy="488316"/>
              </a:xfrm>
              <a:prstGeom prst="rect">
                <a:avLst/>
              </a:prstGeom>
              <a:noFill/>
            </p:spPr>
          </p:pic>
          <p:cxnSp>
            <p:nvCxnSpPr>
              <p:cNvPr id="54" name="直線接點 53"/>
              <p:cNvCxnSpPr/>
              <p:nvPr/>
            </p:nvCxnSpPr>
            <p:spPr>
              <a:xfrm>
                <a:off x="2123728" y="2279873"/>
                <a:ext cx="1008112" cy="1221135"/>
              </a:xfrm>
              <a:prstGeom prst="line">
                <a:avLst/>
              </a:prstGeom>
              <a:ln>
                <a:solidFill>
                  <a:srgbClr val="6666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線接點 56"/>
              <p:cNvCxnSpPr/>
              <p:nvPr/>
            </p:nvCxnSpPr>
            <p:spPr>
              <a:xfrm>
                <a:off x="2195736" y="3226083"/>
                <a:ext cx="1008112" cy="418941"/>
              </a:xfrm>
              <a:prstGeom prst="line">
                <a:avLst/>
              </a:prstGeom>
              <a:ln>
                <a:solidFill>
                  <a:srgbClr val="6666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線接點 58"/>
              <p:cNvCxnSpPr/>
              <p:nvPr/>
            </p:nvCxnSpPr>
            <p:spPr>
              <a:xfrm flipV="1">
                <a:off x="2123728" y="3858047"/>
                <a:ext cx="936104" cy="867097"/>
              </a:xfrm>
              <a:prstGeom prst="line">
                <a:avLst/>
              </a:prstGeom>
              <a:ln>
                <a:solidFill>
                  <a:srgbClr val="6666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線接點 61"/>
              <p:cNvCxnSpPr/>
              <p:nvPr/>
            </p:nvCxnSpPr>
            <p:spPr>
              <a:xfrm flipV="1">
                <a:off x="2123728" y="4063965"/>
                <a:ext cx="1008112" cy="1669291"/>
              </a:xfrm>
              <a:prstGeom prst="line">
                <a:avLst/>
              </a:prstGeom>
              <a:ln>
                <a:solidFill>
                  <a:srgbClr val="6666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9" name="文字方塊 178"/>
            <p:cNvSpPr txBox="1"/>
            <p:nvPr/>
          </p:nvSpPr>
          <p:spPr>
            <a:xfrm>
              <a:off x="3059832" y="3872661"/>
              <a:ext cx="144016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300" dirty="0" smtClean="0">
                  <a:solidFill>
                    <a:schemeClr val="bg1">
                      <a:lumMod val="65000"/>
                    </a:schemeClr>
                  </a:solidFill>
                  <a:latin typeface="helvetica" pitchFamily="34" charset="0"/>
                  <a:cs typeface="helvetica" pitchFamily="34" charset="0"/>
                </a:rPr>
                <a:t>Network Switch</a:t>
              </a:r>
            </a:p>
          </p:txBody>
        </p:sp>
      </p:grpSp>
      <p:grpSp>
        <p:nvGrpSpPr>
          <p:cNvPr id="148" name="群組 147"/>
          <p:cNvGrpSpPr/>
          <p:nvPr/>
        </p:nvGrpSpPr>
        <p:grpSpPr>
          <a:xfrm>
            <a:off x="4572000" y="2564904"/>
            <a:ext cx="3985115" cy="1368152"/>
            <a:chOff x="4572000" y="2492896"/>
            <a:chExt cx="3985115" cy="1368152"/>
          </a:xfrm>
        </p:grpSpPr>
        <p:pic>
          <p:nvPicPr>
            <p:cNvPr id="81" name="Picture 3" descr="D:\ATEN\Business trip\UK trip\Trip report\material\KE6900R.jpg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5292080" y="3220556"/>
              <a:ext cx="834472" cy="208444"/>
            </a:xfrm>
            <a:prstGeom prst="rect">
              <a:avLst/>
            </a:prstGeom>
            <a:noFill/>
          </p:spPr>
        </p:pic>
        <p:cxnSp>
          <p:nvCxnSpPr>
            <p:cNvPr id="130" name="直線接點 129"/>
            <p:cNvCxnSpPr/>
            <p:nvPr/>
          </p:nvCxnSpPr>
          <p:spPr>
            <a:xfrm flipV="1">
              <a:off x="6300192" y="3284984"/>
              <a:ext cx="533680" cy="39794"/>
            </a:xfrm>
            <a:prstGeom prst="line">
              <a:avLst/>
            </a:prstGeom>
            <a:ln w="254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直線接點 156"/>
            <p:cNvCxnSpPr>
              <a:stCxn id="81" idx="1"/>
            </p:cNvCxnSpPr>
            <p:nvPr/>
          </p:nvCxnSpPr>
          <p:spPr>
            <a:xfrm flipH="1">
              <a:off x="4572000" y="3324778"/>
              <a:ext cx="720080" cy="320246"/>
            </a:xfrm>
            <a:prstGeom prst="line">
              <a:avLst/>
            </a:prstGeom>
            <a:ln>
              <a:solidFill>
                <a:srgbClr val="6666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6" name="群組 115"/>
            <p:cNvGrpSpPr/>
            <p:nvPr/>
          </p:nvGrpSpPr>
          <p:grpSpPr>
            <a:xfrm>
              <a:off x="7092280" y="2492896"/>
              <a:ext cx="1464835" cy="1368152"/>
              <a:chOff x="2267744" y="1340768"/>
              <a:chExt cx="6321919" cy="5537880"/>
            </a:xfrm>
          </p:grpSpPr>
          <p:pic>
            <p:nvPicPr>
              <p:cNvPr id="119" name="Picture 3"/>
              <p:cNvPicPr>
                <a:picLocks noChangeAspect="1" noChangeArrowheads="1"/>
              </p:cNvPicPr>
              <p:nvPr/>
            </p:nvPicPr>
            <p:blipFill>
              <a:blip r:embed="rId10" cstate="email"/>
              <a:srcRect/>
              <a:stretch>
                <a:fillRect/>
              </a:stretch>
            </p:blipFill>
            <p:spPr bwMode="auto">
              <a:xfrm>
                <a:off x="3200058" y="5721275"/>
                <a:ext cx="4230509" cy="11433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21" name="圖片 78" descr="All_In_One_PC.jpg"/>
              <p:cNvPicPr>
                <a:picLocks noChangeAspect="1" noChangeArrowheads="1"/>
              </p:cNvPicPr>
              <p:nvPr/>
            </p:nvPicPr>
            <p:blipFill>
              <a:blip r:embed="rId11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267744" y="1340768"/>
                <a:ext cx="5904656" cy="3888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22" name="群組 447"/>
              <p:cNvGrpSpPr/>
              <p:nvPr/>
            </p:nvGrpSpPr>
            <p:grpSpPr>
              <a:xfrm>
                <a:off x="2555776" y="1772816"/>
                <a:ext cx="5328592" cy="2880320"/>
                <a:chOff x="2640670" y="1767873"/>
                <a:chExt cx="5158805" cy="2776180"/>
              </a:xfrm>
            </p:grpSpPr>
            <p:pic>
              <p:nvPicPr>
                <p:cNvPr id="124" name="Picture 1"/>
                <p:cNvPicPr>
                  <a:picLocks noChangeAspect="1" noChangeArrowheads="1"/>
                </p:cNvPicPr>
                <p:nvPr/>
              </p:nvPicPr>
              <p:blipFill>
                <a:blip r:embed="rId12" cstate="email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2657709" y="1767873"/>
                  <a:ext cx="5104931" cy="27761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26" name="Picture 2"/>
                <p:cNvPicPr>
                  <a:picLocks noChangeArrowheads="1"/>
                </p:cNvPicPr>
                <p:nvPr/>
              </p:nvPicPr>
              <p:blipFill>
                <a:blip r:embed="rId13" cstate="email"/>
                <a:srcRect/>
                <a:stretch>
                  <a:fillRect/>
                </a:stretch>
              </p:blipFill>
              <p:spPr bwMode="auto">
                <a:xfrm>
                  <a:off x="6096177" y="1773396"/>
                  <a:ext cx="1683157" cy="8891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27" name="Picture 3"/>
                <p:cNvPicPr>
                  <a:picLocks noChangeArrowheads="1"/>
                </p:cNvPicPr>
                <p:nvPr/>
              </p:nvPicPr>
              <p:blipFill>
                <a:blip r:embed="rId14" cstate="email"/>
                <a:srcRect/>
                <a:stretch>
                  <a:fillRect/>
                </a:stretch>
              </p:blipFill>
              <p:spPr bwMode="auto">
                <a:xfrm>
                  <a:off x="6087546" y="2673385"/>
                  <a:ext cx="1711929" cy="89999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28" name="Picture 4"/>
                <p:cNvPicPr>
                  <a:picLocks noChangeArrowheads="1"/>
                </p:cNvPicPr>
                <p:nvPr/>
              </p:nvPicPr>
              <p:blipFill>
                <a:blip r:embed="rId15" cstate="email"/>
                <a:srcRect/>
                <a:stretch>
                  <a:fillRect/>
                </a:stretch>
              </p:blipFill>
              <p:spPr bwMode="auto">
                <a:xfrm>
                  <a:off x="4361231" y="2673385"/>
                  <a:ext cx="1711929" cy="89999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29" name="Picture 7"/>
                <p:cNvPicPr>
                  <a:picLocks noChangeArrowheads="1"/>
                </p:cNvPicPr>
                <p:nvPr/>
              </p:nvPicPr>
              <p:blipFill>
                <a:blip r:embed="rId16" cstate="email"/>
                <a:srcRect/>
                <a:stretch>
                  <a:fillRect/>
                </a:stretch>
              </p:blipFill>
              <p:spPr bwMode="auto">
                <a:xfrm>
                  <a:off x="2655024" y="1767873"/>
                  <a:ext cx="1697543" cy="89999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32" name="Picture 8"/>
                <p:cNvPicPr>
                  <a:picLocks noChangeArrowheads="1"/>
                </p:cNvPicPr>
                <p:nvPr/>
              </p:nvPicPr>
              <p:blipFill>
                <a:blip r:embed="rId17" cstate="email"/>
                <a:srcRect/>
                <a:stretch>
                  <a:fillRect/>
                </a:stretch>
              </p:blipFill>
              <p:spPr bwMode="auto">
                <a:xfrm>
                  <a:off x="2640670" y="3573375"/>
                  <a:ext cx="1711929" cy="89999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38" name="Picture 9"/>
                <p:cNvPicPr>
                  <a:picLocks noChangeArrowheads="1"/>
                </p:cNvPicPr>
                <p:nvPr/>
              </p:nvPicPr>
              <p:blipFill>
                <a:blip r:embed="rId18" cstate="email"/>
                <a:srcRect/>
                <a:stretch>
                  <a:fillRect/>
                </a:stretch>
              </p:blipFill>
              <p:spPr bwMode="auto">
                <a:xfrm>
                  <a:off x="4355476" y="3573375"/>
                  <a:ext cx="1711929" cy="89999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40" name="Picture 10"/>
                <p:cNvPicPr>
                  <a:picLocks noChangeArrowheads="1"/>
                </p:cNvPicPr>
                <p:nvPr/>
              </p:nvPicPr>
              <p:blipFill>
                <a:blip r:embed="rId19" cstate="email"/>
                <a:srcRect/>
                <a:stretch>
                  <a:fillRect/>
                </a:stretch>
              </p:blipFill>
              <p:spPr bwMode="auto">
                <a:xfrm>
                  <a:off x="6081791" y="3573375"/>
                  <a:ext cx="1711929" cy="89999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123" name="Picture 3"/>
              <p:cNvPicPr>
                <a:picLocks noChangeAspect="1" noChangeArrowheads="1"/>
              </p:cNvPicPr>
              <p:nvPr/>
            </p:nvPicPr>
            <p:blipFill>
              <a:blip r:embed="rId20" cstate="email"/>
              <a:srcRect/>
              <a:stretch>
                <a:fillRect/>
              </a:stretch>
            </p:blipFill>
            <p:spPr bwMode="auto">
              <a:xfrm rot="20369293">
                <a:off x="7772300" y="5646400"/>
                <a:ext cx="817363" cy="1232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146" name="文字方塊 145"/>
            <p:cNvSpPr txBox="1"/>
            <p:nvPr/>
          </p:nvSpPr>
          <p:spPr>
            <a:xfrm>
              <a:off x="4644008" y="2848580"/>
              <a:ext cx="244827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300" dirty="0" smtClean="0">
                  <a:solidFill>
                    <a:schemeClr val="bg1">
                      <a:lumMod val="65000"/>
                    </a:schemeClr>
                  </a:solidFill>
                </a:rPr>
                <a:t>Panel Array mode up to 6 x 6</a:t>
              </a:r>
            </a:p>
          </p:txBody>
        </p:sp>
      </p:grpSp>
      <p:grpSp>
        <p:nvGrpSpPr>
          <p:cNvPr id="153" name="群組 152"/>
          <p:cNvGrpSpPr/>
          <p:nvPr/>
        </p:nvGrpSpPr>
        <p:grpSpPr>
          <a:xfrm>
            <a:off x="4139952" y="4149080"/>
            <a:ext cx="4608512" cy="2575671"/>
            <a:chOff x="4139952" y="4149080"/>
            <a:chExt cx="4608512" cy="2575671"/>
          </a:xfrm>
        </p:grpSpPr>
        <p:grpSp>
          <p:nvGrpSpPr>
            <p:cNvPr id="8" name="群組 183"/>
            <p:cNvGrpSpPr/>
            <p:nvPr/>
          </p:nvGrpSpPr>
          <p:grpSpPr>
            <a:xfrm>
              <a:off x="5148064" y="5512876"/>
              <a:ext cx="2088232" cy="868452"/>
              <a:chOff x="5292080" y="5584884"/>
              <a:chExt cx="2088232" cy="868452"/>
            </a:xfrm>
          </p:grpSpPr>
          <p:pic>
            <p:nvPicPr>
              <p:cNvPr id="108" name="Picture 3" descr="D:\ATEN\Business trip\UK trip\Trip report\material\KE6900R.jpg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>
                <a:off x="5508104" y="5820424"/>
                <a:ext cx="834472" cy="208444"/>
              </a:xfrm>
              <a:prstGeom prst="rect">
                <a:avLst/>
              </a:prstGeom>
              <a:noFill/>
            </p:spPr>
          </p:pic>
          <p:pic>
            <p:nvPicPr>
              <p:cNvPr id="109" name="Picture 3" descr="D:\ATEN\Business trip\UK trip\Trip report\material\KE6900R.jpg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>
                <a:off x="5508104" y="6244892"/>
                <a:ext cx="834472" cy="208444"/>
              </a:xfrm>
              <a:prstGeom prst="rect">
                <a:avLst/>
              </a:prstGeom>
              <a:noFill/>
            </p:spPr>
          </p:pic>
          <p:sp>
            <p:nvSpPr>
              <p:cNvPr id="110" name="文字方塊 109"/>
              <p:cNvSpPr txBox="1"/>
              <p:nvPr/>
            </p:nvSpPr>
            <p:spPr>
              <a:xfrm>
                <a:off x="5766519" y="6028868"/>
                <a:ext cx="461665" cy="36004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ctr"/>
                <a:r>
                  <a:rPr lang="en-US" altLang="zh-TW" b="1" dirty="0" smtClean="0">
                    <a:solidFill>
                      <a:schemeClr val="bg1">
                        <a:lumMod val="65000"/>
                      </a:schemeClr>
                    </a:solidFill>
                  </a:rPr>
                  <a:t>…</a:t>
                </a:r>
                <a:endParaRPr lang="zh-TW" altLang="en-US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111" name="文字方塊 110"/>
              <p:cNvSpPr txBox="1"/>
              <p:nvPr/>
            </p:nvSpPr>
            <p:spPr>
              <a:xfrm>
                <a:off x="5292080" y="5584884"/>
                <a:ext cx="2088232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1300" dirty="0" smtClean="0">
                    <a:solidFill>
                      <a:schemeClr val="bg1">
                        <a:lumMod val="65000"/>
                      </a:schemeClr>
                    </a:solidFill>
                    <a:latin typeface="helvetica" pitchFamily="34" charset="0"/>
                    <a:cs typeface="helvetica" pitchFamily="34" charset="0"/>
                  </a:rPr>
                  <a:t>Video wall  Rx 8 units</a:t>
                </a:r>
              </a:p>
            </p:txBody>
          </p:sp>
          <p:cxnSp>
            <p:nvCxnSpPr>
              <p:cNvPr id="137" name="直線接點 136"/>
              <p:cNvCxnSpPr>
                <a:stCxn id="108" idx="3"/>
              </p:cNvCxnSpPr>
              <p:nvPr/>
            </p:nvCxnSpPr>
            <p:spPr>
              <a:xfrm>
                <a:off x="6342576" y="5924646"/>
                <a:ext cx="533680" cy="96642"/>
              </a:xfrm>
              <a:prstGeom prst="line">
                <a:avLst/>
              </a:prstGeom>
              <a:ln w="2540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直線接點 138"/>
              <p:cNvCxnSpPr>
                <a:stCxn id="109" idx="3"/>
              </p:cNvCxnSpPr>
              <p:nvPr/>
            </p:nvCxnSpPr>
            <p:spPr>
              <a:xfrm flipV="1">
                <a:off x="6342576" y="6165304"/>
                <a:ext cx="533680" cy="183810"/>
              </a:xfrm>
              <a:prstGeom prst="line">
                <a:avLst/>
              </a:prstGeom>
              <a:ln w="2540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3" name="直線接點 162"/>
            <p:cNvCxnSpPr/>
            <p:nvPr/>
          </p:nvCxnSpPr>
          <p:spPr>
            <a:xfrm flipH="1" flipV="1">
              <a:off x="4211960" y="4149080"/>
              <a:ext cx="864096" cy="1368152"/>
            </a:xfrm>
            <a:prstGeom prst="line">
              <a:avLst/>
            </a:prstGeom>
            <a:ln>
              <a:solidFill>
                <a:srgbClr val="6666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直線接點 164"/>
            <p:cNvCxnSpPr/>
            <p:nvPr/>
          </p:nvCxnSpPr>
          <p:spPr>
            <a:xfrm flipH="1" flipV="1">
              <a:off x="4139952" y="4221088"/>
              <a:ext cx="864096" cy="1872208"/>
            </a:xfrm>
            <a:prstGeom prst="line">
              <a:avLst/>
            </a:prstGeom>
            <a:ln>
              <a:solidFill>
                <a:srgbClr val="6666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0" name="Picture 3" descr="C:\Users\terencelee\Desktop\Custom-Division.png"/>
            <p:cNvPicPr>
              <a:picLocks noChangeAspect="1" noChangeArrowheads="1"/>
            </p:cNvPicPr>
            <p:nvPr/>
          </p:nvPicPr>
          <p:blipFill>
            <a:blip r:embed="rId21" cstate="email"/>
            <a:srcRect/>
            <a:stretch>
              <a:fillRect/>
            </a:stretch>
          </p:blipFill>
          <p:spPr bwMode="auto">
            <a:xfrm>
              <a:off x="6804248" y="5229200"/>
              <a:ext cx="1944216" cy="149555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0A677B-AF9E-41E0-AD52-365214055595}" type="slidenum">
              <a:rPr lang="en-US" altLang="zh-TW" smtClean="0"/>
              <a:pPr>
                <a:defRPr/>
              </a:pPr>
              <a:t>35</a:t>
            </a:fld>
            <a:endParaRPr lang="en-US" altLang="zh-TW" dirty="0"/>
          </a:p>
        </p:txBody>
      </p:sp>
      <p:sp>
        <p:nvSpPr>
          <p:cNvPr id="11266" name="標題 1"/>
          <p:cNvSpPr>
            <a:spLocks noGrp="1"/>
          </p:cNvSpPr>
          <p:nvPr>
            <p:ph type="title"/>
          </p:nvPr>
        </p:nvSpPr>
        <p:spPr>
          <a:xfrm>
            <a:off x="178817" y="260648"/>
            <a:ext cx="7489527" cy="490538"/>
          </a:xfrm>
          <a:noFill/>
        </p:spPr>
        <p:txBody>
          <a:bodyPr/>
          <a:lstStyle/>
          <a:p>
            <a:r>
              <a:rPr lang="en-US" altLang="zh-TW" sz="2300" dirty="0" smtClean="0">
                <a:latin typeface="helvetica" pitchFamily="34" charset="0"/>
                <a:cs typeface="helvetica" pitchFamily="34" charset="0"/>
              </a:rPr>
              <a:t>Unlimited Transmitters Receivers Combination</a:t>
            </a:r>
            <a:endParaRPr lang="zh-TW" altLang="en-US" sz="2300" dirty="0" smtClean="0"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19" name="直線單箭頭接點 18"/>
          <p:cNvCxnSpPr/>
          <p:nvPr/>
        </p:nvCxnSpPr>
        <p:spPr bwMode="auto">
          <a:xfrm flipV="1">
            <a:off x="1151112" y="1052736"/>
            <a:ext cx="0" cy="518457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文字方塊 22"/>
          <p:cNvSpPr txBox="1"/>
          <p:nvPr/>
        </p:nvSpPr>
        <p:spPr>
          <a:xfrm>
            <a:off x="683568" y="5241685"/>
            <a:ext cx="360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helvetica" pitchFamily="34" charset="0"/>
              </a:rPr>
              <a:t>1</a:t>
            </a:r>
            <a:endParaRPr lang="zh-TW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683568" y="4116850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helvetica" pitchFamily="34" charset="0"/>
              </a:rPr>
              <a:t>2</a:t>
            </a:r>
            <a:endParaRPr lang="zh-TW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683568" y="1556792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helvetica" pitchFamily="34" charset="0"/>
              </a:rPr>
              <a:t>n</a:t>
            </a:r>
            <a:endParaRPr lang="zh-TW" altLang="en-US" sz="2400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29" name="直線單箭頭接點 28"/>
          <p:cNvCxnSpPr/>
          <p:nvPr/>
        </p:nvCxnSpPr>
        <p:spPr bwMode="auto">
          <a:xfrm>
            <a:off x="1151112" y="6237312"/>
            <a:ext cx="741682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文字方塊 29"/>
          <p:cNvSpPr txBox="1"/>
          <p:nvPr/>
        </p:nvSpPr>
        <p:spPr>
          <a:xfrm>
            <a:off x="7631832" y="5944924"/>
            <a:ext cx="212474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helvetica" pitchFamily="34" charset="0"/>
              </a:rPr>
              <a:t>Transmitter Scale</a:t>
            </a:r>
            <a:endParaRPr lang="zh-TW" altLang="en-US" sz="1300" b="1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2522931" y="623731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helvetica" pitchFamily="34" charset="0"/>
              </a:rPr>
              <a:t>1</a:t>
            </a:r>
            <a:endParaRPr lang="zh-TW" altLang="en-US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4539155" y="623731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helvetica" pitchFamily="34" charset="0"/>
              </a:rPr>
              <a:t>2</a:t>
            </a:r>
            <a:endParaRPr lang="zh-TW" altLang="en-US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7524328" y="6165304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helvetica" pitchFamily="34" charset="0"/>
              </a:rPr>
              <a:t>m</a:t>
            </a:r>
            <a:endParaRPr lang="zh-TW" altLang="en-US" sz="2400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36" name="直線單箭頭接點 35"/>
          <p:cNvCxnSpPr/>
          <p:nvPr/>
        </p:nvCxnSpPr>
        <p:spPr bwMode="auto">
          <a:xfrm flipV="1">
            <a:off x="1151112" y="1052736"/>
            <a:ext cx="7741368" cy="51845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5" name="文字方塊 44"/>
          <p:cNvSpPr txBox="1"/>
          <p:nvPr/>
        </p:nvSpPr>
        <p:spPr>
          <a:xfrm>
            <a:off x="-36512" y="688340"/>
            <a:ext cx="212474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helvetica" pitchFamily="34" charset="0"/>
              </a:rPr>
              <a:t>Receiver Scale</a:t>
            </a:r>
            <a:endParaRPr lang="zh-TW" altLang="en-US" sz="1300" b="1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V="1">
            <a:off x="3203848" y="4005064"/>
            <a:ext cx="1256981" cy="253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V="1">
            <a:off x="3203848" y="4293096"/>
            <a:ext cx="1256981" cy="253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32040" y="4260866"/>
            <a:ext cx="1224136" cy="32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32040" y="3972834"/>
            <a:ext cx="1224136" cy="32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文字方塊 55"/>
          <p:cNvSpPr txBox="1"/>
          <p:nvPr/>
        </p:nvSpPr>
        <p:spPr>
          <a:xfrm>
            <a:off x="6846545" y="688340"/>
            <a:ext cx="212474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00" b="1" dirty="0" smtClean="0">
                <a:latin typeface="helvetica" pitchFamily="34" charset="0"/>
                <a:cs typeface="helvetica" pitchFamily="34" charset="0"/>
              </a:rPr>
              <a:t>Combination Scale out</a:t>
            </a:r>
            <a:endParaRPr lang="zh-TW" altLang="en-US" sz="1300" b="1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5" name="文字方塊 64"/>
          <p:cNvSpPr txBox="1"/>
          <p:nvPr/>
        </p:nvSpPr>
        <p:spPr>
          <a:xfrm>
            <a:off x="4499992" y="4077072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helvetica" pitchFamily="34" charset="0"/>
              </a:rPr>
              <a:t>+</a:t>
            </a:r>
            <a:endParaRPr lang="zh-TW" alt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66" name="Picture 3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V="1">
            <a:off x="1475656" y="5261138"/>
            <a:ext cx="1256981" cy="253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43808" y="5228908"/>
            <a:ext cx="1224136" cy="32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文字方塊 67"/>
          <p:cNvSpPr txBox="1"/>
          <p:nvPr/>
        </p:nvSpPr>
        <p:spPr>
          <a:xfrm>
            <a:off x="2627784" y="5189130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helvetica" pitchFamily="34" charset="0"/>
              </a:rPr>
              <a:t>+</a:t>
            </a:r>
            <a:endParaRPr lang="zh-TW" alt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9" name="文字方塊 68"/>
          <p:cNvSpPr txBox="1"/>
          <p:nvPr/>
        </p:nvSpPr>
        <p:spPr>
          <a:xfrm>
            <a:off x="6309738" y="1556792"/>
            <a:ext cx="461665" cy="3600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bg1">
                    <a:lumMod val="65000"/>
                  </a:schemeClr>
                </a:solidFill>
                <a:latin typeface="helvetica" pitchFamily="34" charset="0"/>
                <a:cs typeface="helvetica" pitchFamily="34" charset="0"/>
              </a:rPr>
              <a:t>…</a:t>
            </a:r>
            <a:endParaRPr lang="zh-TW" altLang="en-US" b="1" dirty="0">
              <a:solidFill>
                <a:schemeClr val="bg1">
                  <a:lumMod val="65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70" name="Picture 3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V="1">
            <a:off x="5835299" y="1340768"/>
            <a:ext cx="1256981" cy="253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3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V="1">
            <a:off x="5835299" y="1878873"/>
            <a:ext cx="1256981" cy="253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文字方塊 71"/>
          <p:cNvSpPr txBox="1"/>
          <p:nvPr/>
        </p:nvSpPr>
        <p:spPr>
          <a:xfrm>
            <a:off x="8028384" y="1556792"/>
            <a:ext cx="461665" cy="3600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bg1">
                    <a:lumMod val="65000"/>
                  </a:schemeClr>
                </a:solidFill>
                <a:latin typeface="helvetica" pitchFamily="34" charset="0"/>
                <a:cs typeface="helvetica" pitchFamily="34" charset="0"/>
              </a:rPr>
              <a:t>…</a:t>
            </a:r>
            <a:endParaRPr lang="zh-TW" altLang="en-US" b="1" dirty="0">
              <a:solidFill>
                <a:schemeClr val="bg1">
                  <a:lumMod val="65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96336" y="1916832"/>
            <a:ext cx="1224136" cy="32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96336" y="1268760"/>
            <a:ext cx="1224136" cy="32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" name="文字方塊 74"/>
          <p:cNvSpPr txBox="1"/>
          <p:nvPr/>
        </p:nvSpPr>
        <p:spPr>
          <a:xfrm>
            <a:off x="7164288" y="1556792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helvetica" pitchFamily="34" charset="0"/>
              </a:rPr>
              <a:t>+</a:t>
            </a:r>
            <a:endParaRPr lang="zh-TW" alt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6" name="文字方塊 45"/>
          <p:cNvSpPr txBox="1"/>
          <p:nvPr/>
        </p:nvSpPr>
        <p:spPr>
          <a:xfrm rot="16200000">
            <a:off x="6033355" y="6186499"/>
            <a:ext cx="461665" cy="3600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bg1">
                    <a:lumMod val="65000"/>
                  </a:schemeClr>
                </a:solidFill>
                <a:latin typeface="helvetica" pitchFamily="34" charset="0"/>
                <a:cs typeface="helvetica" pitchFamily="34" charset="0"/>
              </a:rPr>
              <a:t>…</a:t>
            </a:r>
            <a:endParaRPr lang="zh-TW" altLang="en-US" b="1" dirty="0">
              <a:solidFill>
                <a:schemeClr val="bg1">
                  <a:lumMod val="65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7" name="文字方塊 46"/>
          <p:cNvSpPr txBox="1"/>
          <p:nvPr/>
        </p:nvSpPr>
        <p:spPr>
          <a:xfrm>
            <a:off x="683568" y="2780928"/>
            <a:ext cx="461665" cy="3600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bg1">
                    <a:lumMod val="65000"/>
                  </a:schemeClr>
                </a:solidFill>
                <a:latin typeface="helvetica" pitchFamily="34" charset="0"/>
                <a:cs typeface="helvetica" pitchFamily="34" charset="0"/>
              </a:rPr>
              <a:t>…</a:t>
            </a:r>
            <a:endParaRPr lang="zh-TW" altLang="en-US" b="1" dirty="0">
              <a:solidFill>
                <a:schemeClr val="bg1">
                  <a:lumMod val="65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0" name="文字方塊 49"/>
          <p:cNvSpPr txBox="1"/>
          <p:nvPr/>
        </p:nvSpPr>
        <p:spPr>
          <a:xfrm>
            <a:off x="6228184" y="2103239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helvetica" pitchFamily="34" charset="0"/>
              </a:rPr>
              <a:t>m</a:t>
            </a:r>
            <a:endParaRPr lang="zh-TW" altLang="en-US" sz="2400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1" name="文字方塊 50"/>
          <p:cNvSpPr txBox="1"/>
          <p:nvPr/>
        </p:nvSpPr>
        <p:spPr>
          <a:xfrm>
            <a:off x="8028384" y="2103239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helvetica" pitchFamily="34" charset="0"/>
              </a:rPr>
              <a:t>n</a:t>
            </a:r>
            <a:endParaRPr lang="zh-TW" altLang="en-US" sz="2400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2052" name="Picture 4" descr="http://img.bbystatic.com/BestBuy_US/store/ee/2017/mob/flx/res_0226_sol10400-unlimited.jpg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16216" y="1844824"/>
            <a:ext cx="1892152" cy="1892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 descr="http://entertainment.casaveneracion.com/wp-content/blogs.dir/2/files/2010/07/inception-infinite-staircase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10153128" cy="6858000"/>
          </a:xfrm>
          <a:prstGeom prst="rect">
            <a:avLst/>
          </a:prstGeom>
          <a:noFill/>
        </p:spPr>
      </p:pic>
      <p:pic>
        <p:nvPicPr>
          <p:cNvPr id="4102" name="Picture 6" descr="https://vignette2.wikia.nocookie.net/inception/images/0/02/Penrose_Stairs.jpg/revision/latest?cb=20130621004149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10153128" cy="6858000"/>
          </a:xfrm>
          <a:prstGeom prst="rect">
            <a:avLst/>
          </a:prstGeom>
          <a:noFill/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9B3C03E-61EB-426F-9F20-B634AB69C240}" type="slidenum">
              <a:rPr lang="en-US" altLang="zh-TW" smtClean="0"/>
              <a:pPr>
                <a:defRPr/>
              </a:pPr>
              <a:t>36</a:t>
            </a:fld>
            <a:endParaRPr lang="en-US" altLang="zh-TW" dirty="0"/>
          </a:p>
        </p:txBody>
      </p:sp>
      <p:sp>
        <p:nvSpPr>
          <p:cNvPr id="9" name="文字方塊 8"/>
          <p:cNvSpPr txBox="1"/>
          <p:nvPr/>
        </p:nvSpPr>
        <p:spPr>
          <a:xfrm rot="20994000">
            <a:off x="-62096" y="3585564"/>
            <a:ext cx="9222845" cy="523220"/>
          </a:xfrm>
          <a:prstGeom prst="rect">
            <a:avLst/>
          </a:prstGeom>
          <a:solidFill>
            <a:schemeClr val="bg1">
              <a:alpha val="34000"/>
            </a:schemeClr>
          </a:solidFill>
        </p:spPr>
        <p:txBody>
          <a:bodyPr wrap="square" rtlCol="0">
            <a:spAutoFit/>
          </a:bodyPr>
          <a:lstStyle/>
          <a:p>
            <a:pPr lvl="1" eaLnBrk="1" hangingPunct="1">
              <a:buNone/>
            </a:pPr>
            <a:r>
              <a:rPr lang="en-US" altLang="zh-TW" sz="2800" b="1" dirty="0" smtClean="0">
                <a:latin typeface="helvetica" pitchFamily="34" charset="0"/>
                <a:cs typeface="helvetica" pitchFamily="34" charset="0"/>
              </a:rPr>
              <a:t>No Distance Restriction beyond your imagination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250825" y="188640"/>
            <a:ext cx="6409407" cy="490538"/>
          </a:xfrm>
          <a:solidFill>
            <a:schemeClr val="bg1">
              <a:alpha val="34000"/>
            </a:schemeClr>
          </a:solidFill>
        </p:spPr>
        <p:txBody>
          <a:bodyPr/>
          <a:lstStyle/>
          <a:p>
            <a:r>
              <a:rPr lang="en-US" altLang="zh-TW" sz="3600" dirty="0" smtClean="0">
                <a:latin typeface="helvetica" pitchFamily="34" charset="0"/>
                <a:cs typeface="helvetica" pitchFamily="34" charset="0"/>
              </a:rPr>
              <a:t>Virtual Transmitter(Channel)</a:t>
            </a:r>
            <a:endParaRPr lang="zh-TW" altLang="en-US" sz="3600" dirty="0" smtClean="0">
              <a:solidFill>
                <a:srgbClr val="000099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94214" name="AutoShape 6" descr="Image result for electricity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4" name="內容版面配置區 2"/>
          <p:cNvSpPr>
            <a:spLocks noGrp="1"/>
          </p:cNvSpPr>
          <p:nvPr>
            <p:ph idx="1"/>
          </p:nvPr>
        </p:nvSpPr>
        <p:spPr>
          <a:xfrm>
            <a:off x="-180528" y="1340768"/>
            <a:ext cx="10225136" cy="1008112"/>
          </a:xfrm>
        </p:spPr>
        <p:txBody>
          <a:bodyPr/>
          <a:lstStyle/>
          <a:p>
            <a:pPr lvl="1">
              <a:buNone/>
            </a:pPr>
            <a:r>
              <a:rPr lang="en-US" altLang="zh-TW" sz="1800" b="1" dirty="0" smtClean="0">
                <a:latin typeface="helvetica" pitchFamily="34" charset="0"/>
                <a:cs typeface="helvetica" pitchFamily="34" charset="0"/>
              </a:rPr>
              <a:t>Virtual Transmitter =&gt; Video</a:t>
            </a:r>
            <a:r>
              <a:rPr lang="en-US" altLang="zh-TW" sz="1800" dirty="0" smtClean="0">
                <a:latin typeface="helvetica" pitchFamily="34" charset="0"/>
                <a:cs typeface="helvetica" pitchFamily="34" charset="0"/>
              </a:rPr>
              <a:t>, </a:t>
            </a:r>
            <a:r>
              <a:rPr lang="en-US" altLang="zh-TW" sz="1800" b="1" dirty="0" smtClean="0">
                <a:latin typeface="helvetica" pitchFamily="34" charset="0"/>
                <a:cs typeface="helvetica" pitchFamily="34" charset="0"/>
              </a:rPr>
              <a:t>Audio</a:t>
            </a:r>
            <a:r>
              <a:rPr lang="en-US" altLang="zh-TW" sz="1800" dirty="0" smtClean="0">
                <a:latin typeface="helvetica" pitchFamily="34" charset="0"/>
                <a:cs typeface="helvetica" pitchFamily="34" charset="0"/>
              </a:rPr>
              <a:t>, </a:t>
            </a:r>
            <a:r>
              <a:rPr lang="en-US" altLang="zh-TW" sz="1800" b="1" dirty="0" smtClean="0">
                <a:latin typeface="helvetica" pitchFamily="34" charset="0"/>
                <a:cs typeface="helvetica" pitchFamily="34" charset="0"/>
              </a:rPr>
              <a:t>USB</a:t>
            </a:r>
            <a:r>
              <a:rPr lang="en-US" altLang="zh-TW" sz="1800" dirty="0" smtClean="0">
                <a:latin typeface="helvetica" pitchFamily="34" charset="0"/>
                <a:cs typeface="helvetica" pitchFamily="34" charset="0"/>
              </a:rPr>
              <a:t>, </a:t>
            </a:r>
            <a:r>
              <a:rPr lang="en-US" altLang="zh-TW" sz="1800" b="1" dirty="0" smtClean="0">
                <a:latin typeface="helvetica" pitchFamily="34" charset="0"/>
                <a:cs typeface="helvetica" pitchFamily="34" charset="0"/>
              </a:rPr>
              <a:t>RS232 from different Transmitter</a:t>
            </a:r>
            <a:endParaRPr lang="en-US" altLang="zh-TW" sz="1800" dirty="0" smtClean="0">
              <a:latin typeface="helvetica" pitchFamily="34" charset="0"/>
              <a:cs typeface="helvetica" pitchFamily="34" charset="0"/>
            </a:endParaRPr>
          </a:p>
          <a:p>
            <a:pPr lvl="1"/>
            <a:endParaRPr lang="en-US" altLang="zh-TW" sz="1800" dirty="0" smtClean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5" name="內容版面配置區 2"/>
          <p:cNvSpPr txBox="1">
            <a:spLocks/>
          </p:cNvSpPr>
          <p:nvPr/>
        </p:nvSpPr>
        <p:spPr bwMode="auto">
          <a:xfrm>
            <a:off x="755576" y="2276872"/>
            <a:ext cx="2935238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marR="0" lvl="1" indent="-28575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1" lang="en-US" altLang="zh-TW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</a:endParaRPr>
          </a:p>
        </p:txBody>
      </p:sp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43808" y="2924944"/>
            <a:ext cx="1296144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671430" y="2926166"/>
            <a:ext cx="803348" cy="204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 descr="C:\Documents and Settings\terencelee\桌面\Layer_4-01-512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933784" y="2204864"/>
            <a:ext cx="451733" cy="413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文字方塊 28"/>
          <p:cNvSpPr txBox="1">
            <a:spLocks noChangeArrowheads="1"/>
          </p:cNvSpPr>
          <p:nvPr/>
        </p:nvSpPr>
        <p:spPr bwMode="auto">
          <a:xfrm>
            <a:off x="6134475" y="3112900"/>
            <a:ext cx="133891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800" b="1" dirty="0" smtClean="0">
                <a:latin typeface="helvetica" pitchFamily="34" charset="0"/>
                <a:cs typeface="helvetica" pitchFamily="34" charset="0"/>
              </a:rPr>
              <a:t>KE6900T</a:t>
            </a:r>
            <a:endParaRPr lang="zh-TW" altLang="en-US" sz="800" b="1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081475" y="5553773"/>
            <a:ext cx="1793126" cy="295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3" descr="C:\Documents and Settings\terencelee\桌面\pc km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713740" y="5731107"/>
            <a:ext cx="1063692" cy="650221"/>
          </a:xfrm>
          <a:prstGeom prst="rect">
            <a:avLst/>
          </a:prstGeom>
          <a:noFill/>
        </p:spPr>
      </p:pic>
      <p:grpSp>
        <p:nvGrpSpPr>
          <p:cNvPr id="55" name="群組 54"/>
          <p:cNvGrpSpPr/>
          <p:nvPr/>
        </p:nvGrpSpPr>
        <p:grpSpPr>
          <a:xfrm>
            <a:off x="2028473" y="2600283"/>
            <a:ext cx="1160391" cy="307777"/>
            <a:chOff x="2028473" y="2600283"/>
            <a:chExt cx="1160391" cy="307777"/>
          </a:xfrm>
        </p:grpSpPr>
        <p:cxnSp>
          <p:nvCxnSpPr>
            <p:cNvPr id="30" name="直線單箭頭接點 29"/>
            <p:cNvCxnSpPr/>
            <p:nvPr/>
          </p:nvCxnSpPr>
          <p:spPr>
            <a:xfrm flipH="1">
              <a:off x="2028473" y="2659393"/>
              <a:ext cx="89261" cy="177333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1" name="文字方塊 28"/>
            <p:cNvSpPr txBox="1">
              <a:spLocks noChangeArrowheads="1"/>
            </p:cNvSpPr>
            <p:nvPr/>
          </p:nvSpPr>
          <p:spPr bwMode="auto">
            <a:xfrm>
              <a:off x="2206995" y="2600283"/>
              <a:ext cx="98186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TW" sz="1400" b="1" i="1" dirty="0" smtClean="0">
                  <a:solidFill>
                    <a:srgbClr val="0070C0"/>
                  </a:solidFill>
                  <a:latin typeface="helvetica" pitchFamily="34" charset="0"/>
                  <a:cs typeface="helvetica" pitchFamily="34" charset="0"/>
                </a:rPr>
                <a:t>Video</a:t>
              </a:r>
              <a:endParaRPr lang="zh-TW" altLang="en-US" sz="1400" b="1" i="1" dirty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endParaRPr>
            </a:p>
          </p:txBody>
        </p:sp>
      </p:grpSp>
      <p:sp>
        <p:nvSpPr>
          <p:cNvPr id="32" name="文字方塊 28"/>
          <p:cNvSpPr txBox="1">
            <a:spLocks noChangeArrowheads="1"/>
          </p:cNvSpPr>
          <p:nvPr/>
        </p:nvSpPr>
        <p:spPr bwMode="auto">
          <a:xfrm>
            <a:off x="5598911" y="5849329"/>
            <a:ext cx="133891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1100" b="1" i="1" dirty="0" smtClean="0">
                <a:latin typeface="helvetica" pitchFamily="34" charset="0"/>
                <a:cs typeface="helvetica" pitchFamily="34" charset="0"/>
              </a:rPr>
              <a:t>KE6900R</a:t>
            </a:r>
            <a:endParaRPr lang="zh-TW" altLang="en-US" sz="1100" b="1" i="1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34" name="Picture 7" descr="C:\Documents and Settings\terencelee\桌面\Layer_4-01-512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272698" y="2204864"/>
            <a:ext cx="451733" cy="413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6" name="群組 65"/>
          <p:cNvGrpSpPr/>
          <p:nvPr/>
        </p:nvGrpSpPr>
        <p:grpSpPr>
          <a:xfrm>
            <a:off x="3367387" y="2600283"/>
            <a:ext cx="1160391" cy="307777"/>
            <a:chOff x="3367387" y="2600283"/>
            <a:chExt cx="1160391" cy="307777"/>
          </a:xfrm>
        </p:grpSpPr>
        <p:cxnSp>
          <p:nvCxnSpPr>
            <p:cNvPr id="35" name="直線單箭頭接點 34"/>
            <p:cNvCxnSpPr/>
            <p:nvPr/>
          </p:nvCxnSpPr>
          <p:spPr>
            <a:xfrm flipH="1">
              <a:off x="3367387" y="2659393"/>
              <a:ext cx="89261" cy="17733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6" name="文字方塊 35"/>
            <p:cNvSpPr txBox="1">
              <a:spLocks noChangeArrowheads="1"/>
            </p:cNvSpPr>
            <p:nvPr/>
          </p:nvSpPr>
          <p:spPr bwMode="auto">
            <a:xfrm>
              <a:off x="3545909" y="2600283"/>
              <a:ext cx="98186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TW" sz="1400" b="1" i="1" dirty="0" smtClean="0">
                  <a:solidFill>
                    <a:srgbClr val="FF0000"/>
                  </a:solidFill>
                  <a:latin typeface="helvetica" pitchFamily="34" charset="0"/>
                  <a:cs typeface="helvetica" pitchFamily="34" charset="0"/>
                </a:rPr>
                <a:t>Audio</a:t>
              </a:r>
              <a:endParaRPr lang="zh-TW" altLang="en-US" sz="1400" b="1" i="1" dirty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endParaRPr>
            </a:p>
          </p:txBody>
        </p:sp>
      </p:grpSp>
      <p:pic>
        <p:nvPicPr>
          <p:cNvPr id="38" name="Picture 7" descr="C:\Documents and Settings\terencelee\桌面\Layer_4-01-512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611614" y="2204864"/>
            <a:ext cx="451733" cy="413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4" name="群組 63"/>
          <p:cNvGrpSpPr/>
          <p:nvPr/>
        </p:nvGrpSpPr>
        <p:grpSpPr>
          <a:xfrm>
            <a:off x="4706303" y="2636912"/>
            <a:ext cx="1160391" cy="307777"/>
            <a:chOff x="4706303" y="2636912"/>
            <a:chExt cx="1160391" cy="307777"/>
          </a:xfrm>
        </p:grpSpPr>
        <p:cxnSp>
          <p:nvCxnSpPr>
            <p:cNvPr id="39" name="直線單箭頭接點 38"/>
            <p:cNvCxnSpPr/>
            <p:nvPr/>
          </p:nvCxnSpPr>
          <p:spPr>
            <a:xfrm flipH="1">
              <a:off x="4706303" y="2696022"/>
              <a:ext cx="89261" cy="177333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40" name="文字方塊 28"/>
            <p:cNvSpPr txBox="1">
              <a:spLocks noChangeArrowheads="1"/>
            </p:cNvSpPr>
            <p:nvPr/>
          </p:nvSpPr>
          <p:spPr bwMode="auto">
            <a:xfrm>
              <a:off x="4884825" y="2636912"/>
              <a:ext cx="98186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TW" sz="1400" b="1" i="1" dirty="0" smtClean="0">
                  <a:solidFill>
                    <a:srgbClr val="00B050"/>
                  </a:solidFill>
                  <a:latin typeface="helvetica" pitchFamily="34" charset="0"/>
                  <a:cs typeface="helvetica" pitchFamily="34" charset="0"/>
                </a:rPr>
                <a:t>USB</a:t>
              </a:r>
              <a:endParaRPr lang="zh-TW" altLang="en-US" sz="1400" b="1" i="1" dirty="0">
                <a:solidFill>
                  <a:srgbClr val="00B050"/>
                </a:solidFill>
                <a:latin typeface="helvetica" pitchFamily="34" charset="0"/>
                <a:cs typeface="helvetica" pitchFamily="34" charset="0"/>
              </a:endParaRPr>
            </a:p>
          </p:txBody>
        </p:sp>
      </p:grpSp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598912" y="2935691"/>
            <a:ext cx="1246750" cy="205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7" descr="C:\Documents and Settings\terencelee\桌面\Layer_4-01-512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950528" y="2204864"/>
            <a:ext cx="451733" cy="413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7" name="群組 66"/>
          <p:cNvGrpSpPr/>
          <p:nvPr/>
        </p:nvGrpSpPr>
        <p:grpSpPr>
          <a:xfrm>
            <a:off x="6045217" y="2636912"/>
            <a:ext cx="1160391" cy="307777"/>
            <a:chOff x="6045217" y="2636912"/>
            <a:chExt cx="1160391" cy="307777"/>
          </a:xfrm>
        </p:grpSpPr>
        <p:cxnSp>
          <p:nvCxnSpPr>
            <p:cNvPr id="43" name="直線單箭頭接點 42"/>
            <p:cNvCxnSpPr/>
            <p:nvPr/>
          </p:nvCxnSpPr>
          <p:spPr>
            <a:xfrm flipH="1">
              <a:off x="6045217" y="2696022"/>
              <a:ext cx="89261" cy="177333"/>
            </a:xfrm>
            <a:prstGeom prst="straightConnector1">
              <a:avLst/>
            </a:prstGeom>
            <a:ln>
              <a:solidFill>
                <a:srgbClr val="7030A0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44" name="文字方塊 28"/>
            <p:cNvSpPr txBox="1">
              <a:spLocks noChangeArrowheads="1"/>
            </p:cNvSpPr>
            <p:nvPr/>
          </p:nvSpPr>
          <p:spPr bwMode="auto">
            <a:xfrm>
              <a:off x="6223739" y="2636912"/>
              <a:ext cx="98186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TW" sz="1400" b="1" i="1" dirty="0" smtClean="0">
                  <a:solidFill>
                    <a:srgbClr val="7030A0"/>
                  </a:solidFill>
                  <a:latin typeface="helvetica" pitchFamily="34" charset="0"/>
                  <a:cs typeface="helvetica" pitchFamily="34" charset="0"/>
                </a:rPr>
                <a:t>RS232</a:t>
              </a:r>
              <a:endParaRPr lang="zh-TW" altLang="en-US" sz="1400" b="1" i="1" dirty="0">
                <a:solidFill>
                  <a:srgbClr val="7030A0"/>
                </a:solidFill>
                <a:latin typeface="helvetica" pitchFamily="34" charset="0"/>
                <a:cs typeface="helvetica" pitchFamily="34" charset="0"/>
              </a:endParaRPr>
            </a:p>
          </p:txBody>
        </p:sp>
      </p:grpSp>
      <p:grpSp>
        <p:nvGrpSpPr>
          <p:cNvPr id="71" name="群組 70"/>
          <p:cNvGrpSpPr/>
          <p:nvPr/>
        </p:nvGrpSpPr>
        <p:grpSpPr>
          <a:xfrm>
            <a:off x="5940152" y="3717032"/>
            <a:ext cx="1881873" cy="1004888"/>
            <a:chOff x="6732240" y="3789040"/>
            <a:chExt cx="1881873" cy="1004888"/>
          </a:xfrm>
        </p:grpSpPr>
        <p:pic>
          <p:nvPicPr>
            <p:cNvPr id="26" name="Picture 2" descr="C:\Documents and Settings\terencelee\桌面\24-512.png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6732240" y="3789040"/>
              <a:ext cx="1881873" cy="1004888"/>
            </a:xfrm>
            <a:prstGeom prst="rect">
              <a:avLst/>
            </a:prstGeom>
            <a:noFill/>
          </p:spPr>
        </p:pic>
        <p:sp>
          <p:nvSpPr>
            <p:cNvPr id="45" name="文字方塊 28"/>
            <p:cNvSpPr txBox="1">
              <a:spLocks noChangeArrowheads="1"/>
            </p:cNvSpPr>
            <p:nvPr/>
          </p:nvSpPr>
          <p:spPr bwMode="auto">
            <a:xfrm>
              <a:off x="6942996" y="4042671"/>
              <a:ext cx="1517436" cy="322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TW" b="1" dirty="0" smtClean="0">
                  <a:solidFill>
                    <a:schemeClr val="bg2">
                      <a:lumMod val="10000"/>
                    </a:schemeClr>
                  </a:solidFill>
                  <a:latin typeface="helvetica" pitchFamily="34" charset="0"/>
                  <a:cs typeface="helvetica" pitchFamily="34" charset="0"/>
                </a:rPr>
                <a:t>CCKM</a:t>
              </a:r>
              <a:endParaRPr lang="zh-TW" altLang="en-US" b="1" dirty="0">
                <a:solidFill>
                  <a:schemeClr val="bg2">
                    <a:lumMod val="10000"/>
                  </a:schemeClr>
                </a:solidFill>
                <a:latin typeface="helvetica" pitchFamily="34" charset="0"/>
                <a:cs typeface="helvetica" pitchFamily="34" charset="0"/>
              </a:endParaRPr>
            </a:p>
          </p:txBody>
        </p:sp>
      </p:grpSp>
      <p:cxnSp>
        <p:nvCxnSpPr>
          <p:cNvPr id="47" name="直線單箭頭接點 46"/>
          <p:cNvCxnSpPr/>
          <p:nvPr/>
        </p:nvCxnSpPr>
        <p:spPr>
          <a:xfrm>
            <a:off x="2205542" y="3130221"/>
            <a:ext cx="870788" cy="4222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直線單箭頭接點 47"/>
          <p:cNvCxnSpPr>
            <a:stCxn id="60" idx="2"/>
          </p:cNvCxnSpPr>
          <p:nvPr/>
        </p:nvCxnSpPr>
        <p:spPr>
          <a:xfrm>
            <a:off x="3663372" y="3327837"/>
            <a:ext cx="186187" cy="2246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直線單箭頭接點 48"/>
          <p:cNvCxnSpPr/>
          <p:nvPr/>
        </p:nvCxnSpPr>
        <p:spPr>
          <a:xfrm flipH="1">
            <a:off x="4332827" y="3238122"/>
            <a:ext cx="386614" cy="2514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直線單箭頭接點 49"/>
          <p:cNvCxnSpPr>
            <a:stCxn id="41" idx="2"/>
          </p:cNvCxnSpPr>
          <p:nvPr/>
        </p:nvCxnSpPr>
        <p:spPr>
          <a:xfrm flipH="1">
            <a:off x="4912751" y="3140968"/>
            <a:ext cx="1309536" cy="4850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1" name="直線單箭頭接點 50"/>
          <p:cNvCxnSpPr/>
          <p:nvPr/>
        </p:nvCxnSpPr>
        <p:spPr>
          <a:xfrm>
            <a:off x="3902952" y="4962663"/>
            <a:ext cx="816491" cy="5385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2" name="文字方塊 28"/>
          <p:cNvSpPr txBox="1">
            <a:spLocks noChangeArrowheads="1"/>
          </p:cNvSpPr>
          <p:nvPr/>
        </p:nvSpPr>
        <p:spPr bwMode="auto">
          <a:xfrm>
            <a:off x="4573215" y="5137447"/>
            <a:ext cx="39592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1400" b="1" i="1" dirty="0" smtClean="0">
                <a:latin typeface="helvetica" pitchFamily="34" charset="0"/>
                <a:cs typeface="helvetica" pitchFamily="34" charset="0"/>
              </a:rPr>
              <a:t>Virtual T2 (</a:t>
            </a:r>
            <a:r>
              <a:rPr lang="en-US" altLang="zh-TW" sz="1400" b="1" i="1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Video </a:t>
            </a:r>
            <a:r>
              <a:rPr lang="en-US" altLang="zh-TW" sz="1400" b="1" i="1" dirty="0" smtClean="0">
                <a:latin typeface="helvetica" pitchFamily="34" charset="0"/>
                <a:cs typeface="helvetica" pitchFamily="34" charset="0"/>
              </a:rPr>
              <a:t>+ </a:t>
            </a:r>
            <a:r>
              <a:rPr lang="en-US" altLang="zh-TW" sz="1400" b="1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Audio </a:t>
            </a:r>
            <a:r>
              <a:rPr lang="en-US" altLang="zh-TW" sz="1400" b="1" i="1" dirty="0" smtClean="0">
                <a:latin typeface="helvetica" pitchFamily="34" charset="0"/>
                <a:cs typeface="helvetica" pitchFamily="34" charset="0"/>
              </a:rPr>
              <a:t>+ </a:t>
            </a:r>
            <a:r>
              <a:rPr lang="en-US" altLang="zh-TW" sz="1400" b="1" i="1" dirty="0" smtClean="0">
                <a:solidFill>
                  <a:srgbClr val="7030A0"/>
                </a:solidFill>
                <a:latin typeface="helvetica" pitchFamily="34" charset="0"/>
                <a:cs typeface="helvetica" pitchFamily="34" charset="0"/>
              </a:rPr>
              <a:t>RS232</a:t>
            </a:r>
            <a:r>
              <a:rPr lang="en-US" altLang="zh-TW" sz="1400" b="1" i="1" dirty="0" smtClean="0">
                <a:latin typeface="helvetica" pitchFamily="34" charset="0"/>
                <a:cs typeface="helvetica" pitchFamily="34" charset="0"/>
              </a:rPr>
              <a:t>)</a:t>
            </a:r>
            <a:endParaRPr lang="zh-TW" altLang="en-US" sz="1400" b="1" i="1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3" name="文字方塊 28"/>
          <p:cNvSpPr txBox="1">
            <a:spLocks noChangeArrowheads="1"/>
          </p:cNvSpPr>
          <p:nvPr/>
        </p:nvSpPr>
        <p:spPr bwMode="auto">
          <a:xfrm>
            <a:off x="1691680" y="3112393"/>
            <a:ext cx="1145605" cy="188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800" b="1" dirty="0" smtClean="0">
                <a:latin typeface="helvetica" pitchFamily="34" charset="0"/>
                <a:cs typeface="helvetica" pitchFamily="34" charset="0"/>
              </a:rPr>
              <a:t>6900ST</a:t>
            </a:r>
            <a:endParaRPr lang="zh-TW" altLang="en-US" sz="800" b="1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4" name="文字方塊 28"/>
          <p:cNvSpPr txBox="1">
            <a:spLocks noChangeArrowheads="1"/>
          </p:cNvSpPr>
          <p:nvPr/>
        </p:nvSpPr>
        <p:spPr bwMode="auto">
          <a:xfrm>
            <a:off x="4349257" y="3112900"/>
            <a:ext cx="133891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800" b="1" dirty="0" smtClean="0">
                <a:latin typeface="helvetica" pitchFamily="34" charset="0"/>
                <a:cs typeface="helvetica" pitchFamily="34" charset="0"/>
              </a:rPr>
              <a:t>KE8900T2</a:t>
            </a:r>
            <a:endParaRPr lang="zh-TW" altLang="en-US" sz="800" b="1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56" name="Picture 3" descr="C:\Documents and Settings\terencelee\桌面\pc km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474778" y="5731107"/>
            <a:ext cx="1063692" cy="650221"/>
          </a:xfrm>
          <a:prstGeom prst="rect">
            <a:avLst/>
          </a:prstGeom>
          <a:noFill/>
        </p:spPr>
      </p:pic>
      <p:sp>
        <p:nvSpPr>
          <p:cNvPr id="57" name="文字方塊 28"/>
          <p:cNvSpPr txBox="1">
            <a:spLocks noChangeArrowheads="1"/>
          </p:cNvSpPr>
          <p:nvPr/>
        </p:nvSpPr>
        <p:spPr bwMode="auto">
          <a:xfrm>
            <a:off x="1403648" y="5833120"/>
            <a:ext cx="133891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1100" b="1" i="1" dirty="0" smtClean="0">
                <a:latin typeface="helvetica" pitchFamily="34" charset="0"/>
                <a:cs typeface="helvetica" pitchFamily="34" charset="0"/>
              </a:rPr>
              <a:t>KE8900R</a:t>
            </a:r>
            <a:endParaRPr lang="zh-TW" altLang="en-US" sz="1100" b="1" i="1" dirty="0"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58" name="直線單箭頭接點 57"/>
          <p:cNvCxnSpPr/>
          <p:nvPr/>
        </p:nvCxnSpPr>
        <p:spPr>
          <a:xfrm flipH="1">
            <a:off x="3076330" y="4962663"/>
            <a:ext cx="826622" cy="5385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9" name="文字方塊 28"/>
          <p:cNvSpPr txBox="1">
            <a:spLocks noChangeArrowheads="1"/>
          </p:cNvSpPr>
          <p:nvPr/>
        </p:nvSpPr>
        <p:spPr bwMode="auto">
          <a:xfrm>
            <a:off x="899592" y="5137447"/>
            <a:ext cx="227851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1400" b="1" i="1" dirty="0" smtClean="0">
                <a:latin typeface="helvetica" pitchFamily="34" charset="0"/>
                <a:cs typeface="helvetica" pitchFamily="34" charset="0"/>
              </a:rPr>
              <a:t>Virtual T1 (</a:t>
            </a:r>
            <a:r>
              <a:rPr lang="en-US" altLang="zh-TW" sz="1400" b="1" i="1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Video </a:t>
            </a:r>
            <a:r>
              <a:rPr lang="en-US" altLang="zh-TW" sz="1400" b="1" i="1" dirty="0" smtClean="0">
                <a:latin typeface="helvetica" pitchFamily="34" charset="0"/>
                <a:cs typeface="helvetica" pitchFamily="34" charset="0"/>
              </a:rPr>
              <a:t>+</a:t>
            </a:r>
            <a:r>
              <a:rPr lang="en-US" altLang="zh-TW" sz="1400" b="1" i="1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US" altLang="zh-TW" sz="1400" b="1" i="1" dirty="0" smtClean="0">
                <a:solidFill>
                  <a:srgbClr val="00B050"/>
                </a:solidFill>
                <a:latin typeface="helvetica" pitchFamily="34" charset="0"/>
                <a:cs typeface="helvetica" pitchFamily="34" charset="0"/>
              </a:rPr>
              <a:t>USB</a:t>
            </a:r>
            <a:r>
              <a:rPr lang="en-US" altLang="zh-TW" sz="1400" b="1" i="1" dirty="0" smtClean="0">
                <a:latin typeface="helvetica" pitchFamily="34" charset="0"/>
                <a:cs typeface="helvetica" pitchFamily="34" charset="0"/>
              </a:rPr>
              <a:t>) </a:t>
            </a:r>
            <a:endParaRPr lang="zh-TW" altLang="en-US" sz="1400" b="1" i="1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0" name="文字方塊 28"/>
          <p:cNvSpPr txBox="1">
            <a:spLocks noChangeArrowheads="1"/>
          </p:cNvSpPr>
          <p:nvPr/>
        </p:nvSpPr>
        <p:spPr bwMode="auto">
          <a:xfrm>
            <a:off x="2993915" y="3112393"/>
            <a:ext cx="133891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800" b="1" dirty="0" smtClean="0">
                <a:latin typeface="helvetica" pitchFamily="34" charset="0"/>
                <a:cs typeface="helvetica" pitchFamily="34" charset="0"/>
              </a:rPr>
              <a:t>KE8900T1</a:t>
            </a:r>
            <a:endParaRPr lang="zh-TW" altLang="en-US" sz="800" b="1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62" name="Picture 3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11960" y="2924944"/>
            <a:ext cx="1296144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1720" y="5551025"/>
            <a:ext cx="1800200" cy="326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雲朵形 67"/>
          <p:cNvSpPr/>
          <p:nvPr/>
        </p:nvSpPr>
        <p:spPr>
          <a:xfrm>
            <a:off x="2771800" y="3573016"/>
            <a:ext cx="2232248" cy="1368152"/>
          </a:xfrm>
          <a:prstGeom prst="cloud">
            <a:avLst/>
          </a:prstGeom>
          <a:solidFill>
            <a:srgbClr val="1087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 b="1" dirty="0">
              <a:latin typeface="Calibri" pitchFamily="34" charset="0"/>
            </a:endParaRPr>
          </a:p>
        </p:txBody>
      </p:sp>
      <p:sp>
        <p:nvSpPr>
          <p:cNvPr id="69" name="文字方塊 68"/>
          <p:cNvSpPr txBox="1"/>
          <p:nvPr/>
        </p:nvSpPr>
        <p:spPr>
          <a:xfrm>
            <a:off x="3347864" y="3933056"/>
            <a:ext cx="1299752" cy="603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LAN</a:t>
            </a:r>
            <a:endParaRPr lang="zh-TW" altLang="en-US" sz="3200" b="1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9" grpId="0"/>
      <p:bldP spid="59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/>
          <p:cNvSpPr>
            <a:spLocks noGrp="1"/>
          </p:cNvSpPr>
          <p:nvPr>
            <p:ph type="title"/>
          </p:nvPr>
        </p:nvSpPr>
        <p:spPr>
          <a:xfrm>
            <a:off x="250825" y="260350"/>
            <a:ext cx="7489825" cy="490538"/>
          </a:xfrm>
        </p:spPr>
        <p:txBody>
          <a:bodyPr/>
          <a:lstStyle/>
          <a:p>
            <a:r>
              <a:rPr lang="en-US" altLang="zh-TW" dirty="0" smtClean="0">
                <a:latin typeface="helvetica" pitchFamily="34" charset="0"/>
                <a:cs typeface="helvetica" pitchFamily="34" charset="0"/>
              </a:rPr>
              <a:t>All Video Format Supported</a:t>
            </a:r>
            <a:endParaRPr lang="zh-TW" altLang="en-US" dirty="0" smtClean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9219" name="內容版面配置區 2"/>
          <p:cNvSpPr>
            <a:spLocks noGrp="1"/>
          </p:cNvSpPr>
          <p:nvPr>
            <p:ph idx="1"/>
          </p:nvPr>
        </p:nvSpPr>
        <p:spPr>
          <a:xfrm>
            <a:off x="-180528" y="1988840"/>
            <a:ext cx="9577064" cy="648072"/>
          </a:xfrm>
        </p:spPr>
        <p:txBody>
          <a:bodyPr/>
          <a:lstStyle/>
          <a:p>
            <a:pPr lvl="1" eaLnBrk="1" hangingPunct="1">
              <a:buNone/>
            </a:pPr>
            <a:r>
              <a:rPr lang="en-US" altLang="zh-TW" sz="3200" dirty="0" smtClean="0">
                <a:latin typeface="helvetica" pitchFamily="34" charset="0"/>
                <a:cs typeface="helvetica" pitchFamily="34" charset="0"/>
              </a:rPr>
              <a:t>Analog and Digital Video Signal(</a:t>
            </a:r>
            <a:r>
              <a:rPr lang="en-US" altLang="zh-TW" sz="3200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RGB</a:t>
            </a:r>
            <a:r>
              <a:rPr lang="en-US" altLang="zh-TW" sz="3200" dirty="0" smtClean="0">
                <a:latin typeface="helvetica" pitchFamily="34" charset="0"/>
                <a:cs typeface="helvetica" pitchFamily="34" charset="0"/>
              </a:rPr>
              <a:t> &amp; </a:t>
            </a:r>
            <a:r>
              <a:rPr lang="en-US" altLang="zh-TW" sz="3200" b="1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YCbCr</a:t>
            </a:r>
            <a:r>
              <a:rPr lang="en-US" altLang="zh-TW" sz="3200" dirty="0" smtClean="0">
                <a:latin typeface="helvetica" pitchFamily="34" charset="0"/>
                <a:cs typeface="helvetica" pitchFamily="34" charset="0"/>
              </a:rPr>
              <a:t>)</a:t>
            </a:r>
          </a:p>
          <a:p>
            <a:pPr eaLnBrk="1" hangingPunct="1">
              <a:buFontTx/>
              <a:buNone/>
            </a:pPr>
            <a:endParaRPr lang="en-US" altLang="zh-TW" sz="3200" dirty="0" smtClean="0">
              <a:latin typeface="helvetica" pitchFamily="34" charset="0"/>
              <a:cs typeface="helvetica" pitchFamily="34" charset="0"/>
            </a:endParaRPr>
          </a:p>
          <a:p>
            <a:pPr eaLnBrk="1" hangingPunct="1">
              <a:buFontTx/>
              <a:buNone/>
            </a:pPr>
            <a:endParaRPr lang="en-US" altLang="zh-TW" sz="3200" dirty="0" smtClean="0">
              <a:latin typeface="helvetica" pitchFamily="34" charset="0"/>
              <a:cs typeface="helvetica" pitchFamily="34" charset="0"/>
            </a:endParaRPr>
          </a:p>
          <a:p>
            <a:pPr eaLnBrk="1" hangingPunct="1">
              <a:buFontTx/>
              <a:buNone/>
            </a:pPr>
            <a:endParaRPr lang="en-US" altLang="zh-TW" sz="3200" dirty="0" smtClean="0">
              <a:latin typeface="helvetica" pitchFamily="34" charset="0"/>
              <a:cs typeface="helvetica" pitchFamily="34" charset="0"/>
            </a:endParaRPr>
          </a:p>
          <a:p>
            <a:pPr eaLnBrk="1" hangingPunct="1">
              <a:buFontTx/>
              <a:buNone/>
            </a:pPr>
            <a:endParaRPr lang="en-US" altLang="zh-TW" sz="3200" dirty="0" smtClean="0">
              <a:latin typeface="helvetica" pitchFamily="34" charset="0"/>
              <a:cs typeface="helvetica" pitchFamily="34" charset="0"/>
            </a:endParaRPr>
          </a:p>
          <a:p>
            <a:pPr eaLnBrk="1" hangingPunct="1"/>
            <a:endParaRPr lang="en-US" altLang="zh-TW" sz="3200" dirty="0" smtClean="0">
              <a:latin typeface="helvetica" pitchFamily="34" charset="0"/>
              <a:cs typeface="helvetica" pitchFamily="34" charset="0"/>
            </a:endParaRPr>
          </a:p>
          <a:p>
            <a:endParaRPr lang="zh-TW" altLang="en-US" sz="3200" dirty="0" smtClean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9B3C03E-61EB-426F-9F20-B634AB69C240}" type="slidenum">
              <a:rPr lang="en-US" altLang="zh-TW" smtClean="0"/>
              <a:pPr>
                <a:defRPr/>
              </a:pPr>
              <a:t>38</a:t>
            </a:fld>
            <a:endParaRPr lang="en-US" altLang="zh-TW" dirty="0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87624" y="4437112"/>
            <a:ext cx="138112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16016" y="3212976"/>
            <a:ext cx="3965526" cy="915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55" name="Picture 11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20072" y="4489527"/>
            <a:ext cx="1800200" cy="2251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7" name="Picture 13" descr="Image result for no problem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95736" y="4149080"/>
            <a:ext cx="3844352" cy="2564904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3212976"/>
            <a:ext cx="427647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 txBox="1">
            <a:spLocks/>
          </p:cNvSpPr>
          <p:nvPr/>
        </p:nvSpPr>
        <p:spPr bwMode="auto">
          <a:xfrm>
            <a:off x="250825" y="274167"/>
            <a:ext cx="7489825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b="1" i="1" kern="0" dirty="0" smtClean="0">
                <a:solidFill>
                  <a:srgbClr val="1762B5"/>
                </a:solidFill>
                <a:latin typeface="helvetica" pitchFamily="34" charset="0"/>
                <a:ea typeface="+mj-ea"/>
                <a:cs typeface="helvetica" pitchFamily="34" charset="0"/>
              </a:rPr>
              <a:t>Centralized Management</a:t>
            </a:r>
            <a:endParaRPr kumimoji="1" lang="zh-TW" altLang="en-US" sz="2800" b="1" i="1" u="none" strike="noStrike" kern="0" cap="none" spc="0" normalizeH="0" baseline="0" noProof="0" dirty="0">
              <a:ln>
                <a:noFill/>
              </a:ln>
              <a:solidFill>
                <a:srgbClr val="1762B5"/>
              </a:solidFill>
              <a:effectLst/>
              <a:uLnTx/>
              <a:uFillTx/>
              <a:latin typeface="helvetica" pitchFamily="34" charset="0"/>
              <a:ea typeface="+mj-ea"/>
              <a:cs typeface="helvetica" pitchFamily="34" charset="0"/>
            </a:endParaRPr>
          </a:p>
        </p:txBody>
      </p:sp>
      <p:pic>
        <p:nvPicPr>
          <p:cNvPr id="90" name="Picture 7" descr="C:\Documents and Settings\terencelee\桌面\Layer_4-01-512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11560" y="2564904"/>
            <a:ext cx="312359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" name="Picture 7" descr="C:\Documents and Settings\terencelee\桌面\Layer_4-01-512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87233" y="3429000"/>
            <a:ext cx="312359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" name="Picture 7" descr="C:\Documents and Settings\terencelee\桌面\Layer_4-01-512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87232" y="5157192"/>
            <a:ext cx="312359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" name="Picture 7" descr="C:\Documents and Settings\terencelee\桌面\Layer_4-01-512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87233" y="6093296"/>
            <a:ext cx="312359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群組 161"/>
          <p:cNvGrpSpPr/>
          <p:nvPr/>
        </p:nvGrpSpPr>
        <p:grpSpPr>
          <a:xfrm>
            <a:off x="611560" y="2708920"/>
            <a:ext cx="4104456" cy="3698621"/>
            <a:chOff x="467544" y="2204864"/>
            <a:chExt cx="4104456" cy="3698621"/>
          </a:xfrm>
        </p:grpSpPr>
        <p:grpSp>
          <p:nvGrpSpPr>
            <p:cNvPr id="10" name="群組 159"/>
            <p:cNvGrpSpPr/>
            <p:nvPr/>
          </p:nvGrpSpPr>
          <p:grpSpPr>
            <a:xfrm>
              <a:off x="467544" y="2204864"/>
              <a:ext cx="4104456" cy="3698621"/>
              <a:chOff x="467544" y="2204864"/>
              <a:chExt cx="4104456" cy="3698621"/>
            </a:xfrm>
          </p:grpSpPr>
          <p:grpSp>
            <p:nvGrpSpPr>
              <p:cNvPr id="12" name="群組 179"/>
              <p:cNvGrpSpPr/>
              <p:nvPr/>
            </p:nvGrpSpPr>
            <p:grpSpPr>
              <a:xfrm>
                <a:off x="467544" y="2204864"/>
                <a:ext cx="1656184" cy="3698621"/>
                <a:chOff x="755576" y="2492896"/>
                <a:chExt cx="1656184" cy="3698621"/>
              </a:xfrm>
            </p:grpSpPr>
            <p:pic>
              <p:nvPicPr>
                <p:cNvPr id="1026" name="Picture 2" descr="D:\ATEN\Business trip\UK trip\Trip report\material\KE6900T.jpg"/>
                <p:cNvPicPr>
                  <a:picLocks noChangeAspect="1" noChangeArrowheads="1"/>
                </p:cNvPicPr>
                <p:nvPr/>
              </p:nvPicPr>
              <p:blipFill>
                <a:blip r:embed="rId3" cstate="email"/>
                <a:stretch>
                  <a:fillRect/>
                </a:stretch>
              </p:blipFill>
              <p:spPr bwMode="auto">
                <a:xfrm>
                  <a:off x="1658098" y="2492896"/>
                  <a:ext cx="715236" cy="170229"/>
                </a:xfrm>
                <a:prstGeom prst="rect">
                  <a:avLst/>
                </a:prstGeom>
                <a:noFill/>
              </p:spPr>
            </p:pic>
            <p:pic>
              <p:nvPicPr>
                <p:cNvPr id="19" name="Picture 2" descr="D:\ATEN\Business trip\UK trip\Trip report\material\KE6900T.jpg"/>
                <p:cNvPicPr>
                  <a:picLocks noChangeAspect="1" noChangeArrowheads="1"/>
                </p:cNvPicPr>
                <p:nvPr/>
              </p:nvPicPr>
              <p:blipFill>
                <a:blip r:embed="rId3" cstate="email"/>
                <a:stretch>
                  <a:fillRect/>
                </a:stretch>
              </p:blipFill>
              <p:spPr bwMode="auto">
                <a:xfrm>
                  <a:off x="1658098" y="3429000"/>
                  <a:ext cx="715236" cy="170229"/>
                </a:xfrm>
                <a:prstGeom prst="rect">
                  <a:avLst/>
                </a:prstGeom>
                <a:noFill/>
              </p:spPr>
            </p:pic>
            <p:cxnSp>
              <p:nvCxnSpPr>
                <p:cNvPr id="22" name="直線接點 21"/>
                <p:cNvCxnSpPr>
                  <a:endCxn id="1026" idx="1"/>
                </p:cNvCxnSpPr>
                <p:nvPr/>
              </p:nvCxnSpPr>
              <p:spPr>
                <a:xfrm>
                  <a:off x="1043608" y="2575010"/>
                  <a:ext cx="576064" cy="3001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文字方塊 25"/>
                <p:cNvSpPr txBox="1"/>
                <p:nvPr/>
              </p:nvSpPr>
              <p:spPr>
                <a:xfrm>
                  <a:off x="755576" y="2924944"/>
                  <a:ext cx="461665" cy="360040"/>
                </a:xfrm>
                <a:prstGeom prst="rect">
                  <a:avLst/>
                </a:prstGeom>
                <a:noFill/>
              </p:spPr>
              <p:txBody>
                <a:bodyPr vert="eaVert" wrap="square" rtlCol="0">
                  <a:spAutoFit/>
                </a:bodyPr>
                <a:lstStyle/>
                <a:p>
                  <a:pPr algn="ctr"/>
                  <a:r>
                    <a:rPr lang="en-US" altLang="zh-TW" b="1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…</a:t>
                  </a:r>
                  <a:endParaRPr lang="zh-TW" altLang="en-US" b="1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</p:txBody>
            </p:sp>
            <p:sp>
              <p:nvSpPr>
                <p:cNvPr id="27" name="文字方塊 26"/>
                <p:cNvSpPr txBox="1"/>
                <p:nvPr/>
              </p:nvSpPr>
              <p:spPr>
                <a:xfrm>
                  <a:off x="1950095" y="2924944"/>
                  <a:ext cx="461665" cy="432048"/>
                </a:xfrm>
                <a:prstGeom prst="rect">
                  <a:avLst/>
                </a:prstGeom>
                <a:noFill/>
              </p:spPr>
              <p:txBody>
                <a:bodyPr vert="eaVert" wrap="square" rtlCol="0">
                  <a:spAutoFit/>
                </a:bodyPr>
                <a:lstStyle/>
                <a:p>
                  <a:pPr algn="ctr"/>
                  <a:r>
                    <a:rPr lang="en-US" altLang="zh-TW" b="1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.…</a:t>
                  </a:r>
                  <a:endParaRPr lang="zh-TW" altLang="en-US" b="1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</p:txBody>
            </p:sp>
            <p:cxnSp>
              <p:nvCxnSpPr>
                <p:cNvPr id="42" name="直線接點 41"/>
                <p:cNvCxnSpPr/>
                <p:nvPr/>
              </p:nvCxnSpPr>
              <p:spPr>
                <a:xfrm>
                  <a:off x="1043608" y="3498007"/>
                  <a:ext cx="576064" cy="3001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43" name="Picture 2" descr="D:\ATEN\Business trip\UK trip\Trip report\material\KE6900T.jpg"/>
                <p:cNvPicPr>
                  <a:picLocks noChangeAspect="1" noChangeArrowheads="1"/>
                </p:cNvPicPr>
                <p:nvPr/>
              </p:nvPicPr>
              <p:blipFill>
                <a:blip r:embed="rId3" cstate="email"/>
                <a:stretch>
                  <a:fillRect/>
                </a:stretch>
              </p:blipFill>
              <p:spPr bwMode="auto">
                <a:xfrm>
                  <a:off x="1658098" y="5075078"/>
                  <a:ext cx="715236" cy="170229"/>
                </a:xfrm>
                <a:prstGeom prst="rect">
                  <a:avLst/>
                </a:prstGeom>
                <a:noFill/>
              </p:spPr>
            </p:pic>
            <p:pic>
              <p:nvPicPr>
                <p:cNvPr id="47" name="Picture 2" descr="D:\ATEN\Business trip\UK trip\Trip report\material\KE6900T.jpg"/>
                <p:cNvPicPr>
                  <a:picLocks noChangeAspect="1" noChangeArrowheads="1"/>
                </p:cNvPicPr>
                <p:nvPr/>
              </p:nvPicPr>
              <p:blipFill>
                <a:blip r:embed="rId3" cstate="email"/>
                <a:stretch>
                  <a:fillRect/>
                </a:stretch>
              </p:blipFill>
              <p:spPr bwMode="auto">
                <a:xfrm>
                  <a:off x="1658098" y="6021288"/>
                  <a:ext cx="715236" cy="170229"/>
                </a:xfrm>
                <a:prstGeom prst="rect">
                  <a:avLst/>
                </a:prstGeom>
                <a:noFill/>
              </p:spPr>
            </p:pic>
            <p:cxnSp>
              <p:nvCxnSpPr>
                <p:cNvPr id="48" name="直線接點 47"/>
                <p:cNvCxnSpPr>
                  <a:endCxn id="43" idx="1"/>
                </p:cNvCxnSpPr>
                <p:nvPr/>
              </p:nvCxnSpPr>
              <p:spPr>
                <a:xfrm>
                  <a:off x="1043608" y="5157192"/>
                  <a:ext cx="576064" cy="3001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文字方塊 49"/>
                <p:cNvSpPr txBox="1"/>
                <p:nvPr/>
              </p:nvSpPr>
              <p:spPr>
                <a:xfrm>
                  <a:off x="755576" y="5517232"/>
                  <a:ext cx="461665" cy="360040"/>
                </a:xfrm>
                <a:prstGeom prst="rect">
                  <a:avLst/>
                </a:prstGeom>
                <a:noFill/>
              </p:spPr>
              <p:txBody>
                <a:bodyPr vert="eaVert" wrap="square" rtlCol="0">
                  <a:spAutoFit/>
                </a:bodyPr>
                <a:lstStyle/>
                <a:p>
                  <a:pPr algn="ctr"/>
                  <a:r>
                    <a:rPr lang="en-US" altLang="zh-TW" b="1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…</a:t>
                  </a:r>
                  <a:endParaRPr lang="zh-TW" altLang="en-US" b="1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</p:txBody>
            </p:sp>
            <p:sp>
              <p:nvSpPr>
                <p:cNvPr id="51" name="文字方塊 50"/>
                <p:cNvSpPr txBox="1"/>
                <p:nvPr/>
              </p:nvSpPr>
              <p:spPr>
                <a:xfrm>
                  <a:off x="1950095" y="5517232"/>
                  <a:ext cx="461665" cy="432048"/>
                </a:xfrm>
                <a:prstGeom prst="rect">
                  <a:avLst/>
                </a:prstGeom>
                <a:noFill/>
              </p:spPr>
              <p:txBody>
                <a:bodyPr vert="eaVert" wrap="square" rtlCol="0">
                  <a:spAutoFit/>
                </a:bodyPr>
                <a:lstStyle/>
                <a:p>
                  <a:pPr algn="ctr"/>
                  <a:r>
                    <a:rPr lang="en-US" altLang="zh-TW" b="1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.…</a:t>
                  </a:r>
                  <a:endParaRPr lang="zh-TW" altLang="en-US" b="1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</p:txBody>
            </p:sp>
            <p:cxnSp>
              <p:nvCxnSpPr>
                <p:cNvPr id="52" name="直線接點 51"/>
                <p:cNvCxnSpPr/>
                <p:nvPr/>
              </p:nvCxnSpPr>
              <p:spPr>
                <a:xfrm>
                  <a:off x="1043608" y="6090295"/>
                  <a:ext cx="576064" cy="3001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92" name="Picture 5" descr="C:\Users\terencelee\Desktop\1194983902637558515switch_cisco_nico_.svg.hi.png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>
                <a:off x="3014979" y="3501008"/>
                <a:ext cx="1557021" cy="488316"/>
              </a:xfrm>
              <a:prstGeom prst="rect">
                <a:avLst/>
              </a:prstGeom>
              <a:noFill/>
            </p:spPr>
          </p:pic>
          <p:cxnSp>
            <p:nvCxnSpPr>
              <p:cNvPr id="54" name="直線接點 53"/>
              <p:cNvCxnSpPr/>
              <p:nvPr/>
            </p:nvCxnSpPr>
            <p:spPr>
              <a:xfrm>
                <a:off x="2123728" y="2279873"/>
                <a:ext cx="1008112" cy="1221135"/>
              </a:xfrm>
              <a:prstGeom prst="line">
                <a:avLst/>
              </a:prstGeom>
              <a:ln>
                <a:solidFill>
                  <a:srgbClr val="6666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線接點 56"/>
              <p:cNvCxnSpPr/>
              <p:nvPr/>
            </p:nvCxnSpPr>
            <p:spPr>
              <a:xfrm>
                <a:off x="2195736" y="3226083"/>
                <a:ext cx="1008112" cy="418941"/>
              </a:xfrm>
              <a:prstGeom prst="line">
                <a:avLst/>
              </a:prstGeom>
              <a:ln>
                <a:solidFill>
                  <a:srgbClr val="6666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線接點 58"/>
              <p:cNvCxnSpPr/>
              <p:nvPr/>
            </p:nvCxnSpPr>
            <p:spPr>
              <a:xfrm flipV="1">
                <a:off x="2123728" y="3858047"/>
                <a:ext cx="936104" cy="867097"/>
              </a:xfrm>
              <a:prstGeom prst="line">
                <a:avLst/>
              </a:prstGeom>
              <a:ln>
                <a:solidFill>
                  <a:srgbClr val="6666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線接點 61"/>
              <p:cNvCxnSpPr/>
              <p:nvPr/>
            </p:nvCxnSpPr>
            <p:spPr>
              <a:xfrm flipV="1">
                <a:off x="2123728" y="4063965"/>
                <a:ext cx="1008112" cy="1669291"/>
              </a:xfrm>
              <a:prstGeom prst="line">
                <a:avLst/>
              </a:prstGeom>
              <a:ln>
                <a:solidFill>
                  <a:srgbClr val="6666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9" name="文字方塊 178"/>
            <p:cNvSpPr txBox="1"/>
            <p:nvPr/>
          </p:nvSpPr>
          <p:spPr>
            <a:xfrm>
              <a:off x="3059832" y="3872661"/>
              <a:ext cx="144016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300" dirty="0" smtClean="0">
                  <a:solidFill>
                    <a:schemeClr val="bg1">
                      <a:lumMod val="65000"/>
                    </a:schemeClr>
                  </a:solidFill>
                  <a:latin typeface="helvetica" pitchFamily="34" charset="0"/>
                  <a:cs typeface="helvetica" pitchFamily="34" charset="0"/>
                </a:rPr>
                <a:t>Network Switch with </a:t>
              </a:r>
              <a:r>
                <a:rPr lang="en-US" altLang="zh-TW" sz="1300" dirty="0" err="1" smtClean="0">
                  <a:solidFill>
                    <a:schemeClr val="bg1">
                      <a:lumMod val="65000"/>
                    </a:schemeClr>
                  </a:solidFill>
                  <a:latin typeface="helvetica" pitchFamily="34" charset="0"/>
                  <a:cs typeface="helvetica" pitchFamily="34" charset="0"/>
                </a:rPr>
                <a:t>PoE</a:t>
              </a:r>
              <a:endParaRPr lang="en-US" altLang="zh-TW" sz="1300" dirty="0" smtClean="0">
                <a:solidFill>
                  <a:schemeClr val="bg1">
                    <a:lumMod val="65000"/>
                  </a:schemeClr>
                </a:solidFill>
                <a:latin typeface="helvetica" pitchFamily="34" charset="0"/>
                <a:cs typeface="helvetica" pitchFamily="34" charset="0"/>
              </a:endParaRPr>
            </a:p>
          </p:txBody>
        </p:sp>
      </p:grpSp>
      <p:grpSp>
        <p:nvGrpSpPr>
          <p:cNvPr id="13" name="群組 163"/>
          <p:cNvGrpSpPr/>
          <p:nvPr/>
        </p:nvGrpSpPr>
        <p:grpSpPr>
          <a:xfrm>
            <a:off x="1619672" y="980728"/>
            <a:ext cx="2919094" cy="2952328"/>
            <a:chOff x="3227076" y="764704"/>
            <a:chExt cx="1224136" cy="2952328"/>
          </a:xfrm>
        </p:grpSpPr>
        <p:grpSp>
          <p:nvGrpSpPr>
            <p:cNvPr id="15" name="群組 150"/>
            <p:cNvGrpSpPr/>
            <p:nvPr/>
          </p:nvGrpSpPr>
          <p:grpSpPr>
            <a:xfrm>
              <a:off x="3227076" y="764704"/>
              <a:ext cx="1224136" cy="1224136"/>
              <a:chOff x="3227076" y="764704"/>
              <a:chExt cx="1224136" cy="1224136"/>
            </a:xfrm>
          </p:grpSpPr>
          <p:pic>
            <p:nvPicPr>
              <p:cNvPr id="96" name="Picture 2" descr="C:\Documents and Settings\terencelee\桌面\24-512.png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>
                <a:off x="3227076" y="764704"/>
                <a:ext cx="1224136" cy="1224136"/>
              </a:xfrm>
              <a:prstGeom prst="rect">
                <a:avLst/>
              </a:prstGeom>
              <a:noFill/>
            </p:spPr>
          </p:pic>
          <p:sp>
            <p:nvSpPr>
              <p:cNvPr id="97" name="文字方塊 28"/>
              <p:cNvSpPr txBox="1">
                <a:spLocks noChangeArrowheads="1"/>
              </p:cNvSpPr>
              <p:nvPr/>
            </p:nvSpPr>
            <p:spPr bwMode="auto">
              <a:xfrm>
                <a:off x="3378060" y="1124744"/>
                <a:ext cx="54354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TW" sz="1200" b="1" dirty="0" smtClean="0">
                    <a:latin typeface="helvetica" pitchFamily="34" charset="0"/>
                    <a:cs typeface="helvetica" pitchFamily="34" charset="0"/>
                  </a:rPr>
                  <a:t>Primary CCKM</a:t>
                </a:r>
                <a:endParaRPr lang="zh-TW" altLang="en-US" sz="1200" b="1" dirty="0">
                  <a:latin typeface="helvetica" pitchFamily="34" charset="0"/>
                  <a:cs typeface="helvetica" pitchFamily="34" charset="0"/>
                </a:endParaRPr>
              </a:p>
            </p:txBody>
          </p:sp>
        </p:grpSp>
        <p:cxnSp>
          <p:nvCxnSpPr>
            <p:cNvPr id="98" name="直線接點 97"/>
            <p:cNvCxnSpPr/>
            <p:nvPr/>
          </p:nvCxnSpPr>
          <p:spPr>
            <a:xfrm flipH="1" flipV="1">
              <a:off x="4042392" y="2348880"/>
              <a:ext cx="60395" cy="1368152"/>
            </a:xfrm>
            <a:prstGeom prst="line">
              <a:avLst/>
            </a:prstGeom>
            <a:ln>
              <a:solidFill>
                <a:srgbClr val="6666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群組 152"/>
          <p:cNvGrpSpPr/>
          <p:nvPr/>
        </p:nvGrpSpPr>
        <p:grpSpPr>
          <a:xfrm>
            <a:off x="4788024" y="2492896"/>
            <a:ext cx="3672408" cy="1728192"/>
            <a:chOff x="4139952" y="980728"/>
            <a:chExt cx="3672408" cy="1728192"/>
          </a:xfrm>
        </p:grpSpPr>
        <p:cxnSp>
          <p:nvCxnSpPr>
            <p:cNvPr id="149" name="直線接點 148"/>
            <p:cNvCxnSpPr/>
            <p:nvPr/>
          </p:nvCxnSpPr>
          <p:spPr>
            <a:xfrm flipH="1">
              <a:off x="4139952" y="1844824"/>
              <a:ext cx="936104" cy="576064"/>
            </a:xfrm>
            <a:prstGeom prst="line">
              <a:avLst/>
            </a:prstGeom>
            <a:ln>
              <a:solidFill>
                <a:srgbClr val="6666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直線接點 151"/>
            <p:cNvCxnSpPr/>
            <p:nvPr/>
          </p:nvCxnSpPr>
          <p:spPr>
            <a:xfrm flipH="1">
              <a:off x="4211960" y="2132856"/>
              <a:ext cx="936104" cy="576064"/>
            </a:xfrm>
            <a:prstGeom prst="line">
              <a:avLst/>
            </a:prstGeom>
            <a:ln>
              <a:solidFill>
                <a:srgbClr val="6666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群組 149"/>
            <p:cNvGrpSpPr/>
            <p:nvPr/>
          </p:nvGrpSpPr>
          <p:grpSpPr>
            <a:xfrm>
              <a:off x="5292080" y="980728"/>
              <a:ext cx="2520280" cy="1512168"/>
              <a:chOff x="5292080" y="980728"/>
              <a:chExt cx="2520280" cy="1512168"/>
            </a:xfrm>
          </p:grpSpPr>
          <p:grpSp>
            <p:nvGrpSpPr>
              <p:cNvPr id="24" name="群組 140"/>
              <p:cNvGrpSpPr/>
              <p:nvPr/>
            </p:nvGrpSpPr>
            <p:grpSpPr>
              <a:xfrm>
                <a:off x="5292080" y="980728"/>
                <a:ext cx="2520280" cy="1512168"/>
                <a:chOff x="5292080" y="980728"/>
                <a:chExt cx="2520280" cy="1512168"/>
              </a:xfrm>
            </p:grpSpPr>
            <p:grpSp>
              <p:nvGrpSpPr>
                <p:cNvPr id="25" name="群組 180"/>
                <p:cNvGrpSpPr/>
                <p:nvPr/>
              </p:nvGrpSpPr>
              <p:grpSpPr>
                <a:xfrm>
                  <a:off x="5292080" y="1504286"/>
                  <a:ext cx="1584176" cy="632912"/>
                  <a:chOff x="5508104" y="1928768"/>
                  <a:chExt cx="1584176" cy="632912"/>
                </a:xfrm>
              </p:grpSpPr>
              <p:pic>
                <p:nvPicPr>
                  <p:cNvPr id="1027" name="Picture 3" descr="D:\ATEN\Business trip\UK trip\Trip report\material\KE6900R.jpg"/>
                  <p:cNvPicPr>
                    <a:picLocks noChangeAspect="1" noChangeArrowheads="1"/>
                  </p:cNvPicPr>
                  <p:nvPr/>
                </p:nvPicPr>
                <p:blipFill>
                  <a:blip r:embed="rId6" cstate="email"/>
                  <a:srcRect/>
                  <a:stretch>
                    <a:fillRect/>
                  </a:stretch>
                </p:blipFill>
                <p:spPr bwMode="auto">
                  <a:xfrm>
                    <a:off x="5508104" y="1928768"/>
                    <a:ext cx="834472" cy="208444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73" name="Picture 3" descr="D:\ATEN\Business trip\UK trip\Trip report\material\KE6900R.jpg"/>
                  <p:cNvPicPr>
                    <a:picLocks noChangeAspect="1" noChangeArrowheads="1"/>
                  </p:cNvPicPr>
                  <p:nvPr/>
                </p:nvPicPr>
                <p:blipFill>
                  <a:blip r:embed="rId6" cstate="email"/>
                  <a:srcRect/>
                  <a:stretch>
                    <a:fillRect/>
                  </a:stretch>
                </p:blipFill>
                <p:spPr bwMode="auto">
                  <a:xfrm>
                    <a:off x="5508104" y="2353236"/>
                    <a:ext cx="834472" cy="208444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74" name="文字方塊 73"/>
                  <p:cNvSpPr txBox="1"/>
                  <p:nvPr/>
                </p:nvSpPr>
                <p:spPr>
                  <a:xfrm>
                    <a:off x="5766519" y="2137212"/>
                    <a:ext cx="461665" cy="360040"/>
                  </a:xfrm>
                  <a:prstGeom prst="rect">
                    <a:avLst/>
                  </a:prstGeom>
                  <a:noFill/>
                </p:spPr>
                <p:txBody>
                  <a:bodyPr vert="eaVert" wrap="square" rtlCol="0">
                    <a:spAutoFit/>
                  </a:bodyPr>
                  <a:lstStyle/>
                  <a:p>
                    <a:pPr algn="ctr"/>
                    <a:r>
                      <a:rPr lang="en-US" altLang="zh-TW" b="1" dirty="0" smtClean="0">
                        <a:solidFill>
                          <a:schemeClr val="bg1">
                            <a:lumMod val="65000"/>
                          </a:schemeClr>
                        </a:solidFill>
                      </a:rPr>
                      <a:t>…</a:t>
                    </a:r>
                    <a:endParaRPr lang="zh-TW" altLang="en-US" b="1" dirty="0">
                      <a:solidFill>
                        <a:schemeClr val="bg1">
                          <a:lumMod val="65000"/>
                        </a:schemeClr>
                      </a:solidFill>
                    </a:endParaRPr>
                  </a:p>
                </p:txBody>
              </p:sp>
              <p:cxnSp>
                <p:nvCxnSpPr>
                  <p:cNvPr id="118" name="直線接點 117"/>
                  <p:cNvCxnSpPr/>
                  <p:nvPr/>
                </p:nvCxnSpPr>
                <p:spPr>
                  <a:xfrm>
                    <a:off x="6516216" y="1988840"/>
                    <a:ext cx="576064" cy="3001"/>
                  </a:xfrm>
                  <a:prstGeom prst="line">
                    <a:avLst/>
                  </a:prstGeom>
                  <a:ln w="254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133" name="Picture 3" descr="C:\Documents and Settings\terencelee\桌面\pc km.png"/>
                <p:cNvPicPr>
                  <a:picLocks noChangeAspect="1" noChangeArrowheads="1"/>
                </p:cNvPicPr>
                <p:nvPr/>
              </p:nvPicPr>
              <p:blipFill>
                <a:blip r:embed="rId7" cstate="email"/>
                <a:srcRect/>
                <a:stretch>
                  <a:fillRect/>
                </a:stretch>
              </p:blipFill>
              <p:spPr bwMode="auto">
                <a:xfrm>
                  <a:off x="6954265" y="980728"/>
                  <a:ext cx="858095" cy="792088"/>
                </a:xfrm>
                <a:prstGeom prst="rect">
                  <a:avLst/>
                </a:prstGeom>
                <a:noFill/>
              </p:spPr>
            </p:pic>
            <p:pic>
              <p:nvPicPr>
                <p:cNvPr id="135" name="Picture 3" descr="C:\Documents and Settings\terencelee\桌面\pc km.png"/>
                <p:cNvPicPr>
                  <a:picLocks noChangeAspect="1" noChangeArrowheads="1"/>
                </p:cNvPicPr>
                <p:nvPr/>
              </p:nvPicPr>
              <p:blipFill>
                <a:blip r:embed="rId7" cstate="email"/>
                <a:srcRect/>
                <a:stretch>
                  <a:fillRect/>
                </a:stretch>
              </p:blipFill>
              <p:spPr bwMode="auto">
                <a:xfrm>
                  <a:off x="6954265" y="1700808"/>
                  <a:ext cx="858095" cy="792088"/>
                </a:xfrm>
                <a:prstGeom prst="rect">
                  <a:avLst/>
                </a:prstGeom>
                <a:noFill/>
              </p:spPr>
            </p:pic>
          </p:grpSp>
          <p:cxnSp>
            <p:nvCxnSpPr>
              <p:cNvPr id="136" name="直線接點 135"/>
              <p:cNvCxnSpPr/>
              <p:nvPr/>
            </p:nvCxnSpPr>
            <p:spPr>
              <a:xfrm>
                <a:off x="6300192" y="2057847"/>
                <a:ext cx="576064" cy="3001"/>
              </a:xfrm>
              <a:prstGeom prst="line">
                <a:avLst/>
              </a:prstGeom>
              <a:ln w="254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2" name="文字方塊 101"/>
          <p:cNvSpPr txBox="1"/>
          <p:nvPr/>
        </p:nvSpPr>
        <p:spPr>
          <a:xfrm>
            <a:off x="179512" y="2200508"/>
            <a:ext cx="108012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 dirty="0" smtClean="0">
                <a:latin typeface="helvetica" pitchFamily="34" charset="0"/>
                <a:cs typeface="helvetica" pitchFamily="34" charset="0"/>
              </a:rPr>
              <a:t>Location A</a:t>
            </a:r>
          </a:p>
        </p:txBody>
      </p:sp>
      <p:sp>
        <p:nvSpPr>
          <p:cNvPr id="103" name="文字方塊 102"/>
          <p:cNvSpPr txBox="1"/>
          <p:nvPr/>
        </p:nvSpPr>
        <p:spPr>
          <a:xfrm>
            <a:off x="179512" y="4797152"/>
            <a:ext cx="108012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 dirty="0" smtClean="0">
                <a:latin typeface="helvetica" pitchFamily="34" charset="0"/>
                <a:cs typeface="helvetica" pitchFamily="34" charset="0"/>
              </a:rPr>
              <a:t>Location B</a:t>
            </a:r>
          </a:p>
        </p:txBody>
      </p:sp>
      <p:grpSp>
        <p:nvGrpSpPr>
          <p:cNvPr id="100" name="群組 152"/>
          <p:cNvGrpSpPr/>
          <p:nvPr/>
        </p:nvGrpSpPr>
        <p:grpSpPr>
          <a:xfrm>
            <a:off x="4572000" y="4509120"/>
            <a:ext cx="3888432" cy="1872208"/>
            <a:chOff x="3923928" y="836712"/>
            <a:chExt cx="3888432" cy="1872208"/>
          </a:xfrm>
        </p:grpSpPr>
        <p:cxnSp>
          <p:nvCxnSpPr>
            <p:cNvPr id="116" name="直線接點 115"/>
            <p:cNvCxnSpPr/>
            <p:nvPr/>
          </p:nvCxnSpPr>
          <p:spPr>
            <a:xfrm flipH="1" flipV="1">
              <a:off x="3995936" y="836712"/>
              <a:ext cx="1080120" cy="936104"/>
            </a:xfrm>
            <a:prstGeom prst="line">
              <a:avLst/>
            </a:prstGeom>
            <a:ln>
              <a:solidFill>
                <a:srgbClr val="6666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線接點 118"/>
            <p:cNvCxnSpPr/>
            <p:nvPr/>
          </p:nvCxnSpPr>
          <p:spPr>
            <a:xfrm flipH="1" flipV="1">
              <a:off x="3923928" y="980729"/>
              <a:ext cx="1152128" cy="1080119"/>
            </a:xfrm>
            <a:prstGeom prst="line">
              <a:avLst/>
            </a:prstGeom>
            <a:ln>
              <a:solidFill>
                <a:srgbClr val="6666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1" name="群組 149"/>
            <p:cNvGrpSpPr/>
            <p:nvPr/>
          </p:nvGrpSpPr>
          <p:grpSpPr>
            <a:xfrm>
              <a:off x="5292080" y="980728"/>
              <a:ext cx="2520280" cy="1728192"/>
              <a:chOff x="5292080" y="980728"/>
              <a:chExt cx="2520280" cy="1728192"/>
            </a:xfrm>
          </p:grpSpPr>
          <p:grpSp>
            <p:nvGrpSpPr>
              <p:cNvPr id="122" name="群組 140"/>
              <p:cNvGrpSpPr/>
              <p:nvPr/>
            </p:nvGrpSpPr>
            <p:grpSpPr>
              <a:xfrm>
                <a:off x="5292080" y="980728"/>
                <a:ext cx="2520280" cy="1728192"/>
                <a:chOff x="5292080" y="980728"/>
                <a:chExt cx="2520280" cy="1728192"/>
              </a:xfrm>
            </p:grpSpPr>
            <p:grpSp>
              <p:nvGrpSpPr>
                <p:cNvPr id="124" name="群組 180"/>
                <p:cNvGrpSpPr/>
                <p:nvPr/>
              </p:nvGrpSpPr>
              <p:grpSpPr>
                <a:xfrm>
                  <a:off x="5292080" y="1504286"/>
                  <a:ext cx="1584176" cy="848936"/>
                  <a:chOff x="5508104" y="1928768"/>
                  <a:chExt cx="1584176" cy="848936"/>
                </a:xfrm>
              </p:grpSpPr>
              <p:pic>
                <p:nvPicPr>
                  <p:cNvPr id="128" name="Picture 3" descr="D:\ATEN\Business trip\UK trip\Trip report\material\KE6900R.jpg"/>
                  <p:cNvPicPr>
                    <a:picLocks noChangeAspect="1" noChangeArrowheads="1"/>
                  </p:cNvPicPr>
                  <p:nvPr/>
                </p:nvPicPr>
                <p:blipFill>
                  <a:blip r:embed="rId6" cstate="email"/>
                  <a:srcRect/>
                  <a:stretch>
                    <a:fillRect/>
                  </a:stretch>
                </p:blipFill>
                <p:spPr bwMode="auto">
                  <a:xfrm>
                    <a:off x="5508104" y="1928768"/>
                    <a:ext cx="834472" cy="208444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29" name="Picture 3" descr="D:\ATEN\Business trip\UK trip\Trip report\material\KE6900R.jpg"/>
                  <p:cNvPicPr>
                    <a:picLocks noChangeAspect="1" noChangeArrowheads="1"/>
                  </p:cNvPicPr>
                  <p:nvPr/>
                </p:nvPicPr>
                <p:blipFill>
                  <a:blip r:embed="rId6" cstate="email"/>
                  <a:srcRect/>
                  <a:stretch>
                    <a:fillRect/>
                  </a:stretch>
                </p:blipFill>
                <p:spPr bwMode="auto">
                  <a:xfrm>
                    <a:off x="5508104" y="2569260"/>
                    <a:ext cx="834472" cy="208444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132" name="文字方塊 131"/>
                  <p:cNvSpPr txBox="1"/>
                  <p:nvPr/>
                </p:nvSpPr>
                <p:spPr>
                  <a:xfrm>
                    <a:off x="5766519" y="2137212"/>
                    <a:ext cx="461665" cy="360040"/>
                  </a:xfrm>
                  <a:prstGeom prst="rect">
                    <a:avLst/>
                  </a:prstGeom>
                  <a:noFill/>
                </p:spPr>
                <p:txBody>
                  <a:bodyPr vert="eaVert" wrap="square" rtlCol="0">
                    <a:spAutoFit/>
                  </a:bodyPr>
                  <a:lstStyle/>
                  <a:p>
                    <a:pPr algn="ctr"/>
                    <a:r>
                      <a:rPr lang="en-US" altLang="zh-TW" b="1" dirty="0" smtClean="0">
                        <a:solidFill>
                          <a:schemeClr val="bg1">
                            <a:lumMod val="65000"/>
                          </a:schemeClr>
                        </a:solidFill>
                      </a:rPr>
                      <a:t>…</a:t>
                    </a:r>
                    <a:endParaRPr lang="zh-TW" altLang="en-US" b="1" dirty="0">
                      <a:solidFill>
                        <a:schemeClr val="bg1">
                          <a:lumMod val="65000"/>
                        </a:schemeClr>
                      </a:solidFill>
                    </a:endParaRPr>
                  </a:p>
                </p:txBody>
              </p:sp>
              <p:cxnSp>
                <p:nvCxnSpPr>
                  <p:cNvPr id="138" name="直線接點 137"/>
                  <p:cNvCxnSpPr/>
                  <p:nvPr/>
                </p:nvCxnSpPr>
                <p:spPr>
                  <a:xfrm>
                    <a:off x="6516216" y="1988840"/>
                    <a:ext cx="576064" cy="3001"/>
                  </a:xfrm>
                  <a:prstGeom prst="line">
                    <a:avLst/>
                  </a:prstGeom>
                  <a:ln w="254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126" name="Picture 3" descr="C:\Documents and Settings\terencelee\桌面\pc km.png"/>
                <p:cNvPicPr>
                  <a:picLocks noChangeAspect="1" noChangeArrowheads="1"/>
                </p:cNvPicPr>
                <p:nvPr/>
              </p:nvPicPr>
              <p:blipFill>
                <a:blip r:embed="rId7" cstate="email"/>
                <a:srcRect/>
                <a:stretch>
                  <a:fillRect/>
                </a:stretch>
              </p:blipFill>
              <p:spPr bwMode="auto">
                <a:xfrm>
                  <a:off x="6954265" y="980728"/>
                  <a:ext cx="858095" cy="792088"/>
                </a:xfrm>
                <a:prstGeom prst="rect">
                  <a:avLst/>
                </a:prstGeom>
                <a:noFill/>
              </p:spPr>
            </p:pic>
            <p:pic>
              <p:nvPicPr>
                <p:cNvPr id="127" name="Picture 3" descr="C:\Documents and Settings\terencelee\桌面\pc km.png"/>
                <p:cNvPicPr>
                  <a:picLocks noChangeAspect="1" noChangeArrowheads="1"/>
                </p:cNvPicPr>
                <p:nvPr/>
              </p:nvPicPr>
              <p:blipFill>
                <a:blip r:embed="rId7" cstate="email"/>
                <a:srcRect/>
                <a:stretch>
                  <a:fillRect/>
                </a:stretch>
              </p:blipFill>
              <p:spPr bwMode="auto">
                <a:xfrm>
                  <a:off x="6954265" y="1916832"/>
                  <a:ext cx="858095" cy="792088"/>
                </a:xfrm>
                <a:prstGeom prst="rect">
                  <a:avLst/>
                </a:prstGeom>
                <a:noFill/>
              </p:spPr>
            </p:pic>
          </p:grpSp>
          <p:cxnSp>
            <p:nvCxnSpPr>
              <p:cNvPr id="123" name="直線接點 122"/>
              <p:cNvCxnSpPr/>
              <p:nvPr/>
            </p:nvCxnSpPr>
            <p:spPr>
              <a:xfrm>
                <a:off x="6300192" y="2273871"/>
                <a:ext cx="576064" cy="3001"/>
              </a:xfrm>
              <a:prstGeom prst="line">
                <a:avLst/>
              </a:prstGeom>
              <a:ln w="254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3" name="群組 150"/>
          <p:cNvGrpSpPr/>
          <p:nvPr/>
        </p:nvGrpSpPr>
        <p:grpSpPr>
          <a:xfrm>
            <a:off x="4572000" y="980728"/>
            <a:ext cx="2919094" cy="1224136"/>
            <a:chOff x="3227076" y="764704"/>
            <a:chExt cx="1224136" cy="1224136"/>
          </a:xfrm>
        </p:grpSpPr>
        <p:pic>
          <p:nvPicPr>
            <p:cNvPr id="65" name="Picture 2" descr="C:\Documents and Settings\terencelee\桌面\24-512.png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3227076" y="764704"/>
              <a:ext cx="1224136" cy="1224136"/>
            </a:xfrm>
            <a:prstGeom prst="rect">
              <a:avLst/>
            </a:prstGeom>
            <a:noFill/>
          </p:spPr>
        </p:pic>
        <p:sp>
          <p:nvSpPr>
            <p:cNvPr id="66" name="文字方塊 28"/>
            <p:cNvSpPr txBox="1">
              <a:spLocks noChangeArrowheads="1"/>
            </p:cNvSpPr>
            <p:nvPr/>
          </p:nvSpPr>
          <p:spPr bwMode="auto">
            <a:xfrm>
              <a:off x="3347864" y="1135777"/>
              <a:ext cx="78511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TW" sz="1200" b="1" dirty="0" smtClean="0">
                  <a:latin typeface="helvetica" pitchFamily="34" charset="0"/>
                  <a:cs typeface="helvetica" pitchFamily="34" charset="0"/>
                </a:rPr>
                <a:t>Secondary CCKM</a:t>
              </a:r>
              <a:endParaRPr lang="zh-TW" altLang="en-US" sz="1200" b="1" dirty="0">
                <a:latin typeface="helvetica" pitchFamily="34" charset="0"/>
                <a:cs typeface="helvetica" pitchFamily="34" charset="0"/>
              </a:endParaRPr>
            </a:p>
          </p:txBody>
        </p:sp>
      </p:grpSp>
      <p:cxnSp>
        <p:nvCxnSpPr>
          <p:cNvPr id="69" name="直線接點 68"/>
          <p:cNvCxnSpPr/>
          <p:nvPr/>
        </p:nvCxnSpPr>
        <p:spPr>
          <a:xfrm flipV="1">
            <a:off x="4355978" y="2564904"/>
            <a:ext cx="288030" cy="1368152"/>
          </a:xfrm>
          <a:prstGeom prst="line">
            <a:avLst/>
          </a:prstGeom>
          <a:ln>
            <a:solidFill>
              <a:srgbClr val="6666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文字方塊 71"/>
          <p:cNvSpPr txBox="1"/>
          <p:nvPr/>
        </p:nvSpPr>
        <p:spPr>
          <a:xfrm>
            <a:off x="1259632" y="6381328"/>
            <a:ext cx="122413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 dirty="0" smtClean="0">
                <a:latin typeface="helvetica" pitchFamily="34" charset="0"/>
                <a:cs typeface="helvetica" pitchFamily="34" charset="0"/>
              </a:rPr>
              <a:t>Transmitter</a:t>
            </a:r>
          </a:p>
        </p:txBody>
      </p:sp>
      <p:sp>
        <p:nvSpPr>
          <p:cNvPr id="76" name="文字方塊 75"/>
          <p:cNvSpPr txBox="1"/>
          <p:nvPr/>
        </p:nvSpPr>
        <p:spPr>
          <a:xfrm>
            <a:off x="5868144" y="6093296"/>
            <a:ext cx="108012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 dirty="0" smtClean="0">
                <a:latin typeface="helvetica" pitchFamily="34" charset="0"/>
                <a:cs typeface="helvetica" pitchFamily="34" charset="0"/>
              </a:rPr>
              <a:t>Receiver</a:t>
            </a:r>
          </a:p>
        </p:txBody>
      </p:sp>
      <p:sp>
        <p:nvSpPr>
          <p:cNvPr id="78" name="矩形 77"/>
          <p:cNvSpPr/>
          <p:nvPr/>
        </p:nvSpPr>
        <p:spPr>
          <a:xfrm>
            <a:off x="5796136" y="2276872"/>
            <a:ext cx="3347864" cy="2160240"/>
          </a:xfrm>
          <a:prstGeom prst="rect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0" name="文字方塊 79"/>
          <p:cNvSpPr txBox="1"/>
          <p:nvPr/>
        </p:nvSpPr>
        <p:spPr>
          <a:xfrm>
            <a:off x="5660504" y="2344524"/>
            <a:ext cx="171980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 b="1" dirty="0" smtClean="0">
                <a:latin typeface="helvetica" pitchFamily="34" charset="0"/>
                <a:cs typeface="helvetica" pitchFamily="34" charset="0"/>
              </a:rPr>
              <a:t>Control Room A</a:t>
            </a:r>
          </a:p>
        </p:txBody>
      </p:sp>
      <p:sp>
        <p:nvSpPr>
          <p:cNvPr id="81" name="矩形 80"/>
          <p:cNvSpPr/>
          <p:nvPr/>
        </p:nvSpPr>
        <p:spPr>
          <a:xfrm>
            <a:off x="5796136" y="4581128"/>
            <a:ext cx="3347864" cy="2160240"/>
          </a:xfrm>
          <a:prstGeom prst="rect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2" name="文字方塊 81"/>
          <p:cNvSpPr txBox="1"/>
          <p:nvPr/>
        </p:nvSpPr>
        <p:spPr>
          <a:xfrm>
            <a:off x="5660504" y="4581128"/>
            <a:ext cx="171980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 b="1" dirty="0" smtClean="0">
                <a:latin typeface="helvetica" pitchFamily="34" charset="0"/>
                <a:cs typeface="helvetica" pitchFamily="34" charset="0"/>
              </a:rPr>
              <a:t>Control Room B</a:t>
            </a:r>
          </a:p>
        </p:txBody>
      </p:sp>
      <p:sp>
        <p:nvSpPr>
          <p:cNvPr id="83" name="文字方塊 82"/>
          <p:cNvSpPr txBox="1"/>
          <p:nvPr/>
        </p:nvSpPr>
        <p:spPr>
          <a:xfrm>
            <a:off x="5796136" y="3789040"/>
            <a:ext cx="108012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 dirty="0" smtClean="0">
                <a:latin typeface="helvetica" pitchFamily="34" charset="0"/>
                <a:cs typeface="helvetica" pitchFamily="34" charset="0"/>
              </a:rPr>
              <a:t>Receiver</a:t>
            </a:r>
          </a:p>
        </p:txBody>
      </p:sp>
      <p:sp>
        <p:nvSpPr>
          <p:cNvPr id="84" name="文字方塊 83"/>
          <p:cNvSpPr txBox="1"/>
          <p:nvPr/>
        </p:nvSpPr>
        <p:spPr>
          <a:xfrm>
            <a:off x="1259632" y="3861048"/>
            <a:ext cx="122413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 dirty="0" smtClean="0">
                <a:latin typeface="helvetica" pitchFamily="34" charset="0"/>
                <a:cs typeface="helvetica" pitchFamily="34" charset="0"/>
              </a:rPr>
              <a:t>Transmitter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helvetica" pitchFamily="34" charset="0"/>
                <a:cs typeface="helvetica" pitchFamily="34" charset="0"/>
              </a:rPr>
              <a:t>KE8950/8952 Receiver</a:t>
            </a:r>
            <a:endParaRPr lang="zh-TW" altLang="en-US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FDC3FC-CE9F-4543-9758-44939AF2E15D}" type="datetime1">
              <a:rPr lang="zh-TW" altLang="en-US" smtClean="0"/>
              <a:pPr>
                <a:defRPr/>
              </a:pPr>
              <a:t>2017/7/31</a:t>
            </a:fld>
            <a:endParaRPr lang="en-US" altLang="zh-TW" dirty="0"/>
          </a:p>
        </p:txBody>
      </p:sp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95736" y="5445224"/>
            <a:ext cx="3057002" cy="70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496" y="4869160"/>
            <a:ext cx="1217290" cy="486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6" name="直線接點 45"/>
          <p:cNvCxnSpPr/>
          <p:nvPr/>
        </p:nvCxnSpPr>
        <p:spPr>
          <a:xfrm>
            <a:off x="3347864" y="4168561"/>
            <a:ext cx="0" cy="988631"/>
          </a:xfrm>
          <a:prstGeom prst="line">
            <a:avLst/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肘形接點 95"/>
          <p:cNvCxnSpPr>
            <a:endCxn id="44" idx="3"/>
          </p:cNvCxnSpPr>
          <p:nvPr/>
        </p:nvCxnSpPr>
        <p:spPr>
          <a:xfrm rot="10800000" flipV="1">
            <a:off x="1252786" y="4203948"/>
            <a:ext cx="1447006" cy="908670"/>
          </a:xfrm>
          <a:prstGeom prst="bentConnector3">
            <a:avLst>
              <a:gd name="adj1" fmla="val -27"/>
            </a:avLst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圖片 78" descr="All_In_One_PC.jp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32240" y="3157770"/>
            <a:ext cx="2232248" cy="1711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9" name="肘形接點 95"/>
          <p:cNvCxnSpPr>
            <a:stCxn id="14" idx="3"/>
            <a:endCxn id="48" idx="1"/>
          </p:cNvCxnSpPr>
          <p:nvPr/>
        </p:nvCxnSpPr>
        <p:spPr>
          <a:xfrm>
            <a:off x="6399931" y="3836710"/>
            <a:ext cx="332309" cy="176755"/>
          </a:xfrm>
          <a:prstGeom prst="bentConnector3">
            <a:avLst>
              <a:gd name="adj1" fmla="val 50000"/>
            </a:avLst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4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3968" y="4869160"/>
            <a:ext cx="8667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5" name="肘形接點 95"/>
          <p:cNvCxnSpPr>
            <a:endCxn id="57" idx="1"/>
          </p:cNvCxnSpPr>
          <p:nvPr/>
        </p:nvCxnSpPr>
        <p:spPr>
          <a:xfrm rot="16200000" flipH="1">
            <a:off x="3488829" y="4293096"/>
            <a:ext cx="870198" cy="720080"/>
          </a:xfrm>
          <a:prstGeom prst="bentConnector2">
            <a:avLst/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5355" y="1628800"/>
            <a:ext cx="5300861" cy="138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95936" y="4628872"/>
            <a:ext cx="4932040" cy="2904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雲朵形 30"/>
          <p:cNvSpPr/>
          <p:nvPr/>
        </p:nvSpPr>
        <p:spPr>
          <a:xfrm>
            <a:off x="7524328" y="692696"/>
            <a:ext cx="1619672" cy="936104"/>
          </a:xfrm>
          <a:prstGeom prst="cloud">
            <a:avLst/>
          </a:prstGeom>
          <a:solidFill>
            <a:srgbClr val="1087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 b="1" dirty="0">
              <a:latin typeface="Calibri" pitchFamily="34" charset="0"/>
            </a:endParaRPr>
          </a:p>
        </p:txBody>
      </p:sp>
      <p:cxnSp>
        <p:nvCxnSpPr>
          <p:cNvPr id="32" name="直線接點 31"/>
          <p:cNvCxnSpPr/>
          <p:nvPr/>
        </p:nvCxnSpPr>
        <p:spPr>
          <a:xfrm>
            <a:off x="8244408" y="1628800"/>
            <a:ext cx="0" cy="1440160"/>
          </a:xfrm>
          <a:prstGeom prst="line">
            <a:avLst/>
          </a:prstGeom>
          <a:ln w="38100">
            <a:solidFill>
              <a:srgbClr val="1087D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字方塊 32"/>
          <p:cNvSpPr txBox="1"/>
          <p:nvPr/>
        </p:nvSpPr>
        <p:spPr>
          <a:xfrm>
            <a:off x="7847856" y="908720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LAN</a:t>
            </a:r>
            <a:endParaRPr lang="zh-TW" altLang="en-US" sz="2400" b="1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40" name="直線接點 39"/>
          <p:cNvCxnSpPr/>
          <p:nvPr/>
        </p:nvCxnSpPr>
        <p:spPr>
          <a:xfrm flipH="1">
            <a:off x="3923928" y="3068960"/>
            <a:ext cx="4320480" cy="0"/>
          </a:xfrm>
          <a:prstGeom prst="line">
            <a:avLst/>
          </a:prstGeom>
          <a:ln w="38100">
            <a:solidFill>
              <a:srgbClr val="1087D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接點 49"/>
          <p:cNvCxnSpPr/>
          <p:nvPr/>
        </p:nvCxnSpPr>
        <p:spPr>
          <a:xfrm flipV="1">
            <a:off x="3923928" y="3068960"/>
            <a:ext cx="8384" cy="360040"/>
          </a:xfrm>
          <a:prstGeom prst="line">
            <a:avLst/>
          </a:prstGeom>
          <a:ln w="38100">
            <a:solidFill>
              <a:srgbClr val="1087D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51867" y="3164300"/>
            <a:ext cx="5148064" cy="134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876256" y="3356992"/>
            <a:ext cx="1944216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851920" y="5805264"/>
            <a:ext cx="2592288" cy="70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圖片 78" descr="All_In_One_PC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67744" y="1340768"/>
            <a:ext cx="5904656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1" name="Picture 11"/>
          <p:cNvPicPr>
            <a:picLocks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627784" y="1772816"/>
            <a:ext cx="5184576" cy="277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50825" y="260350"/>
            <a:ext cx="7489825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2600" b="1" i="1" kern="0" dirty="0" smtClean="0">
                <a:solidFill>
                  <a:srgbClr val="1762B5"/>
                </a:solidFill>
                <a:latin typeface="helvetica" pitchFamily="34" charset="0"/>
                <a:ea typeface="+mj-ea"/>
                <a:cs typeface="helvetica" pitchFamily="34" charset="0"/>
              </a:rPr>
              <a:t>Array </a:t>
            </a:r>
            <a:r>
              <a:rPr lang="en-US" altLang="zh-TW" sz="2600" b="1" i="1" kern="0" dirty="0">
                <a:solidFill>
                  <a:srgbClr val="1762B5"/>
                </a:solidFill>
                <a:latin typeface="helvetica" pitchFamily="34" charset="0"/>
                <a:ea typeface="+mj-ea"/>
                <a:cs typeface="helvetica" pitchFamily="34" charset="0"/>
              </a:rPr>
              <a:t>Mode</a:t>
            </a:r>
          </a:p>
        </p:txBody>
      </p:sp>
      <p:sp>
        <p:nvSpPr>
          <p:cNvPr id="17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2D9C348-2014-47F0-A837-C45704A5D5D1}" type="slidenum">
              <a:rPr lang="en-US" altLang="zh-TW" smtClean="0"/>
              <a:pPr>
                <a:defRPr/>
              </a:pPr>
              <a:t>40</a:t>
            </a:fld>
            <a:endParaRPr lang="en-US" altLang="zh-TW" dirty="0"/>
          </a:p>
        </p:txBody>
      </p:sp>
      <p:sp>
        <p:nvSpPr>
          <p:cNvPr id="27" name="內容版面配置區 2"/>
          <p:cNvSpPr>
            <a:spLocks noGrp="1"/>
          </p:cNvSpPr>
          <p:nvPr>
            <p:ph idx="1"/>
          </p:nvPr>
        </p:nvSpPr>
        <p:spPr>
          <a:xfrm>
            <a:off x="323528" y="836712"/>
            <a:ext cx="8496300" cy="2374900"/>
          </a:xfrm>
        </p:spPr>
        <p:txBody>
          <a:bodyPr/>
          <a:lstStyle/>
          <a:p>
            <a:pPr>
              <a:lnSpc>
                <a:spcPct val="150000"/>
              </a:lnSpc>
              <a:buNone/>
              <a:defRPr/>
            </a:pPr>
            <a:r>
              <a:rPr lang="en-US" altLang="zh-TW" sz="2000" dirty="0" smtClean="0">
                <a:latin typeface="helvetica" pitchFamily="34" charset="0"/>
                <a:cs typeface="helvetica" pitchFamily="34" charset="0"/>
              </a:rPr>
              <a:t>Simultaneously Real-Time Video Preview  </a:t>
            </a:r>
          </a:p>
          <a:p>
            <a:pPr>
              <a:lnSpc>
                <a:spcPct val="150000"/>
              </a:lnSpc>
              <a:defRPr/>
            </a:pPr>
            <a:endParaRPr lang="zh-TW" altLang="en-US" sz="2000" dirty="0" smtClean="0">
              <a:solidFill>
                <a:schemeClr val="bg2">
                  <a:lumMod val="60000"/>
                  <a:lumOff val="40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  <p:grpSp>
        <p:nvGrpSpPr>
          <p:cNvPr id="34" name="群組 33"/>
          <p:cNvGrpSpPr/>
          <p:nvPr/>
        </p:nvGrpSpPr>
        <p:grpSpPr>
          <a:xfrm>
            <a:off x="2555776" y="1772816"/>
            <a:ext cx="5328592" cy="2880320"/>
            <a:chOff x="2640670" y="1767873"/>
            <a:chExt cx="5158805" cy="2776180"/>
          </a:xfrm>
        </p:grpSpPr>
        <p:pic>
          <p:nvPicPr>
            <p:cNvPr id="20481" name="Picture 1"/>
            <p:cNvPicPr>
              <a:picLocks noChangeAspect="1" noChangeArrowheads="1"/>
            </p:cNvPicPr>
            <p:nvPr/>
          </p:nvPicPr>
          <p:blipFill>
            <a:blip r:embed="rId5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57709" y="1767873"/>
              <a:ext cx="5104931" cy="2776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2" name="Picture 2"/>
            <p:cNvPicPr>
              <a:picLocks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6096177" y="1773396"/>
              <a:ext cx="1683157" cy="889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3" name="Picture 3"/>
            <p:cNvPicPr>
              <a:picLocks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6087546" y="2673385"/>
              <a:ext cx="1711929" cy="8999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4" name="Picture 4"/>
            <p:cNvPicPr>
              <a:picLocks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4361231" y="2673385"/>
              <a:ext cx="1711929" cy="8999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7" name="Picture 7"/>
            <p:cNvPicPr>
              <a:picLocks noChangeArrowheads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>
              <a:off x="2655024" y="1767873"/>
              <a:ext cx="1697543" cy="8999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8" name="Picture 8"/>
            <p:cNvPicPr>
              <a:picLocks noChangeArrowheads="1"/>
            </p:cNvPicPr>
            <p:nvPr/>
          </p:nvPicPr>
          <p:blipFill>
            <a:blip r:embed="rId10" cstate="email"/>
            <a:srcRect/>
            <a:stretch>
              <a:fillRect/>
            </a:stretch>
          </p:blipFill>
          <p:spPr bwMode="auto">
            <a:xfrm>
              <a:off x="2640670" y="3573375"/>
              <a:ext cx="1711929" cy="8999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9" name="Picture 9"/>
            <p:cNvPicPr>
              <a:picLocks noChangeArrowheads="1"/>
            </p:cNvPicPr>
            <p:nvPr/>
          </p:nvPicPr>
          <p:blipFill>
            <a:blip r:embed="rId11" cstate="email"/>
            <a:srcRect/>
            <a:stretch>
              <a:fillRect/>
            </a:stretch>
          </p:blipFill>
          <p:spPr bwMode="auto">
            <a:xfrm>
              <a:off x="4355476" y="3573375"/>
              <a:ext cx="1711929" cy="8999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0" name="Picture 10"/>
            <p:cNvPicPr>
              <a:picLocks noChangeArrowheads="1"/>
            </p:cNvPicPr>
            <p:nvPr/>
          </p:nvPicPr>
          <p:blipFill>
            <a:blip r:embed="rId12" cstate="email"/>
            <a:srcRect/>
            <a:stretch>
              <a:fillRect/>
            </a:stretch>
          </p:blipFill>
          <p:spPr bwMode="auto">
            <a:xfrm>
              <a:off x="6081791" y="3573375"/>
              <a:ext cx="1711929" cy="8999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5229200"/>
            <a:ext cx="2448272" cy="639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肘形接點 80"/>
          <p:cNvCxnSpPr>
            <a:endCxn id="19" idx="2"/>
          </p:cNvCxnSpPr>
          <p:nvPr/>
        </p:nvCxnSpPr>
        <p:spPr>
          <a:xfrm flipV="1">
            <a:off x="2699792" y="5229200"/>
            <a:ext cx="2520280" cy="360040"/>
          </a:xfrm>
          <a:prstGeom prst="bentConnector2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肘形接點 80"/>
          <p:cNvCxnSpPr/>
          <p:nvPr/>
        </p:nvCxnSpPr>
        <p:spPr>
          <a:xfrm>
            <a:off x="2771800" y="5589240"/>
            <a:ext cx="2464605" cy="216024"/>
          </a:xfrm>
          <a:prstGeom prst="bentConnector3">
            <a:avLst>
              <a:gd name="adj1" fmla="val 99105"/>
            </a:avLst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 rot="20369293">
            <a:off x="6696238" y="5720456"/>
            <a:ext cx="464714" cy="70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496" y="5896753"/>
            <a:ext cx="2592288" cy="70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圖片 78" descr="All_In_One_PC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08520" y="620688"/>
            <a:ext cx="468052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50825" y="260350"/>
            <a:ext cx="7489825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2600" b="1" i="1" kern="0" dirty="0" smtClean="0">
                <a:solidFill>
                  <a:srgbClr val="1762B5"/>
                </a:solidFill>
                <a:latin typeface="helvetica" pitchFamily="34" charset="0"/>
                <a:ea typeface="+mj-ea"/>
                <a:cs typeface="helvetica" pitchFamily="34" charset="0"/>
              </a:rPr>
              <a:t>Push &amp; Pull</a:t>
            </a:r>
            <a:endParaRPr lang="en-US" altLang="zh-TW" sz="2600" b="1" i="1" kern="0" dirty="0">
              <a:solidFill>
                <a:srgbClr val="1762B5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17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2D9C348-2014-47F0-A837-C45704A5D5D1}" type="slidenum">
              <a:rPr lang="en-US" altLang="zh-TW" smtClean="0"/>
              <a:pPr>
                <a:defRPr/>
              </a:pPr>
              <a:t>41</a:t>
            </a:fld>
            <a:endParaRPr lang="en-US" altLang="zh-TW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4941168"/>
            <a:ext cx="2448272" cy="639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20369293">
            <a:off x="2807806" y="5864473"/>
            <a:ext cx="464714" cy="70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6" name="肘形接點 80"/>
          <p:cNvCxnSpPr>
            <a:stCxn id="21" idx="0"/>
            <a:endCxn id="19" idx="2"/>
          </p:cNvCxnSpPr>
          <p:nvPr/>
        </p:nvCxnSpPr>
        <p:spPr>
          <a:xfrm rot="5400000" flipH="1" flipV="1">
            <a:off x="1637674" y="4347102"/>
            <a:ext cx="432048" cy="756084"/>
          </a:xfrm>
          <a:prstGeom prst="bentConnector3">
            <a:avLst>
              <a:gd name="adj1" fmla="val 50000"/>
            </a:avLst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接點 41"/>
          <p:cNvCxnSpPr/>
          <p:nvPr/>
        </p:nvCxnSpPr>
        <p:spPr>
          <a:xfrm>
            <a:off x="1187624" y="5517232"/>
            <a:ext cx="0" cy="288032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圖片 78" descr="All_In_One_PC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9992" y="620688"/>
            <a:ext cx="4644008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012160" y="5968760"/>
            <a:ext cx="2592288" cy="70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72200" y="5013175"/>
            <a:ext cx="2448272" cy="639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20369293">
            <a:off x="8568446" y="5936480"/>
            <a:ext cx="464714" cy="70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8" name="肘形接點 80"/>
          <p:cNvCxnSpPr>
            <a:stCxn id="46" idx="0"/>
            <a:endCxn id="44" idx="2"/>
          </p:cNvCxnSpPr>
          <p:nvPr/>
        </p:nvCxnSpPr>
        <p:spPr>
          <a:xfrm rot="16200000" flipV="1">
            <a:off x="6957139" y="4373978"/>
            <a:ext cx="504055" cy="774340"/>
          </a:xfrm>
          <a:prstGeom prst="bentConnector3">
            <a:avLst>
              <a:gd name="adj1" fmla="val 50000"/>
            </a:avLst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接點 48"/>
          <p:cNvCxnSpPr/>
          <p:nvPr/>
        </p:nvCxnSpPr>
        <p:spPr>
          <a:xfrm>
            <a:off x="7308304" y="5589240"/>
            <a:ext cx="0" cy="288032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51519" y="1052737"/>
            <a:ext cx="3974839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79512" y="1052736"/>
            <a:ext cx="4032448" cy="279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矩形 61"/>
          <p:cNvSpPr/>
          <p:nvPr/>
        </p:nvSpPr>
        <p:spPr>
          <a:xfrm>
            <a:off x="2915816" y="1772816"/>
            <a:ext cx="792088" cy="1440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3" name="文字方塊 62"/>
          <p:cNvSpPr txBox="1"/>
          <p:nvPr/>
        </p:nvSpPr>
        <p:spPr>
          <a:xfrm rot="20477243">
            <a:off x="3800047" y="4426188"/>
            <a:ext cx="4976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latin typeface="helvetica" pitchFamily="34" charset="0"/>
                <a:cs typeface="helvetica" pitchFamily="34" charset="0"/>
              </a:rPr>
              <a:t>Push</a:t>
            </a:r>
          </a:p>
        </p:txBody>
      </p:sp>
      <p:pic>
        <p:nvPicPr>
          <p:cNvPr id="23554" name="Picture 2" descr="https://img-prod-cms-rt-microsoft-com.akamaized.net/cms/api/am/imageFileData/RE1kHtG?ver=3033&amp;m=6&amp;w=582&amp;h=327&amp;n=t&amp;q=60&amp;o=f&amp;l=t&amp;b=white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860032" y="1052736"/>
            <a:ext cx="3960440" cy="2592288"/>
          </a:xfrm>
          <a:prstGeom prst="rect">
            <a:avLst/>
          </a:prstGeom>
          <a:noFill/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860032" y="1052736"/>
            <a:ext cx="3974839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78" descr="All_In_One_PC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6512" y="620688"/>
            <a:ext cx="468052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 descr="https://img-prod-cms-rt-microsoft-com.akamaized.net/cms/api/am/imageFileData/RE1kHtG?ver=3033&amp;m=6&amp;w=582&amp;h=327&amp;n=t&amp;q=60&amp;o=f&amp;l=t&amp;b=whit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3528" y="1052736"/>
            <a:ext cx="3960440" cy="2664296"/>
          </a:xfrm>
          <a:prstGeom prst="rect">
            <a:avLst/>
          </a:prstGeom>
          <a:noFill/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5496" y="5896753"/>
            <a:ext cx="2592288" cy="70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50825" y="260350"/>
            <a:ext cx="7489825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2600" b="1" i="1" kern="0" dirty="0" smtClean="0">
                <a:solidFill>
                  <a:srgbClr val="1762B5"/>
                </a:solidFill>
                <a:latin typeface="helvetica" pitchFamily="34" charset="0"/>
                <a:ea typeface="+mj-ea"/>
                <a:cs typeface="helvetica" pitchFamily="34" charset="0"/>
              </a:rPr>
              <a:t>Push &amp; Pull</a:t>
            </a:r>
            <a:endParaRPr lang="en-US" altLang="zh-TW" sz="2600" b="1" i="1" kern="0" dirty="0">
              <a:solidFill>
                <a:srgbClr val="1762B5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17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2D9C348-2014-47F0-A837-C45704A5D5D1}" type="slidenum">
              <a:rPr lang="en-US" altLang="zh-TW" smtClean="0"/>
              <a:pPr>
                <a:defRPr/>
              </a:pPr>
              <a:t>42</a:t>
            </a:fld>
            <a:endParaRPr lang="en-US" altLang="zh-TW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4941168"/>
            <a:ext cx="2448272" cy="639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20369293">
            <a:off x="2807806" y="5864473"/>
            <a:ext cx="464714" cy="70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6" name="肘形接點 80"/>
          <p:cNvCxnSpPr>
            <a:stCxn id="21" idx="0"/>
            <a:endCxn id="19" idx="2"/>
          </p:cNvCxnSpPr>
          <p:nvPr/>
        </p:nvCxnSpPr>
        <p:spPr>
          <a:xfrm rot="5400000" flipH="1" flipV="1">
            <a:off x="1673678" y="4311098"/>
            <a:ext cx="432048" cy="828092"/>
          </a:xfrm>
          <a:prstGeom prst="bentConnector3">
            <a:avLst>
              <a:gd name="adj1" fmla="val 50000"/>
            </a:avLst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接點 41"/>
          <p:cNvCxnSpPr/>
          <p:nvPr/>
        </p:nvCxnSpPr>
        <p:spPr>
          <a:xfrm>
            <a:off x="1187624" y="5517232"/>
            <a:ext cx="0" cy="288032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圖片 78" descr="All_In_One_PC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9992" y="620688"/>
            <a:ext cx="4644008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012160" y="5968760"/>
            <a:ext cx="2592288" cy="70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72200" y="5013175"/>
            <a:ext cx="2448272" cy="639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20369293">
            <a:off x="8568446" y="5936480"/>
            <a:ext cx="464714" cy="70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8" name="肘形接點 80"/>
          <p:cNvCxnSpPr>
            <a:stCxn id="46" idx="0"/>
            <a:endCxn id="44" idx="2"/>
          </p:cNvCxnSpPr>
          <p:nvPr/>
        </p:nvCxnSpPr>
        <p:spPr>
          <a:xfrm rot="16200000" flipV="1">
            <a:off x="6957139" y="4373978"/>
            <a:ext cx="504055" cy="774340"/>
          </a:xfrm>
          <a:prstGeom prst="bentConnector3">
            <a:avLst>
              <a:gd name="adj1" fmla="val 50000"/>
            </a:avLst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接點 48"/>
          <p:cNvCxnSpPr/>
          <p:nvPr/>
        </p:nvCxnSpPr>
        <p:spPr>
          <a:xfrm>
            <a:off x="7308304" y="5589240"/>
            <a:ext cx="0" cy="288032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860032" y="1052736"/>
            <a:ext cx="3974839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7" name="群組 26"/>
          <p:cNvGrpSpPr/>
          <p:nvPr/>
        </p:nvGrpSpPr>
        <p:grpSpPr>
          <a:xfrm>
            <a:off x="323528" y="1059874"/>
            <a:ext cx="4032448" cy="2801174"/>
            <a:chOff x="539552" y="3250777"/>
            <a:chExt cx="3960440" cy="2664295"/>
          </a:xfrm>
        </p:grpSpPr>
        <p:pic>
          <p:nvPicPr>
            <p:cNvPr id="114691" name="Picture 3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539552" y="3250777"/>
              <a:ext cx="3960440" cy="2664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" name="矩形 61"/>
            <p:cNvSpPr/>
            <p:nvPr/>
          </p:nvSpPr>
          <p:spPr>
            <a:xfrm>
              <a:off x="3563888" y="3849839"/>
              <a:ext cx="792088" cy="21602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8" name="文字方塊 27"/>
          <p:cNvSpPr txBox="1"/>
          <p:nvPr/>
        </p:nvSpPr>
        <p:spPr>
          <a:xfrm rot="20477243">
            <a:off x="3944063" y="4426188"/>
            <a:ext cx="4976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latin typeface="helvetica" pitchFamily="34" charset="0"/>
                <a:cs typeface="helvetica" pitchFamily="34" charset="0"/>
              </a:rPr>
              <a:t>Pull</a:t>
            </a:r>
          </a:p>
        </p:txBody>
      </p:sp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23528" y="1052736"/>
            <a:ext cx="403244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8532813" y="6524625"/>
            <a:ext cx="576262" cy="333375"/>
          </a:xfrm>
        </p:spPr>
        <p:txBody>
          <a:bodyPr/>
          <a:lstStyle/>
          <a:p>
            <a:pPr algn="ctr">
              <a:defRPr/>
            </a:pPr>
            <a:fld id="{077BD158-7BB0-4B32-9DDC-A1D527E9057A}" type="slidenum">
              <a:rPr lang="en-US" altLang="zh-TW" smtClean="0"/>
              <a:pPr algn="ctr">
                <a:defRPr/>
              </a:pPr>
              <a:t>43</a:t>
            </a:fld>
            <a:endParaRPr lang="en-US" altLang="zh-TW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250700" y="832466"/>
          <a:ext cx="8713788" cy="5546357"/>
        </p:xfrm>
        <a:graphic>
          <a:graphicData uri="http://schemas.openxmlformats.org/drawingml/2006/table">
            <a:tbl>
              <a:tblPr/>
              <a:tblGrid>
                <a:gridCol w="1479550"/>
                <a:gridCol w="1477963"/>
                <a:gridCol w="1477962"/>
                <a:gridCol w="1477963"/>
                <a:gridCol w="1398587"/>
                <a:gridCol w="1401763"/>
              </a:tblGrid>
              <a:tr h="1730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Model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ATEN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KE8950/KE8952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Avocent</a:t>
                      </a: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HMX 6000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ADDER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ALIF 2002T/2000R 2112T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Gefen</a:t>
                      </a:r>
                      <a:endParaRPr kumimoji="0" lang="en-US" altLang="zh-TW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  <a:ea typeface="微軟正黑體" pitchFamily="34" charset="-120"/>
                        <a:cs typeface="helvetica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EXT-DVIKVM-LANTX/RX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Gefen</a:t>
                      </a:r>
                      <a:endParaRPr kumimoji="0" lang="en-US" altLang="zh-TW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  <a:ea typeface="微軟正黑體" pitchFamily="34" charset="-120"/>
                        <a:cs typeface="helvetica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EXT-HDKVM-LANTX/RX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33972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Video Resolution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HDMI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DVI-D Dual Link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DVI-D Dual Link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DVI-D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HDMI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972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3840*2160 @30Hz 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2560*1600@60Hz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2560*1600@60Hz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1920*1200 @60Hz 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1920*1200 @60Hz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303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HDCP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1.4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N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N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303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Audio 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Mouse Emulation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TX Local Console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VNC(6210T)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VNC(2112T)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N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N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Fast Switching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N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N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Multi Display 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N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N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303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Video Wall 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N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N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N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N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303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RS-232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303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OSD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303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CLI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Y(RS232 and Telnet)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Y(RS-232)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N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Y(Telnet)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Y(Telnet)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303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Video Encryption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N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?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?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Virtual media 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303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Virtual USB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303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PoE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N/Y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N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N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N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N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303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LAN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1 </a:t>
                      </a:r>
                      <a:r>
                        <a:rPr kumimoji="0" lang="en-US" altLang="zh-TW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Gbps</a:t>
                      </a: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 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1 </a:t>
                      </a:r>
                      <a:r>
                        <a:rPr kumimoji="0" lang="en-US" altLang="zh-TW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Gbps</a:t>
                      </a: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 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1 </a:t>
                      </a:r>
                      <a:r>
                        <a:rPr kumimoji="0" lang="en-US" altLang="zh-TW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Gbps</a:t>
                      </a: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 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1 </a:t>
                      </a:r>
                      <a:r>
                        <a:rPr kumimoji="0" lang="en-US" altLang="zh-TW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Gbps</a:t>
                      </a: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 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1 </a:t>
                      </a:r>
                      <a:r>
                        <a:rPr kumimoji="0" lang="en-US" altLang="zh-TW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Gbps</a:t>
                      </a: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 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SFP 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SM to 10km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MM to 550m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SM to 10km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MM to 550m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9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SM to 10km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MM to 500m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N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N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303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IR control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N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N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N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MSRP(1T or 1R) 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$1,645/$1795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MM fiber $95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SM fiber $175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6200 $1645 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6210 $1845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MM fiber $100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SM fiber $185 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2002 $1550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2112T $1750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MM fiber $95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SM fiber $175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Tx</a:t>
                      </a: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 $499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Rx $429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Tx</a:t>
                      </a: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 $579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Rx $449 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9865" name="標題 1"/>
          <p:cNvSpPr>
            <a:spLocks noGrp="1"/>
          </p:cNvSpPr>
          <p:nvPr>
            <p:ph type="title"/>
          </p:nvPr>
        </p:nvSpPr>
        <p:spPr>
          <a:xfrm>
            <a:off x="250825" y="274166"/>
            <a:ext cx="7489825" cy="490538"/>
          </a:xfrm>
        </p:spPr>
        <p:txBody>
          <a:bodyPr/>
          <a:lstStyle/>
          <a:p>
            <a:r>
              <a:rPr lang="en-US" altLang="zh-TW" dirty="0" smtClean="0">
                <a:latin typeface="helvetica" pitchFamily="34" charset="0"/>
                <a:cs typeface="helvetica" pitchFamily="34" charset="0"/>
              </a:rPr>
              <a:t>KE Series Comparison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4" name="標題 1"/>
          <p:cNvSpPr>
            <a:spLocks/>
          </p:cNvSpPr>
          <p:nvPr/>
        </p:nvSpPr>
        <p:spPr bwMode="auto">
          <a:xfrm>
            <a:off x="250825" y="188913"/>
            <a:ext cx="7489825" cy="4905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altLang="zh-TW" sz="3200" b="1" i="1" dirty="0" smtClean="0">
                <a:solidFill>
                  <a:srgbClr val="1762B5"/>
                </a:solidFill>
                <a:latin typeface="helvetica" pitchFamily="34" charset="0"/>
                <a:ea typeface="微軟正黑體" pitchFamily="34" charset="-120"/>
                <a:cs typeface="helvetica" pitchFamily="34" charset="0"/>
              </a:rPr>
              <a:t>Application</a:t>
            </a:r>
            <a:endParaRPr lang="zh-TW" altLang="en-US" sz="3200" b="1" i="1" dirty="0">
              <a:solidFill>
                <a:srgbClr val="1762B5"/>
              </a:solidFill>
              <a:latin typeface="helvetica" pitchFamily="34" charset="0"/>
              <a:ea typeface="微軟正黑體" pitchFamily="34" charset="-120"/>
              <a:cs typeface="helvetica" pitchFamily="34" charset="0"/>
            </a:endParaRPr>
          </a:p>
        </p:txBody>
      </p:sp>
      <p:pic>
        <p:nvPicPr>
          <p:cNvPr id="64516" name="Picture 4" descr="http://drlarafernandez.com/wp-content/uploads/2013/01/ID-10049588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27584" y="764704"/>
            <a:ext cx="3744416" cy="5651949"/>
          </a:xfrm>
          <a:prstGeom prst="rect">
            <a:avLst/>
          </a:prstGeom>
          <a:noFill/>
        </p:spPr>
      </p:pic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03974" y="908719"/>
            <a:ext cx="5144490" cy="4752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文字方塊 12"/>
          <p:cNvSpPr txBox="1"/>
          <p:nvPr/>
        </p:nvSpPr>
        <p:spPr>
          <a:xfrm>
            <a:off x="5508104" y="1988840"/>
            <a:ext cx="25202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latin typeface="helvetica" pitchFamily="34" charset="0"/>
                <a:cs typeface="helvetica" pitchFamily="34" charset="0"/>
              </a:rPr>
              <a:t>What kind of application is a fit for KE Series?</a:t>
            </a:r>
            <a:endParaRPr lang="zh-TW" altLang="en-US" sz="3200" dirty="0">
              <a:latin typeface="helvetica" pitchFamily="34" charset="0"/>
              <a:cs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324544" y="0"/>
            <a:ext cx="97427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8532813" y="6524625"/>
            <a:ext cx="576262" cy="333375"/>
          </a:xfrm>
        </p:spPr>
        <p:txBody>
          <a:bodyPr/>
          <a:lstStyle/>
          <a:p>
            <a:pPr algn="ctr">
              <a:defRPr/>
            </a:pPr>
            <a:fld id="{077BD158-7BB0-4B32-9DDC-A1D527E9057A}" type="slidenum">
              <a:rPr lang="en-US" altLang="zh-TW" smtClean="0"/>
              <a:pPr algn="ctr">
                <a:defRPr/>
              </a:pPr>
              <a:t>45</a:t>
            </a:fld>
            <a:endParaRPr lang="en-US" altLang="zh-TW" dirty="0"/>
          </a:p>
        </p:txBody>
      </p:sp>
      <p:sp>
        <p:nvSpPr>
          <p:cNvPr id="9" name="文字方塊 8"/>
          <p:cNvSpPr txBox="1"/>
          <p:nvPr/>
        </p:nvSpPr>
        <p:spPr>
          <a:xfrm>
            <a:off x="539552" y="6033482"/>
            <a:ext cx="7668344" cy="707886"/>
          </a:xfrm>
          <a:prstGeom prst="rect">
            <a:avLst/>
          </a:prstGeom>
          <a:solidFill>
            <a:srgbClr val="141D21">
              <a:alpha val="59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   </a:t>
            </a:r>
            <a:r>
              <a:rPr lang="en-US" altLang="zh-TW" sz="240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Any Application related to </a:t>
            </a:r>
            <a:r>
              <a:rPr lang="en-US" altLang="zh-TW" sz="4000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Control</a:t>
            </a:r>
            <a:r>
              <a:rPr lang="en-US" altLang="zh-TW" sz="2800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US" altLang="zh-TW" sz="240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is a fit for KE</a:t>
            </a:r>
            <a:endParaRPr lang="zh-TW" altLang="en-US" sz="2400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8532813" y="6524625"/>
            <a:ext cx="576262" cy="333375"/>
          </a:xfrm>
        </p:spPr>
        <p:txBody>
          <a:bodyPr/>
          <a:lstStyle/>
          <a:p>
            <a:pPr algn="ctr">
              <a:defRPr/>
            </a:pPr>
            <a:fld id="{077BD158-7BB0-4B32-9DDC-A1D527E9057A}" type="slidenum">
              <a:rPr lang="en-US" altLang="zh-TW" smtClean="0"/>
              <a:pPr algn="ctr">
                <a:defRPr/>
              </a:pPr>
              <a:t>46</a:t>
            </a:fld>
            <a:endParaRPr lang="en-US" altLang="zh-TW" dirty="0"/>
          </a:p>
        </p:txBody>
      </p:sp>
      <p:sp>
        <p:nvSpPr>
          <p:cNvPr id="5" name="標題 1"/>
          <p:cNvSpPr>
            <a:spLocks/>
          </p:cNvSpPr>
          <p:nvPr/>
        </p:nvSpPr>
        <p:spPr bwMode="auto">
          <a:xfrm>
            <a:off x="250825" y="188913"/>
            <a:ext cx="7489825" cy="4905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altLang="zh-TW" sz="3200" b="1" i="1" dirty="0" smtClean="0">
                <a:solidFill>
                  <a:srgbClr val="1762B5"/>
                </a:solidFill>
                <a:latin typeface="helvetica" pitchFamily="34" charset="0"/>
                <a:ea typeface="微軟正黑體" pitchFamily="34" charset="-120"/>
                <a:cs typeface="helvetica" pitchFamily="34" charset="0"/>
              </a:rPr>
              <a:t>KE Matrix System Application</a:t>
            </a:r>
            <a:endParaRPr lang="zh-TW" altLang="en-US" sz="3200" b="1" i="1" dirty="0">
              <a:solidFill>
                <a:srgbClr val="1762B5"/>
              </a:solidFill>
              <a:latin typeface="helvetica" pitchFamily="34" charset="0"/>
              <a:ea typeface="微軟正黑體" pitchFamily="34" charset="-120"/>
              <a:cs typeface="helvetica" pitchFamily="34" charset="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827584" y="1772816"/>
            <a:ext cx="2520279" cy="4155510"/>
            <a:chOff x="827584" y="936520"/>
            <a:chExt cx="2520279" cy="4155510"/>
          </a:xfrm>
        </p:grpSpPr>
        <p:pic>
          <p:nvPicPr>
            <p:cNvPr id="7" name="Picture 2" descr="C:\Users\jimmytsao\Desktop\Solution Guide\material\traffic icon-s2.jp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827584" y="936520"/>
              <a:ext cx="2520279" cy="4155510"/>
            </a:xfrm>
            <a:prstGeom prst="rect">
              <a:avLst/>
            </a:prstGeom>
            <a:noFill/>
          </p:spPr>
        </p:pic>
        <p:sp>
          <p:nvSpPr>
            <p:cNvPr id="10" name="矩形 9"/>
            <p:cNvSpPr/>
            <p:nvPr/>
          </p:nvSpPr>
          <p:spPr>
            <a:xfrm>
              <a:off x="1043607" y="4415336"/>
              <a:ext cx="201205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600" dirty="0" smtClean="0">
                  <a:solidFill>
                    <a:schemeClr val="bg1">
                      <a:lumMod val="95000"/>
                    </a:schemeClr>
                  </a:solidFill>
                  <a:latin typeface="helvetica" pitchFamily="34" charset="0"/>
                  <a:cs typeface="helvetica" pitchFamily="34" charset="0"/>
                </a:rPr>
                <a:t>Traffic Management Centers</a:t>
              </a:r>
              <a:endParaRPr lang="zh-TW" altLang="en-US" sz="1600" dirty="0">
                <a:solidFill>
                  <a:schemeClr val="bg1">
                    <a:lumMod val="95000"/>
                  </a:schemeClr>
                </a:solidFill>
                <a:latin typeface="helvetica" pitchFamily="34" charset="0"/>
                <a:cs typeface="helvetica" pitchFamily="34" charset="0"/>
              </a:endParaRPr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3419870" y="1772816"/>
            <a:ext cx="2520280" cy="4155510"/>
            <a:chOff x="4067944" y="915566"/>
            <a:chExt cx="2520280" cy="4155510"/>
          </a:xfrm>
        </p:grpSpPr>
        <p:pic>
          <p:nvPicPr>
            <p:cNvPr id="12" name="Picture 3" descr="C:\Users\jimmytsao\Desktop\Solution Guide\material\Security icon-s.jp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067944" y="915566"/>
              <a:ext cx="2520280" cy="4155510"/>
            </a:xfrm>
            <a:prstGeom prst="rect">
              <a:avLst/>
            </a:prstGeom>
            <a:noFill/>
          </p:spPr>
        </p:pic>
        <p:sp>
          <p:nvSpPr>
            <p:cNvPr id="13" name="矩形 12"/>
            <p:cNvSpPr/>
            <p:nvPr/>
          </p:nvSpPr>
          <p:spPr>
            <a:xfrm>
              <a:off x="4302533" y="4397955"/>
              <a:ext cx="210928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600" dirty="0" smtClean="0">
                  <a:solidFill>
                    <a:schemeClr val="bg1">
                      <a:lumMod val="95000"/>
                    </a:schemeClr>
                  </a:solidFill>
                  <a:latin typeface="helvetica" pitchFamily="34" charset="0"/>
                  <a:cs typeface="helvetica" pitchFamily="34" charset="0"/>
                </a:rPr>
                <a:t>Retail Surveillance Centers</a:t>
              </a:r>
              <a:endParaRPr lang="zh-TW" altLang="en-US" sz="1600" dirty="0">
                <a:solidFill>
                  <a:schemeClr val="bg1">
                    <a:lumMod val="95000"/>
                  </a:schemeClr>
                </a:solidFill>
                <a:latin typeface="helvetica" pitchFamily="34" charset="0"/>
                <a:cs typeface="helvetica" pitchFamily="34" charset="0"/>
              </a:endParaRPr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6012157" y="1772816"/>
            <a:ext cx="2412776" cy="4155510"/>
            <a:chOff x="6660231" y="915566"/>
            <a:chExt cx="2412776" cy="4155510"/>
          </a:xfrm>
        </p:grpSpPr>
        <p:pic>
          <p:nvPicPr>
            <p:cNvPr id="15" name="Picture 4" descr="C:\Users\jimmytsao\Desktop\Solution Guide\material\Situation icon-s.jpg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6660231" y="915566"/>
              <a:ext cx="2412776" cy="4155510"/>
            </a:xfrm>
            <a:prstGeom prst="rect">
              <a:avLst/>
            </a:prstGeom>
            <a:noFill/>
          </p:spPr>
        </p:pic>
        <p:sp>
          <p:nvSpPr>
            <p:cNvPr id="16" name="矩形 15"/>
            <p:cNvSpPr/>
            <p:nvPr/>
          </p:nvSpPr>
          <p:spPr>
            <a:xfrm>
              <a:off x="6905415" y="4397955"/>
              <a:ext cx="191777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600" dirty="0" smtClean="0">
                  <a:solidFill>
                    <a:schemeClr val="bg1">
                      <a:lumMod val="95000"/>
                    </a:schemeClr>
                  </a:solidFill>
                  <a:latin typeface="helvetica" pitchFamily="34" charset="0"/>
                  <a:cs typeface="helvetica" pitchFamily="34" charset="0"/>
                </a:rPr>
                <a:t>Facility Situation Rooms</a:t>
              </a:r>
              <a:endParaRPr lang="zh-TW" altLang="en-US" sz="1600" dirty="0">
                <a:solidFill>
                  <a:schemeClr val="bg1">
                    <a:lumMod val="95000"/>
                  </a:schemeClr>
                </a:solidFill>
                <a:latin typeface="helvetica" pitchFamily="34" charset="0"/>
                <a:cs typeface="helvetic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8532813" y="6524625"/>
            <a:ext cx="576262" cy="333375"/>
          </a:xfrm>
        </p:spPr>
        <p:txBody>
          <a:bodyPr/>
          <a:lstStyle/>
          <a:p>
            <a:pPr algn="ctr">
              <a:defRPr/>
            </a:pPr>
            <a:fld id="{077BD158-7BB0-4B32-9DDC-A1D527E9057A}" type="slidenum">
              <a:rPr lang="en-US" altLang="zh-TW" smtClean="0"/>
              <a:pPr algn="ctr">
                <a:defRPr/>
              </a:pPr>
              <a:t>47</a:t>
            </a:fld>
            <a:endParaRPr lang="en-US" altLang="zh-TW" dirty="0"/>
          </a:p>
        </p:txBody>
      </p:sp>
      <p:sp>
        <p:nvSpPr>
          <p:cNvPr id="5" name="標題 1"/>
          <p:cNvSpPr>
            <a:spLocks/>
          </p:cNvSpPr>
          <p:nvPr/>
        </p:nvSpPr>
        <p:spPr bwMode="auto">
          <a:xfrm>
            <a:off x="250825" y="188913"/>
            <a:ext cx="7489825" cy="4905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altLang="zh-TW" sz="3200" b="1" i="1" dirty="0" smtClean="0">
                <a:solidFill>
                  <a:srgbClr val="1762B5"/>
                </a:solidFill>
                <a:latin typeface="helvetica" pitchFamily="34" charset="0"/>
                <a:ea typeface="微軟正黑體" pitchFamily="34" charset="-120"/>
                <a:cs typeface="helvetica" pitchFamily="34" charset="0"/>
              </a:rPr>
              <a:t>KE Matrix System Application</a:t>
            </a:r>
            <a:endParaRPr lang="zh-TW" altLang="en-US" sz="3200" b="1" i="1" dirty="0">
              <a:solidFill>
                <a:srgbClr val="1762B5"/>
              </a:solidFill>
              <a:latin typeface="helvetica" pitchFamily="34" charset="0"/>
              <a:ea typeface="微軟正黑體" pitchFamily="34" charset="-120"/>
              <a:cs typeface="helvetica" pitchFamily="34" charset="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755576" y="1605635"/>
            <a:ext cx="2503365" cy="4127619"/>
            <a:chOff x="1331640" y="915566"/>
            <a:chExt cx="2503365" cy="4127619"/>
          </a:xfrm>
        </p:grpSpPr>
        <p:pic>
          <p:nvPicPr>
            <p:cNvPr id="7" name="Picture 7" descr="C:\Users\jimmytsao\Desktop\Solution Guide\material\Military icon-s.jp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1331640" y="915566"/>
              <a:ext cx="2503365" cy="4127619"/>
            </a:xfrm>
            <a:prstGeom prst="rect">
              <a:avLst/>
            </a:prstGeom>
            <a:noFill/>
          </p:spPr>
        </p:pic>
        <p:sp>
          <p:nvSpPr>
            <p:cNvPr id="10" name="矩形 9"/>
            <p:cNvSpPr/>
            <p:nvPr/>
          </p:nvSpPr>
          <p:spPr>
            <a:xfrm>
              <a:off x="1473186" y="4363239"/>
              <a:ext cx="209828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600" dirty="0" smtClean="0">
                  <a:solidFill>
                    <a:schemeClr val="bg1">
                      <a:lumMod val="95000"/>
                    </a:schemeClr>
                  </a:solidFill>
                  <a:latin typeface="helvetica" pitchFamily="34" charset="0"/>
                  <a:cs typeface="helvetica" pitchFamily="34" charset="0"/>
                </a:rPr>
                <a:t>Command Control Centers</a:t>
              </a:r>
              <a:endParaRPr lang="zh-TW" altLang="en-US" sz="1600" dirty="0">
                <a:solidFill>
                  <a:schemeClr val="bg1">
                    <a:lumMod val="95000"/>
                  </a:schemeClr>
                </a:solidFill>
                <a:latin typeface="helvetica" pitchFamily="34" charset="0"/>
                <a:cs typeface="helvetica" pitchFamily="34" charset="0"/>
              </a:endParaRPr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3364780" y="1605636"/>
            <a:ext cx="2503364" cy="4127620"/>
            <a:chOff x="3940844" y="915567"/>
            <a:chExt cx="2503364" cy="4127620"/>
          </a:xfrm>
        </p:grpSpPr>
        <p:pic>
          <p:nvPicPr>
            <p:cNvPr id="12" name="Picture 8" descr="C:\Users\jimmytsao\Desktop\Solution Guide\material\Utility icon -s.jp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3940844" y="915567"/>
              <a:ext cx="2503364" cy="4127620"/>
            </a:xfrm>
            <a:prstGeom prst="rect">
              <a:avLst/>
            </a:prstGeom>
            <a:noFill/>
          </p:spPr>
        </p:pic>
        <p:sp>
          <p:nvSpPr>
            <p:cNvPr id="13" name="矩形 12"/>
            <p:cNvSpPr/>
            <p:nvPr/>
          </p:nvSpPr>
          <p:spPr>
            <a:xfrm>
              <a:off x="4241552" y="4363239"/>
              <a:ext cx="193290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600" dirty="0" smtClean="0">
                  <a:solidFill>
                    <a:schemeClr val="bg1">
                      <a:lumMod val="95000"/>
                    </a:schemeClr>
                  </a:solidFill>
                  <a:latin typeface="helvetica" pitchFamily="34" charset="0"/>
                  <a:cs typeface="helvetica" pitchFamily="34" charset="0"/>
                </a:rPr>
                <a:t>Utilities Process Control Centers</a:t>
              </a:r>
              <a:endParaRPr lang="zh-TW" altLang="en-US" sz="1600" dirty="0">
                <a:solidFill>
                  <a:schemeClr val="bg1">
                    <a:lumMod val="95000"/>
                  </a:schemeClr>
                </a:solidFill>
                <a:latin typeface="helvetica" pitchFamily="34" charset="0"/>
                <a:cs typeface="helvetica" pitchFamily="34" charset="0"/>
              </a:endParaRPr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5979816" y="1605635"/>
            <a:ext cx="2503365" cy="4166530"/>
            <a:chOff x="6555880" y="915566"/>
            <a:chExt cx="2503365" cy="4166530"/>
          </a:xfrm>
        </p:grpSpPr>
        <p:pic>
          <p:nvPicPr>
            <p:cNvPr id="15" name="Picture 9" descr="C:\Users\jimmytsao\Desktop\Solution Guide\material\Broadcasting icon-s.jpg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6555880" y="915566"/>
              <a:ext cx="2503365" cy="4127619"/>
            </a:xfrm>
            <a:prstGeom prst="rect">
              <a:avLst/>
            </a:prstGeom>
            <a:noFill/>
          </p:spPr>
        </p:pic>
        <p:sp>
          <p:nvSpPr>
            <p:cNvPr id="16" name="矩形 15"/>
            <p:cNvSpPr/>
            <p:nvPr/>
          </p:nvSpPr>
          <p:spPr>
            <a:xfrm>
              <a:off x="6660232" y="4251099"/>
              <a:ext cx="234321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600" dirty="0" smtClean="0">
                  <a:solidFill>
                    <a:schemeClr val="bg1">
                      <a:lumMod val="95000"/>
                    </a:schemeClr>
                  </a:solidFill>
                  <a:latin typeface="helvetica" pitchFamily="34" charset="0"/>
                  <a:cs typeface="helvetica" pitchFamily="34" charset="0"/>
                </a:rPr>
                <a:t>Broadcasting Distribution Monitoring Systems</a:t>
              </a:r>
              <a:endParaRPr lang="zh-TW" altLang="en-US" sz="1600" dirty="0">
                <a:solidFill>
                  <a:schemeClr val="bg1">
                    <a:lumMod val="95000"/>
                  </a:schemeClr>
                </a:solidFill>
                <a:latin typeface="helvetica" pitchFamily="34" charset="0"/>
                <a:cs typeface="helvetic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immytsao\Desktop\EPC Global PM Meeting-暫存\201707-temp\NOC2 icon-s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556792"/>
            <a:ext cx="2847975" cy="4695825"/>
          </a:xfrm>
          <a:prstGeom prst="rect">
            <a:avLst/>
          </a:prstGeom>
          <a:noFill/>
        </p:spPr>
      </p:pic>
      <p:sp>
        <p:nvSpPr>
          <p:cNvPr id="6" name="投影片編號版面配置區 6"/>
          <p:cNvSpPr>
            <a:spLocks noGrp="1"/>
          </p:cNvSpPr>
          <p:nvPr>
            <p:ph type="sldNum" sz="quarter" idx="4294967295"/>
          </p:nvPr>
        </p:nvSpPr>
        <p:spPr>
          <a:xfrm>
            <a:off x="8675688" y="6513513"/>
            <a:ext cx="468311" cy="3444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6800" rIns="91440" bIns="45720" numCol="1" anchor="t" anchorCtr="0" compatLnSpc="1">
            <a:prstTxWarp prst="textNoShape">
              <a:avLst/>
            </a:prstTxWarp>
          </a:bodyPr>
          <a:lstStyle/>
          <a:p>
            <a:fld id="{9AF28F2F-5EDB-4638-BB51-CDDC84A8BAD9}" type="slidenum">
              <a:rPr lang="zh-TW" altLang="en-US" sz="1300" b="1">
                <a:solidFill>
                  <a:srgbClr val="024BAA"/>
                </a:solidFill>
                <a:latin typeface="+mn-lt"/>
                <a:ea typeface="新細明體" charset="-120"/>
              </a:rPr>
              <a:pPr/>
              <a:t>48</a:t>
            </a:fld>
            <a:endParaRPr lang="en-US" altLang="en-US" sz="1300" b="1" dirty="0">
              <a:solidFill>
                <a:srgbClr val="024BAA"/>
              </a:solidFill>
              <a:latin typeface="+mn-lt"/>
              <a:ea typeface="新細明體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79512" y="5538718"/>
            <a:ext cx="24011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Network Operation Center</a:t>
            </a:r>
            <a:endParaRPr lang="zh-TW" altLang="en-US" sz="1600" dirty="0">
              <a:solidFill>
                <a:schemeClr val="bg1">
                  <a:lumMod val="95000"/>
                </a:schemeClr>
              </a:solidFill>
              <a:latin typeface="Calibri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225970" y="2996952"/>
            <a:ext cx="555100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0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Network Operation Center (NOC) </a:t>
            </a:r>
            <a:endParaRPr lang="zh-TW" altLang="en-US" sz="3000" dirty="0"/>
          </a:p>
        </p:txBody>
      </p:sp>
      <p:sp>
        <p:nvSpPr>
          <p:cNvPr id="16" name="矩形 15"/>
          <p:cNvSpPr/>
          <p:nvPr/>
        </p:nvSpPr>
        <p:spPr>
          <a:xfrm>
            <a:off x="0" y="1556792"/>
            <a:ext cx="2843808" cy="468052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標題 1"/>
          <p:cNvSpPr>
            <a:spLocks/>
          </p:cNvSpPr>
          <p:nvPr/>
        </p:nvSpPr>
        <p:spPr bwMode="auto">
          <a:xfrm>
            <a:off x="250825" y="188913"/>
            <a:ext cx="7489825" cy="4905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altLang="zh-TW" sz="3200" b="1" i="1" dirty="0" smtClean="0">
                <a:solidFill>
                  <a:srgbClr val="1762B5"/>
                </a:solidFill>
                <a:latin typeface="helvetica" pitchFamily="34" charset="0"/>
                <a:ea typeface="微軟正黑體" pitchFamily="34" charset="-120"/>
                <a:cs typeface="helvetica" pitchFamily="34" charset="0"/>
              </a:rPr>
              <a:t>KE Matrix System Application</a:t>
            </a:r>
            <a:endParaRPr lang="zh-TW" altLang="en-US" sz="3200" b="1" i="1" dirty="0">
              <a:solidFill>
                <a:srgbClr val="1762B5"/>
              </a:solidFill>
              <a:latin typeface="helvetica" pitchFamily="34" charset="0"/>
              <a:ea typeface="微軟正黑體" pitchFamily="34" charset="-120"/>
              <a:cs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投影片編號版面配置區 6"/>
          <p:cNvSpPr>
            <a:spLocks noGrp="1"/>
          </p:cNvSpPr>
          <p:nvPr>
            <p:ph type="sldNum" sz="quarter" idx="4294967295"/>
          </p:nvPr>
        </p:nvSpPr>
        <p:spPr>
          <a:xfrm>
            <a:off x="8675688" y="6445499"/>
            <a:ext cx="468311" cy="3444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6800" rIns="91440" bIns="45720" numCol="1" anchor="t" anchorCtr="0" compatLnSpc="1">
            <a:prstTxWarp prst="textNoShape">
              <a:avLst/>
            </a:prstTxWarp>
          </a:bodyPr>
          <a:lstStyle/>
          <a:p>
            <a:fld id="{9AF28F2F-5EDB-4638-BB51-CDDC84A8BAD9}" type="slidenum">
              <a:rPr lang="zh-TW" altLang="en-US" sz="1300" b="1">
                <a:solidFill>
                  <a:srgbClr val="024BAA"/>
                </a:solidFill>
                <a:latin typeface="+mn-lt"/>
                <a:ea typeface="新細明體" charset="-120"/>
              </a:rPr>
              <a:pPr/>
              <a:t>49</a:t>
            </a:fld>
            <a:endParaRPr lang="en-US" altLang="en-US" sz="1300" b="1" dirty="0">
              <a:solidFill>
                <a:srgbClr val="024BAA"/>
              </a:solidFill>
              <a:latin typeface="+mn-lt"/>
              <a:ea typeface="新細明體" charset="-120"/>
            </a:endParaRPr>
          </a:p>
        </p:txBody>
      </p:sp>
      <p:sp>
        <p:nvSpPr>
          <p:cNvPr id="15" name="Rectangle 4"/>
          <p:cNvSpPr/>
          <p:nvPr/>
        </p:nvSpPr>
        <p:spPr>
          <a:xfrm>
            <a:off x="4800600" y="1988840"/>
            <a:ext cx="4038600" cy="3893790"/>
          </a:xfrm>
          <a:prstGeom prst="rect">
            <a:avLst/>
          </a:prstGeom>
          <a:solidFill>
            <a:srgbClr val="95B3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300" dirty="0" smtClean="0">
                <a:latin typeface="Frutiger LT 45 Light"/>
                <a:cs typeface="Arial" pitchFamily="34" charset="0"/>
              </a:rPr>
              <a:t>Building Site</a:t>
            </a:r>
            <a:endParaRPr lang="en-US" sz="1300" dirty="0">
              <a:latin typeface="Frutiger LT 45 Light"/>
              <a:cs typeface="Arial" pitchFamily="34" charset="0"/>
            </a:endParaRPr>
          </a:p>
        </p:txBody>
      </p:sp>
      <p:sp>
        <p:nvSpPr>
          <p:cNvPr id="16" name="Rectangle 7"/>
          <p:cNvSpPr/>
          <p:nvPr/>
        </p:nvSpPr>
        <p:spPr>
          <a:xfrm>
            <a:off x="4876800" y="2282230"/>
            <a:ext cx="3886200" cy="3528392"/>
          </a:xfrm>
          <a:prstGeom prst="rect">
            <a:avLst/>
          </a:prstGeom>
          <a:solidFill>
            <a:srgbClr val="95B3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300" dirty="0" smtClean="0">
                <a:latin typeface="Frutiger LT 45 Light"/>
                <a:cs typeface="Arial" pitchFamily="34" charset="0"/>
              </a:rPr>
              <a:t>Data Center</a:t>
            </a:r>
            <a:endParaRPr lang="en-US" sz="1300" dirty="0">
              <a:latin typeface="Frutiger LT 45 Light"/>
              <a:cs typeface="Arial" pitchFamily="34" charset="0"/>
            </a:endParaRPr>
          </a:p>
        </p:txBody>
      </p:sp>
      <p:sp>
        <p:nvSpPr>
          <p:cNvPr id="19" name="Rectangle 8"/>
          <p:cNvSpPr/>
          <p:nvPr/>
        </p:nvSpPr>
        <p:spPr>
          <a:xfrm>
            <a:off x="4953000" y="2570262"/>
            <a:ext cx="3733800" cy="539502"/>
          </a:xfrm>
          <a:prstGeom prst="rect">
            <a:avLst/>
          </a:prstGeom>
          <a:solidFill>
            <a:srgbClr val="6E97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300" dirty="0" smtClean="0">
                <a:latin typeface="Frutiger LT 45 Light"/>
                <a:cs typeface="Arial" pitchFamily="34" charset="0"/>
              </a:rPr>
              <a:t>Secure Entrance, General Office Space &amp; Common Areas</a:t>
            </a:r>
            <a:endParaRPr lang="en-US" sz="1300" dirty="0">
              <a:latin typeface="Frutiger LT 45 Light"/>
              <a:cs typeface="Arial" pitchFamily="34" charset="0"/>
            </a:endParaRPr>
          </a:p>
        </p:txBody>
      </p:sp>
      <p:sp>
        <p:nvSpPr>
          <p:cNvPr id="27" name="Rectangle 9"/>
          <p:cNvSpPr/>
          <p:nvPr/>
        </p:nvSpPr>
        <p:spPr>
          <a:xfrm>
            <a:off x="4953000" y="3146326"/>
            <a:ext cx="1219200" cy="576064"/>
          </a:xfrm>
          <a:prstGeom prst="rect">
            <a:avLst/>
          </a:prstGeom>
          <a:solidFill>
            <a:srgbClr val="6E97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300" dirty="0" smtClean="0">
                <a:latin typeface="Frutiger LT 45 Light"/>
                <a:cs typeface="Arial" pitchFamily="34" charset="0"/>
              </a:rPr>
              <a:t>Entrance Room(s)</a:t>
            </a:r>
            <a:endParaRPr lang="en-US" sz="1300" dirty="0">
              <a:latin typeface="Frutiger LT 45 Light"/>
              <a:cs typeface="Arial" pitchFamily="34" charset="0"/>
            </a:endParaRPr>
          </a:p>
        </p:txBody>
      </p:sp>
      <p:sp>
        <p:nvSpPr>
          <p:cNvPr id="28" name="Rectangle 10"/>
          <p:cNvSpPr/>
          <p:nvPr/>
        </p:nvSpPr>
        <p:spPr>
          <a:xfrm>
            <a:off x="6248400" y="3146326"/>
            <a:ext cx="1143000" cy="576064"/>
          </a:xfrm>
          <a:prstGeom prst="rect">
            <a:avLst/>
          </a:prstGeom>
          <a:solidFill>
            <a:srgbClr val="6E97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300" dirty="0" smtClean="0">
                <a:latin typeface="Frutiger LT 45 Light"/>
                <a:cs typeface="Arial" pitchFamily="34" charset="0"/>
              </a:rPr>
              <a:t>Support Staff Offices</a:t>
            </a:r>
            <a:endParaRPr lang="en-US" sz="1300" dirty="0">
              <a:latin typeface="Frutiger LT 45 Light"/>
              <a:cs typeface="Arial" pitchFamily="34" charset="0"/>
            </a:endParaRPr>
          </a:p>
        </p:txBody>
      </p:sp>
      <p:sp>
        <p:nvSpPr>
          <p:cNvPr id="30" name="Rectangle 11"/>
          <p:cNvSpPr/>
          <p:nvPr/>
        </p:nvSpPr>
        <p:spPr>
          <a:xfrm>
            <a:off x="7467600" y="3146326"/>
            <a:ext cx="1219200" cy="576064"/>
          </a:xfrm>
          <a:prstGeom prst="rect">
            <a:avLst/>
          </a:prstGeom>
          <a:solidFill>
            <a:srgbClr val="6E97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300" dirty="0" smtClean="0">
                <a:latin typeface="Frutiger LT 45 Light"/>
                <a:cs typeface="Arial" pitchFamily="34" charset="0"/>
              </a:rPr>
              <a:t>Electrical Room(s)</a:t>
            </a:r>
            <a:endParaRPr lang="en-US" sz="1300" dirty="0">
              <a:latin typeface="Frutiger LT 45 Light"/>
              <a:cs typeface="Arial" pitchFamily="34" charset="0"/>
            </a:endParaRPr>
          </a:p>
        </p:txBody>
      </p:sp>
      <p:sp>
        <p:nvSpPr>
          <p:cNvPr id="32" name="Rectangle 12"/>
          <p:cNvSpPr/>
          <p:nvPr/>
        </p:nvSpPr>
        <p:spPr>
          <a:xfrm>
            <a:off x="4936976" y="3794398"/>
            <a:ext cx="1219200" cy="720080"/>
          </a:xfrm>
          <a:prstGeom prst="rect">
            <a:avLst/>
          </a:prstGeom>
          <a:solidFill>
            <a:srgbClr val="FFC000"/>
          </a:solidFill>
          <a:ln w="222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300" b="1" dirty="0" smtClean="0">
                <a:solidFill>
                  <a:schemeClr val="tx1"/>
                </a:solidFill>
                <a:latin typeface="Frutiger LT 45 Light"/>
                <a:cs typeface="Arial" pitchFamily="34" charset="0"/>
              </a:rPr>
              <a:t>Network Operation Center</a:t>
            </a:r>
            <a:endParaRPr lang="en-US" sz="1300" b="1" dirty="0">
              <a:solidFill>
                <a:schemeClr val="tx1"/>
              </a:solidFill>
              <a:latin typeface="Frutiger LT 45 Light"/>
              <a:cs typeface="Arial" pitchFamily="34" charset="0"/>
            </a:endParaRPr>
          </a:p>
        </p:txBody>
      </p:sp>
      <p:sp>
        <p:nvSpPr>
          <p:cNvPr id="33" name="Rectangle 13"/>
          <p:cNvSpPr/>
          <p:nvPr/>
        </p:nvSpPr>
        <p:spPr>
          <a:xfrm>
            <a:off x="6248400" y="3794398"/>
            <a:ext cx="1143000" cy="720080"/>
          </a:xfrm>
          <a:prstGeom prst="rect">
            <a:avLst/>
          </a:prstGeom>
          <a:solidFill>
            <a:srgbClr val="6E97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300" dirty="0" smtClean="0">
                <a:latin typeface="Frutiger LT 45 Light"/>
                <a:cs typeface="Arial" pitchFamily="34" charset="0"/>
              </a:rPr>
              <a:t>Telecommunications Room(s)</a:t>
            </a:r>
            <a:endParaRPr lang="en-US" sz="1300" dirty="0">
              <a:latin typeface="Frutiger LT 45 Light"/>
              <a:cs typeface="Arial" pitchFamily="34" charset="0"/>
            </a:endParaRPr>
          </a:p>
        </p:txBody>
      </p:sp>
      <p:sp>
        <p:nvSpPr>
          <p:cNvPr id="34" name="Rectangle 14"/>
          <p:cNvSpPr/>
          <p:nvPr/>
        </p:nvSpPr>
        <p:spPr>
          <a:xfrm>
            <a:off x="7467600" y="3794398"/>
            <a:ext cx="1219200" cy="720080"/>
          </a:xfrm>
          <a:prstGeom prst="rect">
            <a:avLst/>
          </a:prstGeom>
          <a:solidFill>
            <a:srgbClr val="6E97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300" dirty="0" smtClean="0">
                <a:latin typeface="Frutiger LT 45 Light"/>
                <a:cs typeface="Arial" pitchFamily="34" charset="0"/>
              </a:rPr>
              <a:t>Mechanical Room(s)</a:t>
            </a:r>
            <a:endParaRPr lang="en-US" sz="1300" dirty="0">
              <a:latin typeface="Frutiger LT 45 Light"/>
              <a:cs typeface="Arial" pitchFamily="34" charset="0"/>
            </a:endParaRPr>
          </a:p>
        </p:txBody>
      </p:sp>
      <p:sp>
        <p:nvSpPr>
          <p:cNvPr id="35" name="Rectangle 18"/>
          <p:cNvSpPr/>
          <p:nvPr/>
        </p:nvSpPr>
        <p:spPr>
          <a:xfrm>
            <a:off x="4953000" y="4658494"/>
            <a:ext cx="3733800" cy="1080120"/>
          </a:xfrm>
          <a:prstGeom prst="rect">
            <a:avLst/>
          </a:prstGeom>
          <a:solidFill>
            <a:srgbClr val="6E97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300" dirty="0" smtClean="0">
                <a:latin typeface="Frutiger LT 45 Light"/>
                <a:cs typeface="Arial" pitchFamily="34" charset="0"/>
              </a:rPr>
              <a:t/>
            </a:r>
            <a:br>
              <a:rPr lang="en-US" sz="1300" dirty="0" smtClean="0">
                <a:latin typeface="Frutiger LT 45 Light"/>
                <a:cs typeface="Arial" pitchFamily="34" charset="0"/>
              </a:rPr>
            </a:br>
            <a:r>
              <a:rPr lang="en-US" sz="1300" dirty="0" smtClean="0">
                <a:latin typeface="Frutiger LT 45 Light"/>
                <a:cs typeface="Arial" pitchFamily="34" charset="0"/>
              </a:rPr>
              <a:t>Computer Room</a:t>
            </a:r>
            <a:endParaRPr lang="en-US" sz="1300" dirty="0">
              <a:latin typeface="Frutiger LT 45 Light"/>
              <a:cs typeface="Arial" pitchFamily="34" charset="0"/>
            </a:endParaRPr>
          </a:p>
        </p:txBody>
      </p:sp>
      <p:sp>
        <p:nvSpPr>
          <p:cNvPr id="36" name="內容版面配置區 95"/>
          <p:cNvSpPr txBox="1">
            <a:spLocks/>
          </p:cNvSpPr>
          <p:nvPr/>
        </p:nvSpPr>
        <p:spPr>
          <a:xfrm>
            <a:off x="288032" y="2420889"/>
            <a:ext cx="4139952" cy="2088231"/>
          </a:xfrm>
          <a:prstGeom prst="rect">
            <a:avLst/>
          </a:prstGeom>
        </p:spPr>
        <p:txBody>
          <a:bodyPr/>
          <a:lstStyle/>
          <a:p>
            <a:pPr marL="177800" lvl="0" indent="-177800" algn="l" defTabSz="914400" eaLnBrk="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altLang="zh-TW" sz="18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Network Operation Center (NOC) </a:t>
            </a:r>
            <a:r>
              <a:rPr lang="en-US" altLang="zh-TW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is one or more locations where NOC engineers are on duties to ensure the smooth running and operation of the data center</a:t>
            </a:r>
            <a:br>
              <a:rPr lang="en-US" altLang="zh-TW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</a:br>
            <a:endParaRPr lang="en-US" altLang="zh-TW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ea typeface="+mn-ea"/>
              <a:cs typeface="Calibri" pitchFamily="34" charset="0"/>
            </a:endParaRPr>
          </a:p>
          <a:p>
            <a:pPr marL="177800" lvl="0" indent="-177800" algn="l" eaLnBrk="0">
              <a:spcBef>
                <a:spcPct val="20000"/>
              </a:spcBef>
              <a:buFontTx/>
              <a:buChar char="•"/>
              <a:defRPr/>
            </a:pPr>
            <a:r>
              <a:rPr lang="en-US" altLang="zh-TW" sz="18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NOC</a:t>
            </a:r>
            <a:r>
              <a:rPr lang="en-US" altLang="zh-TW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 is a type of </a:t>
            </a:r>
            <a:r>
              <a:rPr lang="en-US" altLang="zh-TW" sz="18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control room </a:t>
            </a:r>
            <a:r>
              <a:rPr lang="en-US" altLang="zh-TW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typically for data center</a:t>
            </a:r>
            <a:endParaRPr kumimoji="1" lang="en-US" altLang="zh-TW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37" name="內容版面配置區 95"/>
          <p:cNvSpPr txBox="1">
            <a:spLocks/>
          </p:cNvSpPr>
          <p:nvPr/>
        </p:nvSpPr>
        <p:spPr>
          <a:xfrm>
            <a:off x="323528" y="5116117"/>
            <a:ext cx="4139952" cy="617139"/>
          </a:xfrm>
          <a:prstGeom prst="rect">
            <a:avLst/>
          </a:prstGeom>
        </p:spPr>
        <p:txBody>
          <a:bodyPr/>
          <a:lstStyle/>
          <a:p>
            <a:pPr marL="177800" lvl="0" indent="-177800" algn="l" defTabSz="914400" eaLnBrk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zh-TW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altLang="zh-TW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en-US" altLang="zh-TW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Figure: Relationship of spaces in a data center, </a:t>
            </a:r>
            <a:r>
              <a:rPr lang="en-US" altLang="zh-TW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ANSI/TIA-942</a:t>
            </a:r>
            <a:endParaRPr lang="en-US" altLang="zh-TW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38" name="內容版面配置區 2"/>
          <p:cNvSpPr>
            <a:spLocks noGrp="1"/>
          </p:cNvSpPr>
          <p:nvPr>
            <p:ph idx="1"/>
          </p:nvPr>
        </p:nvSpPr>
        <p:spPr>
          <a:xfrm>
            <a:off x="323528" y="1885899"/>
            <a:ext cx="4176464" cy="43204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altLang="zh-TW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NOC in a Data Center</a:t>
            </a:r>
            <a:endParaRPr lang="zh-TW" altLang="en-US" sz="1800" dirty="0"/>
          </a:p>
        </p:txBody>
      </p:sp>
      <p:sp>
        <p:nvSpPr>
          <p:cNvPr id="17" name="標題 1"/>
          <p:cNvSpPr>
            <a:spLocks/>
          </p:cNvSpPr>
          <p:nvPr/>
        </p:nvSpPr>
        <p:spPr bwMode="auto">
          <a:xfrm>
            <a:off x="250825" y="188913"/>
            <a:ext cx="7489825" cy="4905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altLang="zh-TW" sz="3200" b="1" i="1" dirty="0" smtClean="0">
                <a:solidFill>
                  <a:srgbClr val="1762B5"/>
                </a:solidFill>
                <a:latin typeface="helvetica" pitchFamily="34" charset="0"/>
                <a:ea typeface="微軟正黑體" pitchFamily="34" charset="-120"/>
                <a:cs typeface="helvetica" pitchFamily="34" charset="0"/>
              </a:rPr>
              <a:t>KE Matrix System Application - NOC</a:t>
            </a:r>
            <a:endParaRPr lang="zh-TW" altLang="en-US" sz="3200" b="1" i="1" dirty="0">
              <a:solidFill>
                <a:srgbClr val="1762B5"/>
              </a:solidFill>
              <a:latin typeface="helvetica" pitchFamily="34" charset="0"/>
              <a:ea typeface="微軟正黑體" pitchFamily="34" charset="-120"/>
              <a:cs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s://i.ytimg.com/vi/U_mL8nhJxE8/maxresdefault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468560" y="0"/>
            <a:ext cx="10031758" cy="6858000"/>
          </a:xfrm>
          <a:prstGeom prst="rect">
            <a:avLst/>
          </a:prstGeom>
          <a:noFill/>
        </p:spPr>
      </p:pic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250825" y="260350"/>
            <a:ext cx="5833343" cy="490538"/>
          </a:xfrm>
          <a:solidFill>
            <a:schemeClr val="bg1">
              <a:alpha val="34000"/>
            </a:schemeClr>
          </a:solidFill>
        </p:spPr>
        <p:txBody>
          <a:bodyPr/>
          <a:lstStyle/>
          <a:p>
            <a:r>
              <a:rPr lang="en-US" altLang="zh-TW" dirty="0" smtClean="0">
                <a:solidFill>
                  <a:srgbClr val="000099"/>
                </a:solidFill>
                <a:latin typeface="helvetica" pitchFamily="34" charset="0"/>
                <a:cs typeface="helvetica" pitchFamily="34" charset="0"/>
              </a:rPr>
              <a:t>HDMI Amazing Video 4K Resolution</a:t>
            </a:r>
            <a:endParaRPr lang="zh-TW" altLang="en-US" dirty="0" smtClean="0">
              <a:solidFill>
                <a:srgbClr val="000099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793F1A9-5641-4D76-91A0-0C29DABFBB86}" type="datetime1">
              <a:rPr lang="zh-TW" altLang="en-US" smtClean="0"/>
              <a:pPr>
                <a:defRPr/>
              </a:pPr>
              <a:t>2017/7/31</a:t>
            </a:fld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250A965-40AE-49C4-8CB0-B2BFAC2AFB4D}" type="slidenum">
              <a:rPr lang="en-US" altLang="zh-TW" smtClean="0"/>
              <a:pPr>
                <a:defRPr/>
              </a:pPr>
              <a:t>5</a:t>
            </a:fld>
            <a:endParaRPr lang="en-US" altLang="zh-TW" dirty="0"/>
          </a:p>
        </p:txBody>
      </p:sp>
      <p:sp>
        <p:nvSpPr>
          <p:cNvPr id="10" name="內容版面配置區 2"/>
          <p:cNvSpPr txBox="1">
            <a:spLocks/>
          </p:cNvSpPr>
          <p:nvPr/>
        </p:nvSpPr>
        <p:spPr bwMode="auto">
          <a:xfrm rot="20553390">
            <a:off x="215190" y="3417933"/>
            <a:ext cx="8012920" cy="506437"/>
          </a:xfrm>
          <a:prstGeom prst="rect">
            <a:avLst/>
          </a:prstGeom>
          <a:solidFill>
            <a:schemeClr val="tx1">
              <a:alpha val="7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sz="280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1 HDMI Inputs up to </a:t>
            </a:r>
            <a:r>
              <a:rPr lang="en-US" altLang="zh-TW" sz="32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3840 x 2160 </a:t>
            </a:r>
            <a:r>
              <a:rPr lang="en-US" altLang="zh-TW" sz="280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@30HZ 4:4:4</a:t>
            </a:r>
          </a:p>
          <a:p>
            <a:pPr eaLnBrk="1" hangingPunct="1"/>
            <a:endParaRPr lang="en-US" altLang="zh-TW" sz="2800" dirty="0" smtClean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投影片編號版面配置區 6"/>
          <p:cNvSpPr>
            <a:spLocks noGrp="1"/>
          </p:cNvSpPr>
          <p:nvPr>
            <p:ph type="sldNum" sz="quarter" idx="4294967295"/>
          </p:nvPr>
        </p:nvSpPr>
        <p:spPr>
          <a:xfrm>
            <a:off x="8675688" y="6445499"/>
            <a:ext cx="468311" cy="3444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6800" rIns="91440" bIns="45720" numCol="1" anchor="t" anchorCtr="0" compatLnSpc="1">
            <a:prstTxWarp prst="textNoShape">
              <a:avLst/>
            </a:prstTxWarp>
          </a:bodyPr>
          <a:lstStyle/>
          <a:p>
            <a:fld id="{9AF28F2F-5EDB-4638-BB51-CDDC84A8BAD9}" type="slidenum">
              <a:rPr lang="zh-TW" altLang="en-US" sz="1300" b="1">
                <a:solidFill>
                  <a:srgbClr val="024BAA"/>
                </a:solidFill>
                <a:latin typeface="+mn-lt"/>
                <a:ea typeface="新細明體" charset="-120"/>
              </a:rPr>
              <a:pPr/>
              <a:t>50</a:t>
            </a:fld>
            <a:endParaRPr lang="en-US" altLang="en-US" sz="1300" b="1" dirty="0">
              <a:solidFill>
                <a:srgbClr val="024BAA"/>
              </a:solidFill>
              <a:latin typeface="+mn-lt"/>
              <a:ea typeface="新細明體" charset="-120"/>
            </a:endParaRPr>
          </a:p>
        </p:txBody>
      </p:sp>
      <p:pic>
        <p:nvPicPr>
          <p:cNvPr id="18" name="Picture 2" descr="関連画像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353173" y="2708920"/>
            <a:ext cx="4611315" cy="2773995"/>
          </a:xfrm>
          <a:prstGeom prst="rect">
            <a:avLst/>
          </a:prstGeom>
          <a:noFill/>
        </p:spPr>
      </p:pic>
      <p:sp>
        <p:nvSpPr>
          <p:cNvPr id="20" name="內容版面配置區 95"/>
          <p:cNvSpPr txBox="1">
            <a:spLocks/>
          </p:cNvSpPr>
          <p:nvPr/>
        </p:nvSpPr>
        <p:spPr>
          <a:xfrm>
            <a:off x="288032" y="2564904"/>
            <a:ext cx="3923928" cy="3528392"/>
          </a:xfrm>
          <a:prstGeom prst="rect">
            <a:avLst/>
          </a:prstGeom>
        </p:spPr>
        <p:txBody>
          <a:bodyPr/>
          <a:lstStyle/>
          <a:p>
            <a:pPr marL="177800" lvl="0" indent="-177800" algn="l" defTabSz="914400" eaLnBrk="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altLang="zh-TW" sz="16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Poor information integration and collaboration</a:t>
            </a:r>
            <a:r>
              <a:rPr lang="en-US" altLang="zh-TW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altLang="zh-TW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en-US" altLang="zh-TW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Lack of well-arranged large </a:t>
            </a:r>
            <a:r>
              <a:rPr lang="en-US" altLang="zh-TW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videowalls</a:t>
            </a:r>
            <a:r>
              <a:rPr lang="en-US" altLang="zh-TW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 for collaboration and information integration.</a:t>
            </a:r>
            <a:br>
              <a:rPr lang="en-US" altLang="zh-TW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</a:br>
            <a:endParaRPr lang="en-US" altLang="zh-TW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ea typeface="+mn-ea"/>
              <a:cs typeface="Calibri" pitchFamily="34" charset="0"/>
            </a:endParaRPr>
          </a:p>
          <a:p>
            <a:pPr marL="177800" lvl="0" indent="-177800" algn="l" eaLnBrk="0">
              <a:spcBef>
                <a:spcPct val="20000"/>
              </a:spcBef>
              <a:buFontTx/>
              <a:buChar char="•"/>
              <a:defRPr/>
            </a:pPr>
            <a:r>
              <a:rPr lang="en-US" altLang="zh-TW" sz="16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Less operation efficiency</a:t>
            </a:r>
            <a:r>
              <a:rPr lang="en-US" altLang="zh-TW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altLang="zh-TW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en-US" altLang="zh-TW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Various equipments and displays scattered around console desks reduced operator’s efficiency</a:t>
            </a:r>
          </a:p>
          <a:p>
            <a:pPr marL="177800" lvl="0" indent="-177800" algn="l" eaLnBrk="0">
              <a:spcBef>
                <a:spcPct val="20000"/>
              </a:spcBef>
              <a:buFontTx/>
              <a:buChar char="•"/>
              <a:defRPr/>
            </a:pPr>
            <a:endParaRPr kumimoji="1" lang="en-US" altLang="zh-TW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177800" lvl="0" indent="-177800" algn="l" eaLnBrk="0">
              <a:spcBef>
                <a:spcPct val="20000"/>
              </a:spcBef>
              <a:buFontTx/>
              <a:buChar char="•"/>
              <a:defRPr/>
            </a:pPr>
            <a:r>
              <a:rPr lang="en-US" altLang="zh-TW" sz="16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Poor ergonomics</a:t>
            </a:r>
            <a:r>
              <a:rPr kumimoji="1" lang="en-US" altLang="zh-TW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kumimoji="1" lang="en-US" altLang="zh-TW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kumimoji="1" lang="en-US" altLang="zh-TW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Operators were also distracted by heat and noise by different computers/devices</a:t>
            </a:r>
            <a:endParaRPr kumimoji="1" lang="en-US" altLang="zh-TW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21" name="內容版面配置區 2"/>
          <p:cNvSpPr>
            <a:spLocks noGrp="1"/>
          </p:cNvSpPr>
          <p:nvPr>
            <p:ph idx="1"/>
          </p:nvPr>
        </p:nvSpPr>
        <p:spPr>
          <a:xfrm>
            <a:off x="323528" y="1885899"/>
            <a:ext cx="4176464" cy="43204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altLang="zh-TW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NOC Case - Before</a:t>
            </a:r>
            <a:endParaRPr lang="zh-TW" altLang="en-US" sz="1800" dirty="0"/>
          </a:p>
        </p:txBody>
      </p:sp>
      <p:sp>
        <p:nvSpPr>
          <p:cNvPr id="7" name="標題 1"/>
          <p:cNvSpPr>
            <a:spLocks/>
          </p:cNvSpPr>
          <p:nvPr/>
        </p:nvSpPr>
        <p:spPr bwMode="auto">
          <a:xfrm>
            <a:off x="250825" y="188913"/>
            <a:ext cx="7489825" cy="4905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altLang="zh-TW" sz="3200" b="1" i="1" dirty="0" smtClean="0">
                <a:solidFill>
                  <a:srgbClr val="1762B5"/>
                </a:solidFill>
                <a:latin typeface="helvetica" pitchFamily="34" charset="0"/>
                <a:ea typeface="微軟正黑體" pitchFamily="34" charset="-120"/>
                <a:cs typeface="helvetica" pitchFamily="34" charset="0"/>
              </a:rPr>
              <a:t>KE Matrix System Application - NOC</a:t>
            </a:r>
            <a:endParaRPr lang="zh-TW" altLang="en-US" sz="3200" b="1" i="1" dirty="0">
              <a:solidFill>
                <a:srgbClr val="1762B5"/>
              </a:solidFill>
              <a:latin typeface="helvetica" pitchFamily="34" charset="0"/>
              <a:ea typeface="微軟正黑體" pitchFamily="34" charset="-120"/>
              <a:cs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投影片編號版面配置區 6"/>
          <p:cNvSpPr>
            <a:spLocks noGrp="1"/>
          </p:cNvSpPr>
          <p:nvPr>
            <p:ph type="sldNum" sz="quarter" idx="4294967295"/>
          </p:nvPr>
        </p:nvSpPr>
        <p:spPr>
          <a:xfrm>
            <a:off x="8675688" y="6445499"/>
            <a:ext cx="468311" cy="3444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6800" rIns="91440" bIns="45720" numCol="1" anchor="t" anchorCtr="0" compatLnSpc="1">
            <a:prstTxWarp prst="textNoShape">
              <a:avLst/>
            </a:prstTxWarp>
          </a:bodyPr>
          <a:lstStyle/>
          <a:p>
            <a:fld id="{9AF28F2F-5EDB-4638-BB51-CDDC84A8BAD9}" type="slidenum">
              <a:rPr lang="zh-TW" altLang="en-US" sz="1300" b="1">
                <a:solidFill>
                  <a:srgbClr val="024BAA"/>
                </a:solidFill>
                <a:latin typeface="+mn-lt"/>
                <a:ea typeface="新細明體" charset="-120"/>
              </a:rPr>
              <a:pPr/>
              <a:t>51</a:t>
            </a:fld>
            <a:endParaRPr lang="en-US" altLang="en-US" sz="1300" b="1" dirty="0">
              <a:solidFill>
                <a:srgbClr val="024BAA"/>
              </a:solidFill>
              <a:latin typeface="+mn-lt"/>
              <a:ea typeface="新細明體" charset="-120"/>
            </a:endParaRPr>
          </a:p>
        </p:txBody>
      </p:sp>
      <p:sp>
        <p:nvSpPr>
          <p:cNvPr id="21" name="內容版面配置區 2"/>
          <p:cNvSpPr>
            <a:spLocks noGrp="1"/>
          </p:cNvSpPr>
          <p:nvPr>
            <p:ph idx="1"/>
          </p:nvPr>
        </p:nvSpPr>
        <p:spPr>
          <a:xfrm>
            <a:off x="323528" y="1885899"/>
            <a:ext cx="4176464" cy="43204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altLang="zh-TW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NOC Case - Later</a:t>
            </a:r>
            <a:endParaRPr lang="zh-TW" altLang="en-US" sz="1800" dirty="0"/>
          </a:p>
        </p:txBody>
      </p:sp>
      <p:pic>
        <p:nvPicPr>
          <p:cNvPr id="7" name="Picture 2" descr="C:\Users\jimmytsao\Desktop\later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427984" y="2780634"/>
            <a:ext cx="4320480" cy="3240654"/>
          </a:xfrm>
          <a:prstGeom prst="rect">
            <a:avLst/>
          </a:prstGeom>
          <a:noFill/>
        </p:spPr>
      </p:pic>
      <p:sp>
        <p:nvSpPr>
          <p:cNvPr id="8" name="內容版面配置區 95"/>
          <p:cNvSpPr txBox="1">
            <a:spLocks/>
          </p:cNvSpPr>
          <p:nvPr/>
        </p:nvSpPr>
        <p:spPr>
          <a:xfrm>
            <a:off x="288032" y="2564904"/>
            <a:ext cx="3707904" cy="2088231"/>
          </a:xfrm>
          <a:prstGeom prst="rect">
            <a:avLst/>
          </a:prstGeom>
        </p:spPr>
        <p:txBody>
          <a:bodyPr/>
          <a:lstStyle/>
          <a:p>
            <a:pPr marL="177800" lvl="0" indent="-177800" algn="l" defTabSz="914400" eaLnBrk="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altLang="zh-TW" sz="16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Improved collaboration and decision making</a:t>
            </a:r>
            <a:r>
              <a:rPr lang="en-US" altLang="zh-TW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altLang="zh-TW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en-US" altLang="zh-TW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Large </a:t>
            </a:r>
            <a:r>
              <a:rPr lang="en-US" altLang="zh-TW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videowalls</a:t>
            </a:r>
            <a:r>
              <a:rPr lang="en-US" altLang="zh-TW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 improved information integration and enabled better collaboration. All the information was better displayed and shared.</a:t>
            </a:r>
            <a:br>
              <a:rPr lang="en-US" altLang="zh-TW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</a:br>
            <a:endParaRPr lang="en-US" altLang="zh-TW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ea typeface="+mn-ea"/>
              <a:cs typeface="Calibri" pitchFamily="34" charset="0"/>
            </a:endParaRPr>
          </a:p>
          <a:p>
            <a:pPr marL="177800" lvl="0" indent="-177800" algn="l" eaLnBrk="0">
              <a:spcBef>
                <a:spcPct val="20000"/>
              </a:spcBef>
              <a:buFontTx/>
              <a:buChar char="•"/>
              <a:defRPr/>
            </a:pPr>
            <a:r>
              <a:rPr lang="en-US" altLang="zh-TW" sz="16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Short of operation efficiency</a:t>
            </a:r>
            <a:r>
              <a:rPr lang="en-US" altLang="zh-TW" sz="1600" noProof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altLang="zh-TW" sz="1600" noProof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en-US" altLang="zh-TW" sz="1600" noProof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Equipment arrangement at each console station to be improved for better operation efficiency</a:t>
            </a:r>
            <a:endParaRPr kumimoji="1" lang="en-US" altLang="zh-TW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9" name="標題 1"/>
          <p:cNvSpPr>
            <a:spLocks/>
          </p:cNvSpPr>
          <p:nvPr/>
        </p:nvSpPr>
        <p:spPr bwMode="auto">
          <a:xfrm>
            <a:off x="250825" y="188913"/>
            <a:ext cx="7489825" cy="4905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altLang="zh-TW" sz="3200" b="1" i="1" dirty="0" smtClean="0">
                <a:solidFill>
                  <a:srgbClr val="1762B5"/>
                </a:solidFill>
                <a:latin typeface="helvetica" pitchFamily="34" charset="0"/>
                <a:ea typeface="微軟正黑體" pitchFamily="34" charset="-120"/>
                <a:cs typeface="helvetica" pitchFamily="34" charset="0"/>
              </a:rPr>
              <a:t>KE Matrix System Application - NOC</a:t>
            </a:r>
            <a:endParaRPr lang="zh-TW" altLang="en-US" sz="3200" b="1" i="1" dirty="0">
              <a:solidFill>
                <a:srgbClr val="1762B5"/>
              </a:solidFill>
              <a:latin typeface="helvetica" pitchFamily="34" charset="0"/>
              <a:ea typeface="微軟正黑體" pitchFamily="34" charset="-120"/>
              <a:cs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投影片編號版面配置區 6"/>
          <p:cNvSpPr>
            <a:spLocks noGrp="1"/>
          </p:cNvSpPr>
          <p:nvPr>
            <p:ph type="sldNum" sz="quarter" idx="4294967295"/>
          </p:nvPr>
        </p:nvSpPr>
        <p:spPr>
          <a:xfrm>
            <a:off x="8675688" y="6445499"/>
            <a:ext cx="468311" cy="3444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6800" rIns="91440" bIns="45720" numCol="1" anchor="t" anchorCtr="0" compatLnSpc="1">
            <a:prstTxWarp prst="textNoShape">
              <a:avLst/>
            </a:prstTxWarp>
          </a:bodyPr>
          <a:lstStyle/>
          <a:p>
            <a:fld id="{9AF28F2F-5EDB-4638-BB51-CDDC84A8BAD9}" type="slidenum">
              <a:rPr lang="zh-TW" altLang="en-US" sz="1300" b="1">
                <a:solidFill>
                  <a:srgbClr val="024BAA"/>
                </a:solidFill>
                <a:latin typeface="+mn-lt"/>
                <a:ea typeface="新細明體" charset="-120"/>
              </a:rPr>
              <a:pPr/>
              <a:t>52</a:t>
            </a:fld>
            <a:endParaRPr lang="en-US" altLang="en-US" sz="1300" b="1" dirty="0">
              <a:solidFill>
                <a:srgbClr val="024BAA"/>
              </a:solidFill>
              <a:latin typeface="+mn-lt"/>
              <a:ea typeface="新細明體" charset="-120"/>
            </a:endParaRPr>
          </a:p>
        </p:txBody>
      </p:sp>
      <p:sp>
        <p:nvSpPr>
          <p:cNvPr id="21" name="內容版面配置區 2"/>
          <p:cNvSpPr>
            <a:spLocks noGrp="1"/>
          </p:cNvSpPr>
          <p:nvPr>
            <p:ph idx="1"/>
          </p:nvPr>
        </p:nvSpPr>
        <p:spPr>
          <a:xfrm>
            <a:off x="323528" y="1885899"/>
            <a:ext cx="4176464" cy="432048"/>
          </a:xfrm>
          <a:solidFill>
            <a:srgbClr val="3366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altLang="zh-TW" sz="1800" b="1" dirty="0" smtClean="0">
                <a:solidFill>
                  <a:schemeClr val="bg1"/>
                </a:solidFill>
              </a:rPr>
              <a:t>NOC Case - NOW</a:t>
            </a:r>
            <a:endParaRPr lang="zh-TW" altLang="en-US" sz="1800" dirty="0">
              <a:solidFill>
                <a:schemeClr val="bg1"/>
              </a:solidFill>
            </a:endParaRPr>
          </a:p>
        </p:txBody>
      </p:sp>
      <p:pic>
        <p:nvPicPr>
          <p:cNvPr id="9" name="Picture 2" descr="C:\Users\jimmytsao\Desktop\now1.jpg"/>
          <p:cNvPicPr>
            <a:picLocks noChangeAspect="1" noChangeArrowheads="1"/>
          </p:cNvPicPr>
          <p:nvPr/>
        </p:nvPicPr>
        <p:blipFill>
          <a:blip r:embed="rId2" cstate="email">
            <a:lum bright="-10000"/>
          </a:blip>
          <a:srcRect/>
          <a:stretch>
            <a:fillRect/>
          </a:stretch>
        </p:blipFill>
        <p:spPr bwMode="auto">
          <a:xfrm>
            <a:off x="4499992" y="2791275"/>
            <a:ext cx="4385192" cy="3158005"/>
          </a:xfrm>
          <a:prstGeom prst="rect">
            <a:avLst/>
          </a:prstGeom>
          <a:noFill/>
        </p:spPr>
      </p:pic>
      <p:sp>
        <p:nvSpPr>
          <p:cNvPr id="10" name="內容版面配置區 95"/>
          <p:cNvSpPr txBox="1">
            <a:spLocks/>
          </p:cNvSpPr>
          <p:nvPr/>
        </p:nvSpPr>
        <p:spPr>
          <a:xfrm>
            <a:off x="288032" y="2564905"/>
            <a:ext cx="4067944" cy="2088231"/>
          </a:xfrm>
          <a:prstGeom prst="rect">
            <a:avLst/>
          </a:prstGeom>
        </p:spPr>
        <p:txBody>
          <a:bodyPr/>
          <a:lstStyle/>
          <a:p>
            <a:pPr marL="177800" lvl="0" indent="-177800" algn="l" defTabSz="914400" eaLnBrk="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altLang="zh-TW" sz="16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Better collaboration and decision making</a:t>
            </a:r>
            <a:r>
              <a:rPr lang="en-US" altLang="zh-TW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altLang="zh-TW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en-US" altLang="zh-TW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Large </a:t>
            </a:r>
            <a:r>
              <a:rPr lang="en-US" altLang="zh-TW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videowalls</a:t>
            </a:r>
            <a:r>
              <a:rPr lang="en-US" altLang="zh-TW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 improved information integration and enabled better collaboration and decision making.</a:t>
            </a:r>
            <a:br>
              <a:rPr lang="en-US" altLang="zh-TW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</a:br>
            <a:endParaRPr lang="en-US" altLang="zh-TW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ea typeface="+mn-ea"/>
              <a:cs typeface="Calibri" pitchFamily="34" charset="0"/>
            </a:endParaRPr>
          </a:p>
          <a:p>
            <a:pPr marL="177800" lvl="0" indent="-177800" algn="l" eaLnBrk="0">
              <a:spcBef>
                <a:spcPct val="20000"/>
              </a:spcBef>
              <a:buFontTx/>
              <a:buChar char="•"/>
              <a:defRPr/>
            </a:pPr>
            <a:r>
              <a:rPr lang="en-US" altLang="zh-TW" sz="16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Improved operation efficiency</a:t>
            </a:r>
            <a:r>
              <a:rPr lang="en-US" altLang="zh-TW" sz="1600" noProof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altLang="zh-TW" sz="1600" noProof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en-US" altLang="zh-TW" sz="1600" noProof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Unified and better arranged console displays helped each operator better concentrate and perform his tasks.</a:t>
            </a:r>
          </a:p>
          <a:p>
            <a:pPr marL="177800" lvl="0" indent="-177800" algn="l" eaLnBrk="0">
              <a:spcBef>
                <a:spcPct val="20000"/>
              </a:spcBef>
              <a:buFontTx/>
              <a:buChar char="•"/>
              <a:defRPr/>
            </a:pPr>
            <a:endParaRPr kumimoji="1" lang="en-US" altLang="zh-TW" sz="1600" b="0" i="0" u="none" strike="noStrike" kern="0" cap="none" spc="0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177800" lvl="0" indent="-177800" algn="l" eaLnBrk="0">
              <a:spcBef>
                <a:spcPct val="20000"/>
              </a:spcBef>
              <a:buFontTx/>
              <a:buChar char="•"/>
              <a:defRPr/>
            </a:pPr>
            <a:r>
              <a:rPr lang="en-US" altLang="zh-TW" sz="16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Ergonomics for better operation</a:t>
            </a:r>
            <a:r>
              <a:rPr kumimoji="1" lang="en-US" altLang="zh-TW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kumimoji="1" lang="en-US" altLang="zh-TW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kumimoji="1" lang="en-US" altLang="zh-TW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Heat and noise by computers removed from console operators for better operation environment. Computers moved away from NOC can be centrally managed</a:t>
            </a:r>
            <a:endParaRPr kumimoji="1" lang="en-US" altLang="zh-TW" sz="1600" b="0" i="0" u="none" strike="noStrike" kern="0" cap="none" spc="0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177800" lvl="0" indent="-177800" algn="l" eaLnBrk="0">
              <a:spcBef>
                <a:spcPct val="20000"/>
              </a:spcBef>
              <a:buFontTx/>
              <a:buChar char="•"/>
              <a:defRPr/>
            </a:pPr>
            <a:endParaRPr kumimoji="1" lang="en-US" altLang="zh-TW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7" name="標題 1"/>
          <p:cNvSpPr>
            <a:spLocks/>
          </p:cNvSpPr>
          <p:nvPr/>
        </p:nvSpPr>
        <p:spPr bwMode="auto">
          <a:xfrm>
            <a:off x="250825" y="188913"/>
            <a:ext cx="7489825" cy="4905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altLang="zh-TW" sz="3200" b="1" i="1" dirty="0" smtClean="0">
                <a:solidFill>
                  <a:srgbClr val="1762B5"/>
                </a:solidFill>
                <a:latin typeface="helvetica" pitchFamily="34" charset="0"/>
                <a:ea typeface="微軟正黑體" pitchFamily="34" charset="-120"/>
                <a:cs typeface="helvetica" pitchFamily="34" charset="0"/>
              </a:rPr>
              <a:t>KE Matrix System Application - NOC</a:t>
            </a:r>
            <a:endParaRPr lang="zh-TW" altLang="en-US" sz="3200" b="1" i="1" dirty="0">
              <a:solidFill>
                <a:srgbClr val="1762B5"/>
              </a:solidFill>
              <a:latin typeface="helvetica" pitchFamily="34" charset="0"/>
              <a:ea typeface="微軟正黑體" pitchFamily="34" charset="-120"/>
              <a:cs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投影片編號版面配置區 6"/>
          <p:cNvSpPr>
            <a:spLocks noGrp="1"/>
          </p:cNvSpPr>
          <p:nvPr>
            <p:ph type="sldNum" sz="quarter" idx="4294967295"/>
          </p:nvPr>
        </p:nvSpPr>
        <p:spPr>
          <a:xfrm>
            <a:off x="8675688" y="6445499"/>
            <a:ext cx="468311" cy="3444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6800" rIns="91440" bIns="45720" numCol="1" anchor="t" anchorCtr="0" compatLnSpc="1">
            <a:prstTxWarp prst="textNoShape">
              <a:avLst/>
            </a:prstTxWarp>
          </a:bodyPr>
          <a:lstStyle/>
          <a:p>
            <a:fld id="{9AF28F2F-5EDB-4638-BB51-CDDC84A8BAD9}" type="slidenum">
              <a:rPr lang="zh-TW" altLang="en-US" sz="1300" b="1">
                <a:solidFill>
                  <a:srgbClr val="024BAA"/>
                </a:solidFill>
                <a:latin typeface="+mn-lt"/>
                <a:ea typeface="新細明體" charset="-120"/>
              </a:rPr>
              <a:pPr/>
              <a:t>53</a:t>
            </a:fld>
            <a:endParaRPr lang="en-US" altLang="en-US" sz="1300" b="1" dirty="0">
              <a:solidFill>
                <a:srgbClr val="024BAA"/>
              </a:solidFill>
              <a:latin typeface="+mn-lt"/>
              <a:ea typeface="新細明體" charset="-120"/>
            </a:endParaRPr>
          </a:p>
        </p:txBody>
      </p:sp>
      <p:pic>
        <p:nvPicPr>
          <p:cNvPr id="8" name="Picture 2" descr="C:\Users\jimmytsao\Desktop\now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475999" y="2767592"/>
            <a:ext cx="4416481" cy="2952328"/>
          </a:xfrm>
          <a:prstGeom prst="rect">
            <a:avLst/>
          </a:prstGeom>
          <a:noFill/>
        </p:spPr>
      </p:pic>
      <p:pic>
        <p:nvPicPr>
          <p:cNvPr id="11" name="Picture 3" descr="C:\Users\jimmytsao\Desktop\now3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63238" y="2767592"/>
            <a:ext cx="4176464" cy="2965664"/>
          </a:xfrm>
          <a:prstGeom prst="rect">
            <a:avLst/>
          </a:prstGeom>
          <a:noFill/>
        </p:spPr>
      </p:pic>
      <p:sp>
        <p:nvSpPr>
          <p:cNvPr id="12" name="內容版面配置區 2"/>
          <p:cNvSpPr>
            <a:spLocks noGrp="1"/>
          </p:cNvSpPr>
          <p:nvPr>
            <p:ph idx="1"/>
          </p:nvPr>
        </p:nvSpPr>
        <p:spPr>
          <a:xfrm>
            <a:off x="323528" y="1885899"/>
            <a:ext cx="4176464" cy="432048"/>
          </a:xfrm>
          <a:solidFill>
            <a:srgbClr val="3366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altLang="zh-TW" sz="1800" b="1" dirty="0" smtClean="0">
                <a:solidFill>
                  <a:schemeClr val="bg1"/>
                </a:solidFill>
              </a:rPr>
              <a:t>NOC Case – Cont’d</a:t>
            </a:r>
            <a:endParaRPr lang="zh-TW" altLang="en-US" sz="1800" dirty="0">
              <a:solidFill>
                <a:schemeClr val="bg1"/>
              </a:solidFill>
            </a:endParaRPr>
          </a:p>
        </p:txBody>
      </p:sp>
      <p:sp>
        <p:nvSpPr>
          <p:cNvPr id="7" name="標題 1"/>
          <p:cNvSpPr>
            <a:spLocks/>
          </p:cNvSpPr>
          <p:nvPr/>
        </p:nvSpPr>
        <p:spPr bwMode="auto">
          <a:xfrm>
            <a:off x="250825" y="188913"/>
            <a:ext cx="7489825" cy="4905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altLang="zh-TW" sz="3200" b="1" i="1" dirty="0" smtClean="0">
                <a:solidFill>
                  <a:srgbClr val="1762B5"/>
                </a:solidFill>
                <a:latin typeface="helvetica" pitchFamily="34" charset="0"/>
                <a:ea typeface="微軟正黑體" pitchFamily="34" charset="-120"/>
                <a:cs typeface="helvetica" pitchFamily="34" charset="0"/>
              </a:rPr>
              <a:t>KE Matrix System Application - NOC</a:t>
            </a:r>
            <a:endParaRPr lang="zh-TW" altLang="en-US" sz="3200" b="1" i="1" dirty="0">
              <a:solidFill>
                <a:srgbClr val="1762B5"/>
              </a:solidFill>
              <a:latin typeface="helvetica" pitchFamily="34" charset="0"/>
              <a:ea typeface="微軟正黑體" pitchFamily="34" charset="-120"/>
              <a:cs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8532813" y="6524625"/>
            <a:ext cx="576262" cy="333375"/>
          </a:xfrm>
        </p:spPr>
        <p:txBody>
          <a:bodyPr/>
          <a:lstStyle/>
          <a:p>
            <a:pPr algn="ctr">
              <a:defRPr/>
            </a:pPr>
            <a:fld id="{077BD158-7BB0-4B32-9DDC-A1D527E9057A}" type="slidenum">
              <a:rPr lang="en-US" altLang="zh-TW" smtClean="0"/>
              <a:pPr algn="ctr">
                <a:defRPr/>
              </a:pPr>
              <a:t>54</a:t>
            </a:fld>
            <a:endParaRPr lang="en-US" altLang="zh-TW" dirty="0"/>
          </a:p>
        </p:txBody>
      </p:sp>
      <p:grpSp>
        <p:nvGrpSpPr>
          <p:cNvPr id="9" name="群組 8"/>
          <p:cNvGrpSpPr/>
          <p:nvPr/>
        </p:nvGrpSpPr>
        <p:grpSpPr>
          <a:xfrm>
            <a:off x="0" y="3284984"/>
            <a:ext cx="9684568" cy="4176464"/>
            <a:chOff x="-540567" y="1866875"/>
            <a:chExt cx="9684568" cy="5018509"/>
          </a:xfrm>
        </p:grpSpPr>
        <p:pic>
          <p:nvPicPr>
            <p:cNvPr id="102402" name="Picture 2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2689621" y="1866875"/>
              <a:ext cx="6454380" cy="5018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403" name="Picture 3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-540567" y="5805264"/>
              <a:ext cx="4032447" cy="1052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內容版面配置區 2"/>
          <p:cNvSpPr>
            <a:spLocks noGrp="1"/>
          </p:cNvSpPr>
          <p:nvPr>
            <p:ph idx="1"/>
          </p:nvPr>
        </p:nvSpPr>
        <p:spPr>
          <a:xfrm>
            <a:off x="288024" y="980728"/>
            <a:ext cx="5904656" cy="6192688"/>
          </a:xfrm>
          <a:noFill/>
        </p:spPr>
        <p:txBody>
          <a:bodyPr/>
          <a:lstStyle/>
          <a:p>
            <a:pPr eaLnBrk="1" hangingPunct="1">
              <a:lnSpc>
                <a:spcPct val="200000"/>
              </a:lnSpc>
            </a:pPr>
            <a:r>
              <a:rPr lang="en-US" altLang="zh-TW" sz="1800" b="1" dirty="0" smtClean="0">
                <a:latin typeface="Segoe Print" pitchFamily="2" charset="0"/>
                <a:cs typeface="helvetica" pitchFamily="34" charset="0"/>
              </a:rPr>
              <a:t>Extremely high frame rate to ensure operation without latency</a:t>
            </a:r>
          </a:p>
          <a:p>
            <a:pPr eaLnBrk="1" hangingPunct="1">
              <a:lnSpc>
                <a:spcPct val="200000"/>
              </a:lnSpc>
            </a:pPr>
            <a:r>
              <a:rPr lang="en-US" altLang="zh-TW" sz="1800" b="1" dirty="0" smtClean="0">
                <a:latin typeface="Segoe Print" pitchFamily="2" charset="0"/>
                <a:cs typeface="helvetica" pitchFamily="34" charset="0"/>
              </a:rPr>
              <a:t>Virtual USB can bypass USB signal directly to </a:t>
            </a:r>
            <a:r>
              <a:rPr lang="en-US" altLang="zh-TW" sz="1800" b="1" dirty="0" err="1" smtClean="0">
                <a:latin typeface="Segoe Print" pitchFamily="2" charset="0"/>
                <a:cs typeface="helvetica" pitchFamily="34" charset="0"/>
              </a:rPr>
              <a:t>Tx</a:t>
            </a:r>
            <a:r>
              <a:rPr lang="en-US" altLang="zh-TW" sz="1800" b="1" dirty="0" smtClean="0">
                <a:latin typeface="Segoe Print" pitchFamily="2" charset="0"/>
                <a:cs typeface="helvetica" pitchFamily="34" charset="0"/>
              </a:rPr>
              <a:t> in case of any compatibility issues. </a:t>
            </a:r>
          </a:p>
          <a:p>
            <a:pPr eaLnBrk="1" hangingPunct="1">
              <a:lnSpc>
                <a:spcPct val="200000"/>
              </a:lnSpc>
            </a:pPr>
            <a:r>
              <a:rPr lang="en-US" altLang="zh-TW" sz="1800" b="1" dirty="0" smtClean="0">
                <a:latin typeface="Segoe Print" pitchFamily="2" charset="0"/>
                <a:cs typeface="helvetica" pitchFamily="34" charset="0"/>
              </a:rPr>
              <a:t>Severe access control - Admin, Super User, User</a:t>
            </a:r>
          </a:p>
          <a:p>
            <a:pPr eaLnBrk="1" hangingPunct="1">
              <a:lnSpc>
                <a:spcPct val="200000"/>
              </a:lnSpc>
            </a:pPr>
            <a:r>
              <a:rPr lang="en-US" altLang="zh-TW" sz="1800" b="1" dirty="0" smtClean="0">
                <a:latin typeface="Segoe Print" pitchFamily="2" charset="0"/>
                <a:cs typeface="helvetica" pitchFamily="34" charset="0"/>
              </a:rPr>
              <a:t>Video/KB/MS/Data Encryption for Security  </a:t>
            </a:r>
          </a:p>
        </p:txBody>
      </p:sp>
      <p:sp>
        <p:nvSpPr>
          <p:cNvPr id="10" name="標題 1"/>
          <p:cNvSpPr>
            <a:spLocks noGrp="1"/>
          </p:cNvSpPr>
          <p:nvPr>
            <p:ph type="title"/>
          </p:nvPr>
        </p:nvSpPr>
        <p:spPr>
          <a:xfrm>
            <a:off x="250825" y="260350"/>
            <a:ext cx="7489825" cy="490538"/>
          </a:xfrm>
        </p:spPr>
        <p:txBody>
          <a:bodyPr/>
          <a:lstStyle/>
          <a:p>
            <a:r>
              <a:rPr lang="en-US" altLang="zh-TW" sz="2000" dirty="0" smtClean="0">
                <a:latin typeface="helvetica" pitchFamily="34" charset="0"/>
                <a:cs typeface="helvetica" pitchFamily="34" charset="0"/>
              </a:rPr>
              <a:t>Why is KE8950 a good fit for any Control Room?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8532813" y="6524625"/>
            <a:ext cx="576262" cy="333375"/>
          </a:xfrm>
        </p:spPr>
        <p:txBody>
          <a:bodyPr/>
          <a:lstStyle/>
          <a:p>
            <a:pPr algn="ctr">
              <a:defRPr/>
            </a:pPr>
            <a:fld id="{077BD158-7BB0-4B32-9DDC-A1D527E9057A}" type="slidenum">
              <a:rPr lang="en-US" altLang="zh-TW" smtClean="0"/>
              <a:pPr algn="ctr">
                <a:defRPr/>
              </a:pPr>
              <a:t>55</a:t>
            </a:fld>
            <a:endParaRPr lang="en-US" altLang="zh-TW" dirty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250825" y="274166"/>
            <a:ext cx="7489825" cy="490538"/>
          </a:xfrm>
        </p:spPr>
        <p:txBody>
          <a:bodyPr/>
          <a:lstStyle/>
          <a:p>
            <a:r>
              <a:rPr lang="en-US" altLang="zh-TW" dirty="0" smtClean="0">
                <a:latin typeface="helvetica" pitchFamily="34" charset="0"/>
                <a:cs typeface="helvetica" pitchFamily="34" charset="0"/>
              </a:rPr>
              <a:t>Q&amp;A </a:t>
            </a:r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8532813" y="6524625"/>
            <a:ext cx="576262" cy="333375"/>
          </a:xfrm>
        </p:spPr>
        <p:txBody>
          <a:bodyPr/>
          <a:lstStyle/>
          <a:p>
            <a:pPr algn="ctr">
              <a:defRPr/>
            </a:pPr>
            <a:fld id="{077BD158-7BB0-4B32-9DDC-A1D527E9057A}" type="slidenum">
              <a:rPr lang="en-US" altLang="zh-TW" smtClean="0"/>
              <a:pPr algn="ctr">
                <a:defRPr/>
              </a:pPr>
              <a:t>56</a:t>
            </a:fld>
            <a:endParaRPr lang="en-US" altLang="zh-TW" dirty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250825" y="274166"/>
            <a:ext cx="7489825" cy="490538"/>
          </a:xfrm>
        </p:spPr>
        <p:txBody>
          <a:bodyPr/>
          <a:lstStyle/>
          <a:p>
            <a:r>
              <a:rPr lang="en-US" altLang="zh-TW" dirty="0" smtClean="0">
                <a:latin typeface="helvetica" pitchFamily="34" charset="0"/>
                <a:cs typeface="helvetica" pitchFamily="34" charset="0"/>
              </a:rPr>
              <a:t>FAQ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23528" y="1150494"/>
            <a:ext cx="8320116" cy="523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zh-TW" sz="2200" kern="0" dirty="0" smtClean="0">
                <a:latin typeface="helvetica" pitchFamily="34" charset="0"/>
                <a:ea typeface="+mn-ea"/>
                <a:cs typeface="helvetica" pitchFamily="34" charset="0"/>
              </a:rPr>
              <a:t>What are the main features of KE89 Series other than KE69 Series?</a:t>
            </a: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	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200" kern="0" dirty="0" smtClean="0">
              <a:solidFill>
                <a:srgbClr val="000066"/>
              </a:solidFill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200" kern="0" dirty="0" smtClean="0">
              <a:solidFill>
                <a:srgbClr val="000066"/>
              </a:solidFill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47780" y="2171649"/>
            <a:ext cx="14573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3419872" y="2492896"/>
            <a:ext cx="3384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solidFill>
                  <a:schemeClr val="accent2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rPr>
              <a:t>4K 3840 x 2160 @30Hz</a:t>
            </a:r>
            <a:r>
              <a:rPr lang="en-US" altLang="zh-TW" dirty="0" smtClean="0">
                <a:solidFill>
                  <a:schemeClr val="accent2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rPr>
              <a:t> (4:4:4)</a:t>
            </a:r>
            <a:endParaRPr lang="zh-TW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363612" y="3827833"/>
            <a:ext cx="3296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solidFill>
                  <a:schemeClr val="accent2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rPr>
              <a:t>SFP port for optical Network</a:t>
            </a:r>
            <a:endParaRPr lang="zh-TW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419988" y="5114685"/>
            <a:ext cx="2428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solidFill>
                  <a:schemeClr val="accent2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rPr>
              <a:t>Power over Ethernet</a:t>
            </a:r>
            <a:endParaRPr lang="zh-TW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9575" name="Picture 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916832" y="4793704"/>
            <a:ext cx="1143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6" name="Picture 8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84784" y="4793704"/>
            <a:ext cx="596769" cy="1131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矩形 15"/>
          <p:cNvSpPr/>
          <p:nvPr/>
        </p:nvSpPr>
        <p:spPr>
          <a:xfrm>
            <a:off x="1979712" y="3641576"/>
            <a:ext cx="504056" cy="360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1907704" y="400161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helvetica" pitchFamily="34" charset="0"/>
                <a:cs typeface="helvetica" pitchFamily="34" charset="0"/>
              </a:rPr>
              <a:t>SFP</a:t>
            </a:r>
            <a:endParaRPr lang="zh-TW" altLang="en-US" b="1" dirty="0">
              <a:latin typeface="helvetica" pitchFamily="34" charset="0"/>
              <a:cs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8532813" y="6524625"/>
            <a:ext cx="576262" cy="333375"/>
          </a:xfrm>
        </p:spPr>
        <p:txBody>
          <a:bodyPr/>
          <a:lstStyle/>
          <a:p>
            <a:pPr algn="ctr">
              <a:defRPr/>
            </a:pPr>
            <a:fld id="{077BD158-7BB0-4B32-9DDC-A1D527E9057A}" type="slidenum">
              <a:rPr lang="en-US" altLang="zh-TW" smtClean="0"/>
              <a:pPr algn="ctr">
                <a:defRPr/>
              </a:pPr>
              <a:t>57</a:t>
            </a:fld>
            <a:endParaRPr lang="en-US" altLang="zh-TW" dirty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250825" y="274166"/>
            <a:ext cx="7489825" cy="490538"/>
          </a:xfrm>
        </p:spPr>
        <p:txBody>
          <a:bodyPr/>
          <a:lstStyle/>
          <a:p>
            <a:r>
              <a:rPr lang="en-US" altLang="zh-TW" dirty="0" smtClean="0">
                <a:latin typeface="helvetica" pitchFamily="34" charset="0"/>
                <a:cs typeface="helvetica" pitchFamily="34" charset="0"/>
              </a:rPr>
              <a:t>FAQ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71472" y="980728"/>
            <a:ext cx="8320116" cy="523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zh-TW" sz="2200" kern="0" dirty="0" smtClean="0">
                <a:latin typeface="helvetica" pitchFamily="34" charset="0"/>
                <a:ea typeface="+mn-ea"/>
                <a:cs typeface="helvetica" pitchFamily="34" charset="0"/>
              </a:rPr>
              <a:t>What is the difference between KE8950 and KE8952 ?</a:t>
            </a: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	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200" kern="0" dirty="0" smtClean="0">
              <a:solidFill>
                <a:srgbClr val="000066"/>
              </a:solidFill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200" kern="0" dirty="0" smtClean="0">
              <a:solidFill>
                <a:srgbClr val="000066"/>
              </a:solidFill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131840" y="2276872"/>
            <a:ext cx="10823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b="1" dirty="0" err="1" smtClean="0">
                <a:solidFill>
                  <a:schemeClr val="accent2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rPr>
              <a:t>PoE</a:t>
            </a:r>
            <a:endParaRPr lang="zh-TW" alt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9575" name="Picture 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75540" y="1955891"/>
            <a:ext cx="1143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6" name="Picture 8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3492" y="1955891"/>
            <a:ext cx="596769" cy="1131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Image result for power adapter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7920046">
            <a:off x="1101758" y="3991204"/>
            <a:ext cx="1330045" cy="1330045"/>
          </a:xfrm>
          <a:prstGeom prst="rect">
            <a:avLst/>
          </a:prstGeom>
          <a:noFill/>
        </p:spPr>
      </p:pic>
      <p:sp>
        <p:nvSpPr>
          <p:cNvPr id="19" name="橢圓 18"/>
          <p:cNvSpPr/>
          <p:nvPr/>
        </p:nvSpPr>
        <p:spPr>
          <a:xfrm>
            <a:off x="899593" y="3717032"/>
            <a:ext cx="1872208" cy="2016224"/>
          </a:xfrm>
          <a:prstGeom prst="ellipse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0" name="直線接點 19"/>
          <p:cNvCxnSpPr>
            <a:stCxn id="19" idx="1"/>
            <a:endCxn id="19" idx="5"/>
          </p:cNvCxnSpPr>
          <p:nvPr/>
        </p:nvCxnSpPr>
        <p:spPr>
          <a:xfrm>
            <a:off x="1173772" y="4012301"/>
            <a:ext cx="1323850" cy="1425686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2987824" y="4437112"/>
            <a:ext cx="69127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b="1" dirty="0" smtClean="0">
                <a:solidFill>
                  <a:schemeClr val="accent2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rPr>
              <a:t>KE8952 does </a:t>
            </a:r>
            <a:r>
              <a:rPr lang="en-US" altLang="zh-TW" sz="3200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NOT</a:t>
            </a:r>
            <a:r>
              <a:rPr lang="en-US" altLang="zh-TW" sz="2000" b="1" dirty="0" smtClean="0">
                <a:solidFill>
                  <a:schemeClr val="accent2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rPr>
              <a:t> come with Power Adapter</a:t>
            </a:r>
            <a:endParaRPr lang="zh-TW" altLang="en-US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8532813" y="6524625"/>
            <a:ext cx="576262" cy="333375"/>
          </a:xfrm>
        </p:spPr>
        <p:txBody>
          <a:bodyPr/>
          <a:lstStyle/>
          <a:p>
            <a:pPr algn="ctr">
              <a:defRPr/>
            </a:pPr>
            <a:fld id="{077BD158-7BB0-4B32-9DDC-A1D527E9057A}" type="slidenum">
              <a:rPr lang="en-US" altLang="zh-TW" smtClean="0"/>
              <a:pPr algn="ctr">
                <a:defRPr/>
              </a:pPr>
              <a:t>58</a:t>
            </a:fld>
            <a:endParaRPr lang="en-US" altLang="zh-TW" dirty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250825" y="274166"/>
            <a:ext cx="7489825" cy="490538"/>
          </a:xfrm>
        </p:spPr>
        <p:txBody>
          <a:bodyPr/>
          <a:lstStyle/>
          <a:p>
            <a:r>
              <a:rPr lang="en-US" altLang="zh-TW" dirty="0" smtClean="0">
                <a:latin typeface="helvetica" pitchFamily="34" charset="0"/>
                <a:cs typeface="helvetica" pitchFamily="34" charset="0"/>
              </a:rPr>
              <a:t>FAQ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71472" y="980728"/>
            <a:ext cx="8320116" cy="523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zh-TW" sz="2200" kern="0" dirty="0" smtClean="0">
                <a:latin typeface="helvetica" pitchFamily="34" charset="0"/>
                <a:ea typeface="+mn-ea"/>
                <a:cs typeface="helvetica" pitchFamily="34" charset="0"/>
              </a:rPr>
              <a:t>What is the HDCP version KE89 supports?</a:t>
            </a: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	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200" kern="0" dirty="0" smtClean="0">
              <a:solidFill>
                <a:srgbClr val="000066"/>
              </a:solidFill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200" kern="0" dirty="0" smtClean="0">
              <a:solidFill>
                <a:srgbClr val="000066"/>
              </a:solidFill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</p:txBody>
      </p:sp>
      <p:pic>
        <p:nvPicPr>
          <p:cNvPr id="110594" name="Picture 2" descr="「hdcp icon」的圖片搜尋結果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584" y="1628800"/>
            <a:ext cx="6336704" cy="4409290"/>
          </a:xfrm>
          <a:prstGeom prst="rect">
            <a:avLst/>
          </a:prstGeom>
          <a:noFill/>
        </p:spPr>
      </p:pic>
      <p:sp>
        <p:nvSpPr>
          <p:cNvPr id="12" name="矩形 11"/>
          <p:cNvSpPr/>
          <p:nvPr/>
        </p:nvSpPr>
        <p:spPr>
          <a:xfrm>
            <a:off x="5436096" y="4005064"/>
            <a:ext cx="8258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b="1" dirty="0" smtClean="0">
                <a:solidFill>
                  <a:srgbClr val="1166CD"/>
                </a:solidFill>
                <a:latin typeface="helvetica" pitchFamily="34" charset="0"/>
                <a:cs typeface="helvetica" pitchFamily="34" charset="0"/>
              </a:rPr>
              <a:t>1.4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8532813" y="6524625"/>
            <a:ext cx="576262" cy="333375"/>
          </a:xfrm>
        </p:spPr>
        <p:txBody>
          <a:bodyPr/>
          <a:lstStyle/>
          <a:p>
            <a:pPr algn="ctr">
              <a:defRPr/>
            </a:pPr>
            <a:fld id="{077BD158-7BB0-4B32-9DDC-A1D527E9057A}" type="slidenum">
              <a:rPr lang="en-US" altLang="zh-TW" smtClean="0"/>
              <a:pPr algn="ctr">
                <a:defRPr/>
              </a:pPr>
              <a:t>59</a:t>
            </a:fld>
            <a:endParaRPr lang="en-US" altLang="zh-TW" dirty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250825" y="274166"/>
            <a:ext cx="7489825" cy="490538"/>
          </a:xfrm>
        </p:spPr>
        <p:txBody>
          <a:bodyPr/>
          <a:lstStyle/>
          <a:p>
            <a:r>
              <a:rPr lang="en-US" altLang="zh-TW" dirty="0" smtClean="0">
                <a:latin typeface="helvetica" pitchFamily="34" charset="0"/>
                <a:cs typeface="helvetica" pitchFamily="34" charset="0"/>
              </a:rPr>
              <a:t>FAQ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67544" y="836712"/>
            <a:ext cx="8320116" cy="523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zh-TW" sz="2200" kern="0" dirty="0" smtClean="0">
                <a:latin typeface="helvetica" pitchFamily="34" charset="0"/>
                <a:ea typeface="+mn-ea"/>
                <a:cs typeface="helvetica" pitchFamily="34" charset="0"/>
              </a:rPr>
              <a:t>What is the Strength of KE89 Series compared to our competitors?</a:t>
            </a: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	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200" kern="0" dirty="0" smtClean="0">
              <a:solidFill>
                <a:srgbClr val="000066"/>
              </a:solidFill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200" kern="0" dirty="0" smtClean="0">
              <a:solidFill>
                <a:srgbClr val="000066"/>
              </a:solidFill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131840" y="1988840"/>
            <a:ext cx="31165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 smtClean="0">
                <a:solidFill>
                  <a:schemeClr val="accent2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rPr>
              <a:t>Configuration Flexibility</a:t>
            </a:r>
            <a:endParaRPr lang="zh-TW" altLang="en-US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131840" y="2668850"/>
            <a:ext cx="34037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 smtClean="0">
                <a:solidFill>
                  <a:schemeClr val="accent2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rPr>
              <a:t>Transmitter Local Console</a:t>
            </a:r>
            <a:endParaRPr lang="zh-TW" altLang="en-US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155211" y="3388930"/>
            <a:ext cx="19928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 smtClean="0">
                <a:solidFill>
                  <a:schemeClr val="accent2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rPr>
              <a:t>Fast Switching</a:t>
            </a:r>
            <a:endParaRPr lang="zh-TW" altLang="en-US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155211" y="4181018"/>
            <a:ext cx="17636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 smtClean="0">
                <a:solidFill>
                  <a:schemeClr val="accent2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rPr>
              <a:t>Multi Display</a:t>
            </a:r>
            <a:endParaRPr lang="zh-TW" altLang="en-US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168416" y="5117122"/>
            <a:ext cx="14657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 smtClean="0">
                <a:solidFill>
                  <a:schemeClr val="accent2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rPr>
              <a:t>Video Wall</a:t>
            </a:r>
            <a:endParaRPr lang="zh-TW" altLang="en-US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172208" y="6053226"/>
            <a:ext cx="23358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 smtClean="0">
                <a:solidFill>
                  <a:schemeClr val="accent2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rPr>
              <a:t>Deep Color 36-Bit</a:t>
            </a:r>
            <a:endParaRPr lang="zh-TW" altLang="en-US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12641" name="Picture 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36104" y="1916832"/>
            <a:ext cx="158417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008112" y="2475860"/>
            <a:ext cx="1351409" cy="80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4" name="AutoShape 4" descr="「fast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grpSp>
        <p:nvGrpSpPr>
          <p:cNvPr id="31" name="群組 30"/>
          <p:cNvGrpSpPr/>
          <p:nvPr/>
        </p:nvGrpSpPr>
        <p:grpSpPr>
          <a:xfrm>
            <a:off x="792088" y="3284984"/>
            <a:ext cx="2051720" cy="720080"/>
            <a:chOff x="179512" y="4221088"/>
            <a:chExt cx="2860576" cy="1420417"/>
          </a:xfrm>
        </p:grpSpPr>
        <p:pic>
          <p:nvPicPr>
            <p:cNvPr id="112646" name="Picture 6" descr="「fast」的圖片搜尋結果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179512" y="4221088"/>
              <a:ext cx="1420416" cy="1420417"/>
            </a:xfrm>
            <a:prstGeom prst="rect">
              <a:avLst/>
            </a:prstGeom>
            <a:noFill/>
          </p:spPr>
        </p:pic>
        <p:pic>
          <p:nvPicPr>
            <p:cNvPr id="29" name="Picture 6" descr="「fast」的圖片搜尋結果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1619672" y="4221088"/>
              <a:ext cx="1420416" cy="1420417"/>
            </a:xfrm>
            <a:prstGeom prst="rect">
              <a:avLst/>
            </a:prstGeom>
            <a:noFill/>
            <a:scene3d>
              <a:camera prst="orthographicFront">
                <a:rot lat="0" lon="10799999" rev="0"/>
              </a:camera>
              <a:lightRig rig="threePt" dir="t"/>
            </a:scene3d>
          </p:spPr>
        </p:pic>
      </p:grpSp>
      <p:grpSp>
        <p:nvGrpSpPr>
          <p:cNvPr id="34" name="群組 33"/>
          <p:cNvGrpSpPr/>
          <p:nvPr/>
        </p:nvGrpSpPr>
        <p:grpSpPr>
          <a:xfrm>
            <a:off x="936104" y="4200500"/>
            <a:ext cx="1584176" cy="596652"/>
            <a:chOff x="755576" y="5589240"/>
            <a:chExt cx="2595736" cy="1028700"/>
          </a:xfrm>
        </p:grpSpPr>
        <p:pic>
          <p:nvPicPr>
            <p:cNvPr id="112649" name="Picture 9"/>
            <p:cNvPicPr>
              <a:picLocks noChangeAspect="1" noChangeArrowheads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55576" y="5589240"/>
              <a:ext cx="1371600" cy="1028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9"/>
            <p:cNvPicPr>
              <a:picLocks noChangeAspect="1" noChangeArrowheads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979712" y="5589240"/>
              <a:ext cx="1371600" cy="1028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2651" name="Picture 11" descr="http://www.i-control.com.hk/ckfinder/userfiles/images/Solutions/video-wall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864096" y="4863958"/>
            <a:ext cx="1730528" cy="1013314"/>
          </a:xfrm>
          <a:prstGeom prst="rect">
            <a:avLst/>
          </a:prstGeom>
          <a:noFill/>
        </p:spPr>
      </p:pic>
      <p:pic>
        <p:nvPicPr>
          <p:cNvPr id="112652" name="Picture 12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6144" y="5985425"/>
            <a:ext cx="862211" cy="611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4330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66849" y="260350"/>
            <a:ext cx="3889127" cy="490538"/>
          </a:xfrm>
          <a:solidFill>
            <a:schemeClr val="bg1">
              <a:alpha val="34000"/>
            </a:schemeClr>
          </a:solidFill>
        </p:spPr>
        <p:txBody>
          <a:bodyPr/>
          <a:lstStyle/>
          <a:p>
            <a:r>
              <a:rPr lang="en-US" altLang="zh-TW" dirty="0" smtClean="0">
                <a:solidFill>
                  <a:srgbClr val="000099"/>
                </a:solidFill>
                <a:latin typeface="helvetica" pitchFamily="34" charset="0"/>
                <a:cs typeface="helvetica" pitchFamily="34" charset="0"/>
              </a:rPr>
              <a:t>SFP optical module</a:t>
            </a:r>
            <a:endParaRPr lang="zh-TW" altLang="en-US" dirty="0" smtClean="0">
              <a:solidFill>
                <a:srgbClr val="000099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quarter" idx="10"/>
          </p:nvPr>
        </p:nvSpPr>
        <p:spPr>
          <a:xfrm>
            <a:off x="8243888" y="6668467"/>
            <a:ext cx="900112" cy="288925"/>
          </a:xfrm>
        </p:spPr>
        <p:txBody>
          <a:bodyPr/>
          <a:lstStyle/>
          <a:p>
            <a:pPr>
              <a:defRPr/>
            </a:pPr>
            <a:fld id="{4793F1A9-5641-4D76-91A0-0C29DABFBB86}" type="datetime1">
              <a:rPr lang="zh-TW" altLang="en-US" smtClean="0"/>
              <a:pPr>
                <a:defRPr/>
              </a:pPr>
              <a:t>2017/7/31</a:t>
            </a:fld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250A965-40AE-49C4-8CB0-B2BFAC2AFB4D}" type="slidenum">
              <a:rPr lang="en-US" altLang="zh-TW" smtClean="0"/>
              <a:pPr>
                <a:defRPr/>
              </a:pPr>
              <a:t>6</a:t>
            </a:fld>
            <a:endParaRPr lang="en-US" altLang="zh-TW" dirty="0"/>
          </a:p>
        </p:txBody>
      </p:sp>
      <p:sp>
        <p:nvSpPr>
          <p:cNvPr id="7" name="內容版面配置區 2"/>
          <p:cNvSpPr txBox="1">
            <a:spLocks/>
          </p:cNvSpPr>
          <p:nvPr/>
        </p:nvSpPr>
        <p:spPr bwMode="auto">
          <a:xfrm>
            <a:off x="-36512" y="4221088"/>
            <a:ext cx="7128792" cy="1008112"/>
          </a:xfrm>
          <a:prstGeom prst="rect">
            <a:avLst/>
          </a:prstGeom>
          <a:solidFill>
            <a:schemeClr val="tx1">
              <a:alpha val="66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sz="280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SFP optical module </a:t>
            </a:r>
          </a:p>
          <a:p>
            <a:pPr eaLnBrk="1" hangingPunct="1"/>
            <a:r>
              <a:rPr lang="en-US" altLang="zh-TW" sz="280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transmission distance up to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4283968" y="4149080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 smtClean="0">
                <a:solidFill>
                  <a:srgbClr val="FFC000"/>
                </a:solidFill>
                <a:latin typeface="helvetica" pitchFamily="34" charset="0"/>
                <a:cs typeface="helvetica" pitchFamily="34" charset="0"/>
              </a:rPr>
              <a:t>10km</a:t>
            </a:r>
            <a:endParaRPr lang="zh-TW" altLang="en-US" sz="7200" b="1" dirty="0">
              <a:solidFill>
                <a:srgbClr val="FFC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8" name="內容版面配置區 2"/>
          <p:cNvSpPr txBox="1">
            <a:spLocks/>
          </p:cNvSpPr>
          <p:nvPr/>
        </p:nvSpPr>
        <p:spPr bwMode="auto">
          <a:xfrm>
            <a:off x="5076056" y="6093296"/>
            <a:ext cx="4320480" cy="764704"/>
          </a:xfrm>
          <a:prstGeom prst="rect">
            <a:avLst/>
          </a:prstGeom>
          <a:solidFill>
            <a:schemeClr val="bg1">
              <a:alpha val="49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b="1" dirty="0" smtClean="0">
                <a:solidFill>
                  <a:schemeClr val="accent1">
                    <a:lumMod val="10000"/>
                  </a:schemeClr>
                </a:solidFill>
                <a:latin typeface="helvetica" pitchFamily="34" charset="0"/>
                <a:cs typeface="helvetica" pitchFamily="34" charset="0"/>
              </a:rPr>
              <a:t> Multi-Mode  module 2A-136G 550m</a:t>
            </a:r>
          </a:p>
          <a:p>
            <a:pPr eaLnBrk="1" hangingPunct="1"/>
            <a:r>
              <a:rPr lang="en-US" altLang="zh-TW" b="1" dirty="0" smtClean="0">
                <a:solidFill>
                  <a:schemeClr val="accent1">
                    <a:lumMod val="10000"/>
                  </a:schemeClr>
                </a:solidFill>
                <a:latin typeface="helvetica" pitchFamily="34" charset="0"/>
                <a:cs typeface="helvetica" pitchFamily="34" charset="0"/>
              </a:rPr>
              <a:t> Single-Mode module 2A-137G 10km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8" grpId="0" uiExpand="1" build="p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8532813" y="6524625"/>
            <a:ext cx="576262" cy="333375"/>
          </a:xfrm>
        </p:spPr>
        <p:txBody>
          <a:bodyPr/>
          <a:lstStyle/>
          <a:p>
            <a:pPr algn="ctr">
              <a:defRPr/>
            </a:pPr>
            <a:fld id="{077BD158-7BB0-4B32-9DDC-A1D527E9057A}" type="slidenum">
              <a:rPr lang="en-US" altLang="zh-TW" smtClean="0"/>
              <a:pPr algn="ctr">
                <a:defRPr/>
              </a:pPr>
              <a:t>60</a:t>
            </a:fld>
            <a:endParaRPr lang="en-US" altLang="zh-TW" dirty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250825" y="274166"/>
            <a:ext cx="7489825" cy="490538"/>
          </a:xfrm>
        </p:spPr>
        <p:txBody>
          <a:bodyPr/>
          <a:lstStyle/>
          <a:p>
            <a:r>
              <a:rPr lang="en-US" altLang="zh-TW" dirty="0" smtClean="0">
                <a:latin typeface="helvetica" pitchFamily="34" charset="0"/>
                <a:cs typeface="helvetica" pitchFamily="34" charset="0"/>
              </a:rPr>
              <a:t>FAQ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67544" y="836712"/>
            <a:ext cx="8320116" cy="523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zh-TW" sz="2200" kern="0" dirty="0" smtClean="0">
                <a:latin typeface="helvetica" pitchFamily="34" charset="0"/>
                <a:ea typeface="+mn-ea"/>
                <a:cs typeface="helvetica" pitchFamily="34" charset="0"/>
              </a:rPr>
              <a:t>What is the best application for KE ?</a:t>
            </a: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	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200" kern="0" dirty="0" smtClean="0">
              <a:solidFill>
                <a:srgbClr val="000066"/>
              </a:solidFill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200" kern="0" dirty="0" smtClean="0">
              <a:solidFill>
                <a:srgbClr val="000066"/>
              </a:solidFill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</p:txBody>
      </p:sp>
      <p:sp>
        <p:nvSpPr>
          <p:cNvPr id="112644" name="AutoShape 4" descr="「fast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63688" y="1844824"/>
            <a:ext cx="5057775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8532813" y="6524625"/>
            <a:ext cx="576262" cy="333375"/>
          </a:xfrm>
        </p:spPr>
        <p:txBody>
          <a:bodyPr/>
          <a:lstStyle/>
          <a:p>
            <a:pPr algn="ctr">
              <a:defRPr/>
            </a:pPr>
            <a:fld id="{077BD158-7BB0-4B32-9DDC-A1D527E9057A}" type="slidenum">
              <a:rPr lang="en-US" altLang="zh-TW" smtClean="0"/>
              <a:pPr algn="ctr">
                <a:defRPr/>
              </a:pPr>
              <a:t>61</a:t>
            </a:fld>
            <a:endParaRPr lang="en-US" altLang="zh-TW" dirty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250825" y="274166"/>
            <a:ext cx="7489825" cy="490538"/>
          </a:xfrm>
        </p:spPr>
        <p:txBody>
          <a:bodyPr/>
          <a:lstStyle/>
          <a:p>
            <a:r>
              <a:rPr lang="en-US" altLang="zh-TW" dirty="0" smtClean="0">
                <a:latin typeface="helvetica" pitchFamily="34" charset="0"/>
                <a:cs typeface="helvetica" pitchFamily="34" charset="0"/>
              </a:rPr>
              <a:t>Q&amp;A </a:t>
            </a:r>
          </a:p>
        </p:txBody>
      </p:sp>
      <p:pic>
        <p:nvPicPr>
          <p:cNvPr id="6150" name="Picture 6" descr="「Q&amp;A」的圖片搜尋結果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09390" y="1043226"/>
            <a:ext cx="5138874" cy="4474006"/>
          </a:xfrm>
          <a:prstGeom prst="rect">
            <a:avLst/>
          </a:prstGeom>
          <a:noFill/>
        </p:spPr>
      </p:pic>
      <p:pic>
        <p:nvPicPr>
          <p:cNvPr id="6154" name="Picture 10" descr="相關圖片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5122117"/>
            <a:ext cx="2828925" cy="1619251"/>
          </a:xfrm>
          <a:prstGeom prst="rect">
            <a:avLst/>
          </a:prstGeom>
          <a:noFill/>
        </p:spPr>
      </p:pic>
      <p:pic>
        <p:nvPicPr>
          <p:cNvPr id="12" name="Picture 10" descr="相關圖片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843808" y="5122117"/>
            <a:ext cx="2828925" cy="1619251"/>
          </a:xfrm>
          <a:prstGeom prst="rect">
            <a:avLst/>
          </a:prstGeom>
          <a:noFill/>
        </p:spPr>
      </p:pic>
      <p:pic>
        <p:nvPicPr>
          <p:cNvPr id="13" name="Picture 10" descr="相關圖片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703515" y="5122117"/>
            <a:ext cx="2828925" cy="16192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8532813" y="6524625"/>
            <a:ext cx="576262" cy="333375"/>
          </a:xfrm>
        </p:spPr>
        <p:txBody>
          <a:bodyPr/>
          <a:lstStyle/>
          <a:p>
            <a:pPr algn="ctr">
              <a:defRPr/>
            </a:pPr>
            <a:fld id="{077BD158-7BB0-4B32-9DDC-A1D527E9057A}" type="slidenum">
              <a:rPr lang="en-US" altLang="zh-TW" smtClean="0"/>
              <a:pPr algn="ctr">
                <a:defRPr/>
              </a:pPr>
              <a:t>62</a:t>
            </a:fld>
            <a:endParaRPr lang="en-US" altLang="zh-TW" dirty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250825" y="274166"/>
            <a:ext cx="7489825" cy="490538"/>
          </a:xfrm>
        </p:spPr>
        <p:txBody>
          <a:bodyPr/>
          <a:lstStyle/>
          <a:p>
            <a:r>
              <a:rPr lang="en-US" altLang="zh-TW" dirty="0" smtClean="0">
                <a:latin typeface="helvetica" pitchFamily="34" charset="0"/>
                <a:cs typeface="helvetica" pitchFamily="34" charset="0"/>
              </a:rPr>
              <a:t>Q&amp;A 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23528" y="1150494"/>
            <a:ext cx="8320116" cy="523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zh-TW" sz="2200" kern="0" dirty="0" smtClean="0">
                <a:latin typeface="helvetica" pitchFamily="34" charset="0"/>
                <a:ea typeface="+mn-ea"/>
                <a:cs typeface="helvetica" pitchFamily="34" charset="0"/>
              </a:rPr>
              <a:t>What are the main features of KE89 Series other than KE69 Series?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zh-TW" sz="2200" kern="0" noProof="0" dirty="0" smtClean="0">
                <a:latin typeface="helvetica" pitchFamily="34" charset="0"/>
                <a:ea typeface="+mn-ea"/>
                <a:cs typeface="helvetica" pitchFamily="34" charset="0"/>
              </a:rPr>
              <a:t>		DVI Dual Link 2560 x 1600 </a:t>
            </a:r>
          </a:p>
          <a:p>
            <a:pPr marL="457200" lvl="0" indent="-457200" eaLnBrk="0" hangingPunct="0">
              <a:spcBef>
                <a:spcPct val="20000"/>
              </a:spcBef>
              <a:defRPr/>
            </a:pPr>
            <a:r>
              <a:rPr lang="en-US" altLang="zh-TW" sz="2200" kern="0" dirty="0" smtClean="0">
                <a:latin typeface="helvetica" pitchFamily="34" charset="0"/>
                <a:ea typeface="+mn-ea"/>
                <a:cs typeface="helvetica" pitchFamily="34" charset="0"/>
              </a:rPr>
              <a:t>		HDMI 4K 3840 x 2160 @30Hz (4:4:4)</a:t>
            </a:r>
            <a:endParaRPr lang="en-US" altLang="zh-TW" sz="2200" kern="0" noProof="0" dirty="0" smtClean="0"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lvl="0" indent="-457200" eaLnBrk="0" hangingPunct="0">
              <a:spcBef>
                <a:spcPct val="20000"/>
              </a:spcBef>
              <a:defRPr/>
            </a:pPr>
            <a:r>
              <a:rPr lang="en-US" altLang="zh-TW" sz="2200" kern="0" dirty="0" smtClean="0">
                <a:latin typeface="helvetica" pitchFamily="34" charset="0"/>
                <a:ea typeface="+mn-ea"/>
                <a:cs typeface="helvetica" pitchFamily="34" charset="0"/>
              </a:rPr>
              <a:t>		</a:t>
            </a:r>
            <a:r>
              <a:rPr lang="en-US" altLang="zh-TW" sz="2200" kern="0" noProof="0" dirty="0" smtClean="0">
                <a:latin typeface="helvetica" pitchFamily="34" charset="0"/>
                <a:ea typeface="+mn-ea"/>
                <a:cs typeface="helvetica" pitchFamily="34" charset="0"/>
              </a:rPr>
              <a:t>SFP Port</a:t>
            </a:r>
          </a:p>
          <a:p>
            <a:pPr marL="457200" lvl="0" indent="-457200" eaLnBrk="0" hangingPunct="0">
              <a:spcBef>
                <a:spcPct val="20000"/>
              </a:spcBef>
              <a:defRPr/>
            </a:pPr>
            <a:r>
              <a:rPr lang="en-US" altLang="zh-TW" sz="2200" kern="0" dirty="0" smtClean="0">
                <a:latin typeface="helvetica" pitchFamily="34" charset="0"/>
                <a:ea typeface="+mn-ea"/>
                <a:cs typeface="helvetica" pitchFamily="34" charset="0"/>
              </a:rPr>
              <a:t>		</a:t>
            </a:r>
            <a:r>
              <a:rPr lang="en-US" altLang="zh-TW" sz="2200" kern="0" dirty="0" err="1" smtClean="0">
                <a:latin typeface="helvetica" pitchFamily="34" charset="0"/>
                <a:ea typeface="+mn-ea"/>
                <a:cs typeface="helvetica" pitchFamily="34" charset="0"/>
              </a:rPr>
              <a:t>PoE</a:t>
            </a:r>
            <a:endParaRPr lang="en-US" altLang="zh-TW" sz="2200" kern="0" dirty="0" smtClean="0"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lvl="0" indent="-457200" eaLnBrk="0" hangingPunct="0">
              <a:spcBef>
                <a:spcPct val="20000"/>
              </a:spcBef>
              <a:defRPr/>
            </a:pPr>
            <a:r>
              <a:rPr lang="en-US" altLang="zh-TW" sz="2200" kern="0" noProof="0" dirty="0" smtClean="0">
                <a:latin typeface="helvetica" pitchFamily="34" charset="0"/>
                <a:ea typeface="+mn-ea"/>
                <a:cs typeface="helvetica" pitchFamily="34" charset="0"/>
              </a:rPr>
              <a:t>		Distance up to 50m</a:t>
            </a:r>
          </a:p>
          <a:p>
            <a:pPr marL="457200" lvl="0" indent="-457200" eaLnBrk="0" hangingPunct="0">
              <a:spcBef>
                <a:spcPct val="20000"/>
              </a:spcBef>
              <a:defRPr/>
            </a:pPr>
            <a:r>
              <a:rPr lang="en-US" altLang="zh-TW" sz="2200" kern="0" dirty="0" smtClean="0">
                <a:latin typeface="helvetica" pitchFamily="34" charset="0"/>
                <a:ea typeface="+mn-ea"/>
                <a:cs typeface="helvetica" pitchFamily="34" charset="0"/>
              </a:rPr>
              <a:t>		</a:t>
            </a:r>
            <a:endParaRPr lang="en-US" altLang="zh-TW" sz="2200" kern="0" noProof="0" dirty="0" smtClean="0"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en-US" altLang="zh-TW" sz="2200" b="0" i="0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		</a:t>
            </a: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	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200" kern="0" dirty="0" smtClean="0">
              <a:solidFill>
                <a:srgbClr val="000066"/>
              </a:solidFill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200" kern="0" dirty="0" smtClean="0">
              <a:solidFill>
                <a:srgbClr val="000066"/>
              </a:solidFill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27584" y="2420888"/>
            <a:ext cx="288032" cy="21602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827584" y="2852936"/>
            <a:ext cx="288032" cy="21602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827584" y="3212976"/>
            <a:ext cx="288032" cy="21602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827584" y="3645024"/>
            <a:ext cx="288032" cy="21602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827584" y="4005064"/>
            <a:ext cx="288032" cy="21602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122" name="Picture 2" descr="「打勾」的圖片搜尋結果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EFAEF"/>
              </a:clrFrom>
              <a:clrTo>
                <a:srgbClr val="FEFAE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584" y="2636912"/>
            <a:ext cx="432048" cy="433554"/>
          </a:xfrm>
          <a:prstGeom prst="rect">
            <a:avLst/>
          </a:prstGeom>
          <a:noFill/>
        </p:spPr>
      </p:pic>
      <p:pic>
        <p:nvPicPr>
          <p:cNvPr id="19" name="Picture 2" descr="「打勾」的圖片搜尋結果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EFAEF"/>
              </a:clrFrom>
              <a:clrTo>
                <a:srgbClr val="FEFAE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584" y="2995446"/>
            <a:ext cx="432048" cy="433554"/>
          </a:xfrm>
          <a:prstGeom prst="rect">
            <a:avLst/>
          </a:prstGeom>
          <a:noFill/>
        </p:spPr>
      </p:pic>
      <p:pic>
        <p:nvPicPr>
          <p:cNvPr id="20" name="Picture 2" descr="「打勾」的圖片搜尋結果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EFAEF"/>
              </a:clrFrom>
              <a:clrTo>
                <a:srgbClr val="FEFAE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584" y="3427494"/>
            <a:ext cx="432048" cy="4335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8532813" y="6524625"/>
            <a:ext cx="576262" cy="333375"/>
          </a:xfrm>
        </p:spPr>
        <p:txBody>
          <a:bodyPr/>
          <a:lstStyle/>
          <a:p>
            <a:pPr algn="ctr">
              <a:defRPr/>
            </a:pPr>
            <a:fld id="{077BD158-7BB0-4B32-9DDC-A1D527E9057A}" type="slidenum">
              <a:rPr lang="en-US" altLang="zh-TW" smtClean="0"/>
              <a:pPr algn="ctr">
                <a:defRPr/>
              </a:pPr>
              <a:t>63</a:t>
            </a:fld>
            <a:endParaRPr lang="en-US" altLang="zh-TW" dirty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250825" y="274166"/>
            <a:ext cx="7489825" cy="490538"/>
          </a:xfrm>
        </p:spPr>
        <p:txBody>
          <a:bodyPr/>
          <a:lstStyle/>
          <a:p>
            <a:r>
              <a:rPr lang="en-US" altLang="zh-TW" dirty="0" smtClean="0">
                <a:latin typeface="helvetica" pitchFamily="34" charset="0"/>
                <a:cs typeface="helvetica" pitchFamily="34" charset="0"/>
              </a:rPr>
              <a:t>Q&amp;A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71472" y="980728"/>
            <a:ext cx="8320116" cy="523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zh-TW" sz="2200" kern="0" dirty="0" smtClean="0">
                <a:latin typeface="helvetica" pitchFamily="34" charset="0"/>
                <a:ea typeface="+mn-ea"/>
                <a:cs typeface="helvetica" pitchFamily="34" charset="0"/>
              </a:rPr>
              <a:t>What is the difference between KE8950 and KE8952 ?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lvl="0" indent="-457200" eaLnBrk="0" hangingPunct="0">
              <a:spcBef>
                <a:spcPct val="20000"/>
              </a:spcBef>
              <a:defRPr/>
            </a:pPr>
            <a:r>
              <a:rPr lang="en-US" altLang="zh-TW" sz="2200" kern="0" dirty="0" smtClean="0">
                <a:latin typeface="helvetica" pitchFamily="34" charset="0"/>
                <a:cs typeface="helvetica" pitchFamily="34" charset="0"/>
              </a:rPr>
              <a:t>		DVI Dual Link 2560 x 1600 </a:t>
            </a:r>
          </a:p>
          <a:p>
            <a:pPr marL="457200" lvl="0" indent="-457200" eaLnBrk="0" hangingPunct="0">
              <a:spcBef>
                <a:spcPct val="20000"/>
              </a:spcBef>
              <a:defRPr/>
            </a:pPr>
            <a:r>
              <a:rPr lang="en-US" altLang="zh-TW" sz="2200" kern="0" dirty="0" smtClean="0">
                <a:latin typeface="helvetica" pitchFamily="34" charset="0"/>
                <a:cs typeface="helvetica" pitchFamily="34" charset="0"/>
              </a:rPr>
              <a:t>		HDMI 4K 3840 x 2160 @30Hz (4:4:4)</a:t>
            </a:r>
          </a:p>
          <a:p>
            <a:pPr marL="457200" lvl="0" indent="-457200" eaLnBrk="0" hangingPunct="0">
              <a:spcBef>
                <a:spcPct val="20000"/>
              </a:spcBef>
              <a:defRPr/>
            </a:pPr>
            <a:r>
              <a:rPr lang="en-US" altLang="zh-TW" sz="2200" kern="0" dirty="0" smtClean="0">
                <a:latin typeface="helvetica" pitchFamily="34" charset="0"/>
                <a:cs typeface="helvetica" pitchFamily="34" charset="0"/>
              </a:rPr>
              <a:t>		SFP Port</a:t>
            </a:r>
          </a:p>
          <a:p>
            <a:pPr marL="457200" lvl="0" indent="-457200" eaLnBrk="0" hangingPunct="0">
              <a:spcBef>
                <a:spcPct val="20000"/>
              </a:spcBef>
              <a:defRPr/>
            </a:pPr>
            <a:r>
              <a:rPr lang="en-US" altLang="zh-TW" sz="2200" kern="0" dirty="0" smtClean="0">
                <a:latin typeface="helvetica" pitchFamily="34" charset="0"/>
                <a:cs typeface="helvetica" pitchFamily="34" charset="0"/>
              </a:rPr>
              <a:t>		</a:t>
            </a:r>
            <a:r>
              <a:rPr lang="en-US" altLang="zh-TW" sz="2200" kern="0" dirty="0" err="1" smtClean="0">
                <a:latin typeface="helvetica" pitchFamily="34" charset="0"/>
                <a:cs typeface="helvetica" pitchFamily="34" charset="0"/>
              </a:rPr>
              <a:t>PoE</a:t>
            </a:r>
            <a:endParaRPr lang="en-US" altLang="zh-TW" sz="2200" kern="0" dirty="0" smtClean="0">
              <a:latin typeface="helvetica" pitchFamily="34" charset="0"/>
              <a:cs typeface="helvetica" pitchFamily="34" charset="0"/>
            </a:endParaRPr>
          </a:p>
          <a:p>
            <a:pPr marL="457200" lvl="0" indent="-457200" eaLnBrk="0" hangingPunct="0">
              <a:spcBef>
                <a:spcPct val="20000"/>
              </a:spcBef>
              <a:defRPr/>
            </a:pPr>
            <a:r>
              <a:rPr lang="en-US" altLang="zh-TW" sz="2200" kern="0" dirty="0" smtClean="0">
                <a:latin typeface="helvetica" pitchFamily="34" charset="0"/>
                <a:cs typeface="helvetica" pitchFamily="34" charset="0"/>
              </a:rPr>
              <a:t>		Distance up to 50m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	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200" kern="0" dirty="0" smtClean="0">
              <a:solidFill>
                <a:srgbClr val="000066"/>
              </a:solidFill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200" kern="0" dirty="0" smtClean="0">
              <a:solidFill>
                <a:srgbClr val="000066"/>
              </a:solidFill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15616" y="1916832"/>
            <a:ext cx="288032" cy="21602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1115616" y="2348880"/>
            <a:ext cx="288032" cy="21602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1115616" y="2708920"/>
            <a:ext cx="288032" cy="21602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1115616" y="3140968"/>
            <a:ext cx="288032" cy="21602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1115616" y="3501008"/>
            <a:ext cx="288032" cy="21602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Picture 2" descr="「打勾」的圖片搜尋結果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EFAEF"/>
              </a:clrFrom>
              <a:clrTo>
                <a:srgbClr val="FEFAE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5616" y="2923438"/>
            <a:ext cx="432048" cy="4335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8532813" y="6524625"/>
            <a:ext cx="576262" cy="333375"/>
          </a:xfrm>
        </p:spPr>
        <p:txBody>
          <a:bodyPr/>
          <a:lstStyle/>
          <a:p>
            <a:pPr algn="ctr">
              <a:defRPr/>
            </a:pPr>
            <a:fld id="{077BD158-7BB0-4B32-9DDC-A1D527E9057A}" type="slidenum">
              <a:rPr lang="en-US" altLang="zh-TW" smtClean="0"/>
              <a:pPr algn="ctr">
                <a:defRPr/>
              </a:pPr>
              <a:t>64</a:t>
            </a:fld>
            <a:endParaRPr lang="en-US" altLang="zh-TW" dirty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250825" y="274166"/>
            <a:ext cx="7489825" cy="490538"/>
          </a:xfrm>
        </p:spPr>
        <p:txBody>
          <a:bodyPr/>
          <a:lstStyle/>
          <a:p>
            <a:r>
              <a:rPr lang="en-US" altLang="zh-TW" dirty="0" smtClean="0">
                <a:latin typeface="helvetica" pitchFamily="34" charset="0"/>
                <a:cs typeface="helvetica" pitchFamily="34" charset="0"/>
              </a:rPr>
              <a:t>Q&amp;A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71472" y="980728"/>
            <a:ext cx="8320116" cy="523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zh-TW" sz="2200" kern="0" dirty="0" smtClean="0">
                <a:latin typeface="helvetica" pitchFamily="34" charset="0"/>
                <a:ea typeface="+mn-ea"/>
                <a:cs typeface="helvetica" pitchFamily="34" charset="0"/>
              </a:rPr>
              <a:t>What is the HDCP version KE89 supports?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  <a:p>
            <a:pPr marL="914400" lvl="1" indent="-457200" eaLnBrk="0" hangingPunct="0">
              <a:spcBef>
                <a:spcPct val="20000"/>
              </a:spcBef>
              <a:defRPr/>
            </a:pPr>
            <a:r>
              <a:rPr lang="en-US" altLang="zh-TW" sz="2200" kern="0" dirty="0" smtClean="0">
                <a:latin typeface="helvetica" pitchFamily="34" charset="0"/>
                <a:ea typeface="+mn-ea"/>
                <a:cs typeface="helvetica" pitchFamily="34" charset="0"/>
              </a:rPr>
              <a:t> 	   1.1</a:t>
            </a:r>
          </a:p>
          <a:p>
            <a:pPr marL="914400" lvl="1" indent="-457200" eaLnBrk="0" hangingPunct="0">
              <a:spcBef>
                <a:spcPct val="20000"/>
              </a:spcBef>
              <a:defRPr/>
            </a:pPr>
            <a:r>
              <a:rPr kumimoji="1" lang="en-US" altLang="zh-TW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 	   </a:t>
            </a:r>
            <a:r>
              <a:rPr lang="en-US" altLang="zh-TW" sz="2200" kern="0" dirty="0" smtClean="0">
                <a:latin typeface="helvetica" pitchFamily="34" charset="0"/>
                <a:ea typeface="+mn-ea"/>
                <a:cs typeface="helvetica" pitchFamily="34" charset="0"/>
              </a:rPr>
              <a:t>1.4</a:t>
            </a:r>
          </a:p>
          <a:p>
            <a:pPr marL="914400" lvl="1" indent="-457200" eaLnBrk="0" hangingPunct="0">
              <a:spcBef>
                <a:spcPct val="20000"/>
              </a:spcBef>
              <a:defRPr/>
            </a:pPr>
            <a:r>
              <a:rPr kumimoji="1" lang="en-US" altLang="zh-TW" sz="22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 	   2.2</a:t>
            </a: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	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200" kern="0" dirty="0" smtClean="0">
              <a:solidFill>
                <a:srgbClr val="000066"/>
              </a:solidFill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200" kern="0" dirty="0" smtClean="0">
              <a:solidFill>
                <a:srgbClr val="000066"/>
              </a:solidFill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87624" y="1916832"/>
            <a:ext cx="288032" cy="21602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187624" y="2348880"/>
            <a:ext cx="288032" cy="21602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1187624" y="2708920"/>
            <a:ext cx="288032" cy="21602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Picture 2" descr="「打勾」的圖片搜尋結果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EFAEF"/>
              </a:clrFrom>
              <a:clrTo>
                <a:srgbClr val="FEFAE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87624" y="2132856"/>
            <a:ext cx="432048" cy="4335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8532813" y="6524625"/>
            <a:ext cx="576262" cy="333375"/>
          </a:xfrm>
        </p:spPr>
        <p:txBody>
          <a:bodyPr/>
          <a:lstStyle/>
          <a:p>
            <a:pPr algn="ctr">
              <a:defRPr/>
            </a:pPr>
            <a:fld id="{077BD158-7BB0-4B32-9DDC-A1D527E9057A}" type="slidenum">
              <a:rPr lang="en-US" altLang="zh-TW" smtClean="0"/>
              <a:pPr algn="ctr">
                <a:defRPr/>
              </a:pPr>
              <a:t>65</a:t>
            </a:fld>
            <a:endParaRPr lang="en-US" altLang="zh-TW" dirty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250825" y="274166"/>
            <a:ext cx="7489825" cy="490538"/>
          </a:xfrm>
        </p:spPr>
        <p:txBody>
          <a:bodyPr/>
          <a:lstStyle/>
          <a:p>
            <a:r>
              <a:rPr lang="en-US" altLang="zh-TW" dirty="0" smtClean="0">
                <a:latin typeface="helvetica" pitchFamily="34" charset="0"/>
                <a:cs typeface="helvetica" pitchFamily="34" charset="0"/>
              </a:rPr>
              <a:t>Q&amp;A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67544" y="836712"/>
            <a:ext cx="8320116" cy="523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zh-TW" sz="2200" kern="0" dirty="0" smtClean="0">
                <a:latin typeface="helvetica" pitchFamily="34" charset="0"/>
                <a:ea typeface="+mn-ea"/>
                <a:cs typeface="helvetica" pitchFamily="34" charset="0"/>
              </a:rPr>
              <a:t>What is the Strength of KE89 Series compared to our competitors?</a:t>
            </a: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	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200" kern="0" dirty="0" smtClean="0">
              <a:solidFill>
                <a:srgbClr val="000066"/>
              </a:solidFill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200" kern="0" dirty="0" smtClean="0">
              <a:solidFill>
                <a:srgbClr val="000066"/>
              </a:solidFill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131840" y="1988840"/>
            <a:ext cx="31165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 smtClean="0">
                <a:solidFill>
                  <a:schemeClr val="accent2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rPr>
              <a:t>Configuration Flexibility</a:t>
            </a:r>
            <a:endParaRPr lang="zh-TW" altLang="en-US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31840" y="2420888"/>
            <a:ext cx="34037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 smtClean="0">
                <a:solidFill>
                  <a:schemeClr val="accent2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rPr>
              <a:t>Transmitter Local Console</a:t>
            </a:r>
            <a:endParaRPr lang="zh-TW" altLang="en-US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155211" y="2852936"/>
            <a:ext cx="19928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 smtClean="0">
                <a:solidFill>
                  <a:schemeClr val="accent2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rPr>
              <a:t>Fast Switching</a:t>
            </a:r>
            <a:endParaRPr lang="zh-TW" altLang="en-US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155211" y="3284984"/>
            <a:ext cx="17636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 smtClean="0">
                <a:solidFill>
                  <a:schemeClr val="accent2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rPr>
              <a:t>Multi Display</a:t>
            </a:r>
            <a:endParaRPr lang="zh-TW" altLang="en-US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168416" y="3717032"/>
            <a:ext cx="14657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 smtClean="0">
                <a:solidFill>
                  <a:schemeClr val="accent2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rPr>
              <a:t>Video Wall</a:t>
            </a:r>
            <a:endParaRPr lang="zh-TW" altLang="en-US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172208" y="4149080"/>
            <a:ext cx="23358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 smtClean="0">
                <a:solidFill>
                  <a:schemeClr val="accent2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rPr>
              <a:t>Deep Color 36-Bit</a:t>
            </a:r>
            <a:endParaRPr lang="zh-TW" altLang="en-US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172208" y="4541058"/>
            <a:ext cx="5116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 smtClean="0">
                <a:solidFill>
                  <a:schemeClr val="accent2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rPr>
              <a:t>All</a:t>
            </a:r>
            <a:endParaRPr lang="zh-TW" altLang="en-US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771800" y="2132856"/>
            <a:ext cx="288032" cy="21602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2771800" y="2564904"/>
            <a:ext cx="288032" cy="21602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2771800" y="2924944"/>
            <a:ext cx="288032" cy="21602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2771800" y="3356992"/>
            <a:ext cx="288032" cy="21602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2771800" y="3789040"/>
            <a:ext cx="288032" cy="21602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Picture 2" descr="「打勾」的圖片搜尋結果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EFAEF"/>
              </a:clrFrom>
              <a:clrTo>
                <a:srgbClr val="FEFAE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71800" y="4435606"/>
            <a:ext cx="432048" cy="433554"/>
          </a:xfrm>
          <a:prstGeom prst="rect">
            <a:avLst/>
          </a:prstGeom>
          <a:noFill/>
        </p:spPr>
      </p:pic>
      <p:sp>
        <p:nvSpPr>
          <p:cNvPr id="20" name="矩形 19"/>
          <p:cNvSpPr/>
          <p:nvPr/>
        </p:nvSpPr>
        <p:spPr>
          <a:xfrm>
            <a:off x="2771800" y="4221088"/>
            <a:ext cx="288032" cy="21602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2771800" y="4653136"/>
            <a:ext cx="288032" cy="21602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8532813" y="6524625"/>
            <a:ext cx="576262" cy="333375"/>
          </a:xfrm>
        </p:spPr>
        <p:txBody>
          <a:bodyPr/>
          <a:lstStyle/>
          <a:p>
            <a:pPr algn="ctr">
              <a:defRPr/>
            </a:pPr>
            <a:fld id="{077BD158-7BB0-4B32-9DDC-A1D527E9057A}" type="slidenum">
              <a:rPr lang="en-US" altLang="zh-TW" smtClean="0"/>
              <a:pPr algn="ctr">
                <a:defRPr/>
              </a:pPr>
              <a:t>66</a:t>
            </a:fld>
            <a:endParaRPr lang="en-US" altLang="zh-TW" dirty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250825" y="274166"/>
            <a:ext cx="7489825" cy="490538"/>
          </a:xfrm>
        </p:spPr>
        <p:txBody>
          <a:bodyPr/>
          <a:lstStyle/>
          <a:p>
            <a:r>
              <a:rPr lang="en-US" altLang="zh-TW" dirty="0" smtClean="0">
                <a:latin typeface="helvetica" pitchFamily="34" charset="0"/>
                <a:cs typeface="helvetica" pitchFamily="34" charset="0"/>
              </a:rPr>
              <a:t>Q&amp;A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67544" y="836712"/>
            <a:ext cx="8320116" cy="523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zh-TW" sz="2200" kern="0" dirty="0" smtClean="0">
                <a:latin typeface="helvetica" pitchFamily="34" charset="0"/>
                <a:ea typeface="+mn-ea"/>
                <a:cs typeface="helvetica" pitchFamily="34" charset="0"/>
              </a:rPr>
              <a:t>What is the best application for KE ?</a:t>
            </a: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	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200" kern="0" dirty="0" smtClean="0">
              <a:solidFill>
                <a:srgbClr val="000066"/>
              </a:solidFill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200" kern="0" dirty="0" smtClean="0">
              <a:solidFill>
                <a:srgbClr val="000066"/>
              </a:solidFill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131840" y="1988840"/>
            <a:ext cx="16946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 smtClean="0">
                <a:solidFill>
                  <a:schemeClr val="accent2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rPr>
              <a:t>Smart Home</a:t>
            </a:r>
            <a:endParaRPr lang="zh-TW" altLang="en-US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31840" y="2420888"/>
            <a:ext cx="19367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 smtClean="0">
                <a:solidFill>
                  <a:schemeClr val="accent2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rPr>
              <a:t>Shopping Mall</a:t>
            </a:r>
            <a:endParaRPr lang="zh-TW" altLang="en-US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155211" y="2852936"/>
            <a:ext cx="18950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 smtClean="0">
                <a:solidFill>
                  <a:schemeClr val="accent2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rPr>
              <a:t>Control Room</a:t>
            </a:r>
            <a:endParaRPr lang="zh-TW" altLang="en-US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771800" y="2060848"/>
            <a:ext cx="288032" cy="21602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Picture 2" descr="「打勾」的圖片搜尋結果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EFAEF"/>
              </a:clrFrom>
              <a:clrTo>
                <a:srgbClr val="FEFAE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71800" y="2707414"/>
            <a:ext cx="432048" cy="433554"/>
          </a:xfrm>
          <a:prstGeom prst="rect">
            <a:avLst/>
          </a:prstGeom>
          <a:noFill/>
        </p:spPr>
      </p:pic>
      <p:sp>
        <p:nvSpPr>
          <p:cNvPr id="12" name="矩形 11"/>
          <p:cNvSpPr/>
          <p:nvPr/>
        </p:nvSpPr>
        <p:spPr>
          <a:xfrm>
            <a:off x="2771800" y="2492896"/>
            <a:ext cx="288032" cy="21602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2771800" y="2924944"/>
            <a:ext cx="288032" cy="21602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8532813" y="6524625"/>
            <a:ext cx="576262" cy="333375"/>
          </a:xfrm>
        </p:spPr>
        <p:txBody>
          <a:bodyPr/>
          <a:lstStyle/>
          <a:p>
            <a:pPr algn="ctr">
              <a:defRPr/>
            </a:pPr>
            <a:fld id="{077BD158-7BB0-4B32-9DDC-A1D527E9057A}" type="slidenum">
              <a:rPr lang="en-US" altLang="zh-TW" smtClean="0"/>
              <a:pPr algn="ctr">
                <a:defRPr/>
              </a:pPr>
              <a:t>68</a:t>
            </a:fld>
            <a:endParaRPr lang="en-US" altLang="zh-TW" dirty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250825" y="274166"/>
            <a:ext cx="7489825" cy="490538"/>
          </a:xfrm>
        </p:spPr>
        <p:txBody>
          <a:bodyPr/>
          <a:lstStyle/>
          <a:p>
            <a:r>
              <a:rPr lang="en-US" altLang="zh-TW" dirty="0" smtClean="0">
                <a:latin typeface="helvetica" pitchFamily="34" charset="0"/>
                <a:cs typeface="helvetica" pitchFamily="34" charset="0"/>
              </a:rPr>
              <a:t>Appendix: Fiber Module 2A-136G 2A-137G Spec</a:t>
            </a:r>
          </a:p>
        </p:txBody>
      </p:sp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539554" y="1973064"/>
          <a:ext cx="7848870" cy="3184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28457"/>
                <a:gridCol w="2112254"/>
                <a:gridCol w="1908159"/>
              </a:tblGrid>
              <a:tr h="427282">
                <a:tc>
                  <a:txBody>
                    <a:bodyPr/>
                    <a:lstStyle/>
                    <a:p>
                      <a:endParaRPr lang="zh-TW" altLang="en-US" dirty="0"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2A-136G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2A-137G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7282"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helvetica" pitchFamily="34" charset="0"/>
                          <a:cs typeface="helvetica" pitchFamily="34" charset="0"/>
                        </a:rPr>
                        <a:t>Data Rate</a:t>
                      </a:r>
                      <a:endParaRPr lang="zh-TW" altLang="en-US" dirty="0"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helvetica" pitchFamily="34" charset="0"/>
                          <a:cs typeface="helvetica" pitchFamily="34" charset="0"/>
                        </a:rPr>
                        <a:t>0.8-1.5 </a:t>
                      </a:r>
                      <a:r>
                        <a:rPr lang="en-US" altLang="zh-TW" dirty="0" err="1" smtClean="0">
                          <a:latin typeface="helvetica" pitchFamily="34" charset="0"/>
                          <a:cs typeface="helvetica" pitchFamily="34" charset="0"/>
                        </a:rPr>
                        <a:t>Gbps</a:t>
                      </a:r>
                      <a:endParaRPr lang="zh-TW" altLang="en-US" dirty="0"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latin typeface="helvetica" pitchFamily="34" charset="0"/>
                          <a:cs typeface="helvetica" pitchFamily="34" charset="0"/>
                        </a:rPr>
                        <a:t>0.8-1.5 </a:t>
                      </a:r>
                      <a:r>
                        <a:rPr lang="en-US" altLang="zh-TW" dirty="0" err="1" smtClean="0">
                          <a:latin typeface="helvetica" pitchFamily="34" charset="0"/>
                          <a:cs typeface="helvetica" pitchFamily="34" charset="0"/>
                        </a:rPr>
                        <a:t>Gbps</a:t>
                      </a:r>
                      <a:endParaRPr lang="zh-TW" altLang="en-US" dirty="0" smtClean="0"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7282"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helvetica" pitchFamily="34" charset="0"/>
                          <a:cs typeface="helvetica" pitchFamily="34" charset="0"/>
                        </a:rPr>
                        <a:t>Supply Current</a:t>
                      </a:r>
                      <a:endParaRPr lang="zh-TW" altLang="en-US" dirty="0"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helvetica" pitchFamily="34" charset="0"/>
                          <a:cs typeface="helvetica" pitchFamily="34" charset="0"/>
                        </a:rPr>
                        <a:t>300mA</a:t>
                      </a:r>
                      <a:endParaRPr lang="zh-TW" altLang="en-US" dirty="0"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latin typeface="helvetica" pitchFamily="34" charset="0"/>
                          <a:cs typeface="helvetica" pitchFamily="34" charset="0"/>
                        </a:rPr>
                        <a:t>300mA</a:t>
                      </a:r>
                      <a:endParaRPr lang="zh-TW" altLang="en-US" dirty="0" smtClean="0"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7282"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helvetica" pitchFamily="34" charset="0"/>
                          <a:cs typeface="helvetica" pitchFamily="34" charset="0"/>
                        </a:rPr>
                        <a:t>Power</a:t>
                      </a:r>
                      <a:r>
                        <a:rPr lang="en-US" altLang="zh-TW" baseline="0" dirty="0" smtClean="0">
                          <a:latin typeface="helvetica" pitchFamily="34" charset="0"/>
                          <a:cs typeface="helvetica" pitchFamily="34" charset="0"/>
                        </a:rPr>
                        <a:t> Dissipation</a:t>
                      </a:r>
                      <a:endParaRPr lang="zh-TW" altLang="en-US" dirty="0"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helvetica" pitchFamily="34" charset="0"/>
                          <a:cs typeface="helvetica" pitchFamily="34" charset="0"/>
                        </a:rPr>
                        <a:t>1000mW</a:t>
                      </a:r>
                      <a:endParaRPr lang="zh-TW" altLang="en-US" dirty="0"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latin typeface="helvetica" pitchFamily="34" charset="0"/>
                          <a:cs typeface="helvetica" pitchFamily="34" charset="0"/>
                        </a:rPr>
                        <a:t>1000mW</a:t>
                      </a:r>
                      <a:endParaRPr lang="zh-TW" altLang="en-US" dirty="0" smtClean="0"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75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latin typeface="helvetica" pitchFamily="34" charset="0"/>
                          <a:cs typeface="helvetica" pitchFamily="34" charset="0"/>
                        </a:rPr>
                        <a:t>Supported Link Length on 50/</a:t>
                      </a:r>
                      <a:r>
                        <a:rPr lang="el-GR" altLang="zh-TW" dirty="0" smtClean="0">
                          <a:latin typeface="helvetica" pitchFamily="34" charset="0"/>
                          <a:cs typeface="helvetica" pitchFamily="34" charset="0"/>
                        </a:rPr>
                        <a:t>125μ</a:t>
                      </a:r>
                      <a:r>
                        <a:rPr lang="en-US" altLang="zh-TW" dirty="0" smtClean="0">
                          <a:latin typeface="helvetica" pitchFamily="34" charset="0"/>
                          <a:cs typeface="helvetica" pitchFamily="34" charset="0"/>
                        </a:rPr>
                        <a:t>m MMF</a:t>
                      </a:r>
                      <a:endParaRPr lang="zh-TW" altLang="en-US" dirty="0" smtClean="0"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helvetica" pitchFamily="34" charset="0"/>
                          <a:cs typeface="helvetica" pitchFamily="34" charset="0"/>
                        </a:rPr>
                        <a:t>550m</a:t>
                      </a:r>
                      <a:endParaRPr lang="zh-TW" altLang="en-US" dirty="0"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helvetica" pitchFamily="34" charset="0"/>
                          <a:cs typeface="helvetica" pitchFamily="34" charset="0"/>
                        </a:rPr>
                        <a:t>N/A</a:t>
                      </a:r>
                      <a:endParaRPr lang="zh-TW" altLang="en-US" dirty="0"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75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latin typeface="helvetica" pitchFamily="34" charset="0"/>
                          <a:cs typeface="helvetica" pitchFamily="34" charset="0"/>
                        </a:rPr>
                        <a:t>Supported Link Length on 9/</a:t>
                      </a:r>
                      <a:r>
                        <a:rPr lang="el-GR" altLang="zh-TW" dirty="0" smtClean="0">
                          <a:latin typeface="helvetica" pitchFamily="34" charset="0"/>
                          <a:cs typeface="helvetica" pitchFamily="34" charset="0"/>
                        </a:rPr>
                        <a:t>125μ</a:t>
                      </a:r>
                      <a:r>
                        <a:rPr lang="en-US" altLang="zh-TW" dirty="0" smtClean="0">
                          <a:latin typeface="helvetica" pitchFamily="34" charset="0"/>
                          <a:cs typeface="helvetica" pitchFamily="34" charset="0"/>
                        </a:rPr>
                        <a:t>m SMF</a:t>
                      </a:r>
                      <a:endParaRPr lang="zh-TW" altLang="en-US" dirty="0" smtClean="0"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helvetica" pitchFamily="34" charset="0"/>
                          <a:cs typeface="helvetica" pitchFamily="34" charset="0"/>
                        </a:rPr>
                        <a:t>N/A</a:t>
                      </a:r>
                      <a:endParaRPr lang="zh-TW" altLang="en-US" dirty="0"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helvetica" pitchFamily="34" charset="0"/>
                          <a:cs typeface="helvetica" pitchFamily="34" charset="0"/>
                        </a:rPr>
                        <a:t>10km</a:t>
                      </a:r>
                      <a:endParaRPr lang="zh-TW" altLang="en-US" dirty="0"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8532813" y="6524625"/>
            <a:ext cx="576262" cy="333375"/>
          </a:xfrm>
        </p:spPr>
        <p:txBody>
          <a:bodyPr/>
          <a:lstStyle/>
          <a:p>
            <a:pPr algn="ctr">
              <a:defRPr/>
            </a:pPr>
            <a:fld id="{077BD158-7BB0-4B32-9DDC-A1D527E9057A}" type="slidenum">
              <a:rPr lang="en-US" altLang="zh-TW" smtClean="0"/>
              <a:pPr algn="ctr">
                <a:defRPr/>
              </a:pPr>
              <a:t>69</a:t>
            </a:fld>
            <a:endParaRPr lang="en-US" altLang="zh-TW" dirty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250825" y="274166"/>
            <a:ext cx="7489825" cy="490538"/>
          </a:xfrm>
        </p:spPr>
        <p:txBody>
          <a:bodyPr/>
          <a:lstStyle/>
          <a:p>
            <a:r>
              <a:rPr lang="en-US" altLang="zh-TW" dirty="0" smtClean="0">
                <a:latin typeface="helvetica" pitchFamily="34" charset="0"/>
                <a:cs typeface="helvetica" pitchFamily="34" charset="0"/>
              </a:rPr>
              <a:t>Appendix: Bandwidth</a:t>
            </a:r>
          </a:p>
        </p:txBody>
      </p:sp>
      <p:graphicFrame>
        <p:nvGraphicFramePr>
          <p:cNvPr id="10" name="Content Placeholder 4"/>
          <p:cNvGraphicFramePr>
            <a:graphicFrameLocks noGrp="1"/>
          </p:cNvGraphicFramePr>
          <p:nvPr>
            <p:ph idx="1"/>
          </p:nvPr>
        </p:nvGraphicFramePr>
        <p:xfrm>
          <a:off x="395536" y="1493614"/>
          <a:ext cx="8352928" cy="4311650"/>
        </p:xfrm>
        <a:graphic>
          <a:graphicData uri="http://schemas.openxmlformats.org/drawingml/2006/table">
            <a:tbl>
              <a:tblPr firstRow="1">
                <a:tableStyleId>{35758FB7-9AC5-4552-8A53-C91805E547FA}</a:tableStyleId>
              </a:tblPr>
              <a:tblGrid>
                <a:gridCol w="2129178"/>
                <a:gridCol w="1831262"/>
                <a:gridCol w="4392488"/>
              </a:tblGrid>
              <a:tr h="369570">
                <a:tc>
                  <a:txBody>
                    <a:bodyPr/>
                    <a:lstStyle/>
                    <a:p>
                      <a:pPr marL="0" marR="0" lvl="0" indent="0" algn="ctr" defTabSz="448945" rtl="0" eaLnBrk="1" fontAlgn="base" latinLnBrk="0" hangingPunct="1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zh-TW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anose="02020500000000000000" charset="-120"/>
                          <a:cs typeface="helvetica" pitchFamily="34" charset="0"/>
                        </a:rPr>
                        <a:t>Model</a:t>
                      </a:r>
                      <a:endParaRPr kumimoji="0" lang="zh-TW" sz="14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  <a:ea typeface="新細明體" panose="02020500000000000000" charset="-120"/>
                        <a:cs typeface="helvetica" pitchFamily="34" charset="0"/>
                      </a:endParaRPr>
                    </a:p>
                  </a:txBody>
                  <a:tcPr marL="9360" marR="9360" marT="9360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8945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anose="02020500000000000000" charset="-120"/>
                          <a:cs typeface="helvetica" pitchFamily="34" charset="0"/>
                        </a:rPr>
                        <a:t>KE8950</a:t>
                      </a:r>
                    </a:p>
                  </a:txBody>
                  <a:tcPr marL="9360" marR="9360" marT="21707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kumimoji="0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itchFamily="18" charset="-120"/>
                          <a:cs typeface="helvetica" pitchFamily="34" charset="0"/>
                        </a:rPr>
                        <a:t>Environment</a:t>
                      </a:r>
                      <a:endParaRPr kumimoji="0" lang="zh-TW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  <a:ea typeface="微軟正黑體" pitchFamily="34" charset="-120"/>
                        <a:cs typeface="helvetica" pitchFamily="34" charset="0"/>
                      </a:endParaRPr>
                    </a:p>
                  </a:txBody>
                  <a:tcPr marL="9360" marR="9360" marT="21707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L="0" marR="0" lvl="0" indent="0" algn="ctr" defTabSz="448945" rtl="0" eaLnBrk="1" fontAlgn="base" latinLnBrk="0" hangingPunct="1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zh-TW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anose="02020500000000000000" charset="-120"/>
                          <a:cs typeface="helvetica" pitchFamily="34" charset="0"/>
                        </a:rPr>
                        <a:t>Firmware</a:t>
                      </a:r>
                      <a:endParaRPr kumimoji="0" lang="zh-TW" altLang="en-US" sz="14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  <a:ea typeface="新細明體" panose="02020500000000000000" charset="-120"/>
                        <a:cs typeface="helvetica" pitchFamily="34" charset="0"/>
                      </a:endParaRPr>
                    </a:p>
                  </a:txBody>
                  <a:tcPr marL="9360" marR="9360" marT="9360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8945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anose="02020500000000000000" charset="-120"/>
                          <a:cs typeface="helvetica" pitchFamily="34" charset="0"/>
                        </a:rPr>
                        <a:t>V1.0.094</a:t>
                      </a:r>
                    </a:p>
                  </a:txBody>
                  <a:tcPr marL="9360" marR="9360" marT="21707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endParaRPr kumimoji="0" lang="zh-TW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  <a:ea typeface="微軟正黑體" pitchFamily="34" charset="-120"/>
                        <a:cs typeface="helvetica" pitchFamily="34" charset="0"/>
                      </a:endParaRPr>
                    </a:p>
                  </a:txBody>
                  <a:tcPr marL="9360" marR="9360" marT="9360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>
                      <a:solidFill>
                        <a:schemeClr val="bg1"/>
                      </a:solidFill>
                      <a:prstDash val="soli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78B4"/>
                    </a:solidFill>
                  </a:tcPr>
                </a:tc>
              </a:tr>
              <a:tr h="871855">
                <a:tc>
                  <a:txBody>
                    <a:bodyPr/>
                    <a:lstStyle/>
                    <a:p>
                      <a:pPr marL="0" marR="0" lvl="0" indent="0" algn="ctr" defTabSz="448945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anose="02020500000000000000" charset="-120"/>
                          <a:cs typeface="helvetica" pitchFamily="34" charset="0"/>
                        </a:rPr>
                        <a:t>1920x1080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anose="02020500000000000000" charset="-120"/>
                          <a:cs typeface="helvetica" pitchFamily="34" charset="0"/>
                        </a:rPr>
                        <a:t>@60</a:t>
                      </a:r>
                    </a:p>
                    <a:p>
                      <a:pPr marL="0" marR="0" lvl="0" indent="0" algn="ctr" defTabSz="448945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anose="02020500000000000000" charset="-120"/>
                          <a:cs typeface="helvetica" pitchFamily="34" charset="0"/>
                        </a:rPr>
                        <a:t>1T  /  1R</a:t>
                      </a:r>
                    </a:p>
                    <a:p>
                      <a:pPr marL="0" marR="0" lvl="0" indent="0" algn="ctr" defTabSz="448945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anose="02020500000000000000" charset="-120"/>
                          <a:cs typeface="helvetica" pitchFamily="34" charset="0"/>
                        </a:rPr>
                        <a:t>Matrix Mode</a:t>
                      </a:r>
                    </a:p>
                  </a:txBody>
                  <a:tcPr marL="9360" marR="9360" marT="10872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8945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anose="020B0604030504040204" pitchFamily="34" charset="-120"/>
                          <a:cs typeface="helvetica" pitchFamily="34" charset="0"/>
                          <a:sym typeface="Arial" panose="020B0604020202020204" pitchFamily="34" charset="0"/>
                        </a:rPr>
                        <a:t>12</a:t>
                      </a: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anose="020B0604030504040204" pitchFamily="34" charset="-120"/>
                          <a:cs typeface="helvetica" pitchFamily="34" charset="0"/>
                          <a:sym typeface="Arial" panose="020B0604020202020204" pitchFamily="34" charset="0"/>
                        </a:rPr>
                        <a:t>~20</a:t>
                      </a:r>
                      <a:endParaRPr kumimoji="0" lang="zh-TW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  <a:ea typeface="微軟正黑體" panose="020B0604030504040204" pitchFamily="34" charset="-120"/>
                        <a:cs typeface="helvetica" pitchFamily="34" charset="0"/>
                        <a:sym typeface="Arial" panose="020B0604020202020204" pitchFamily="34" charset="0"/>
                      </a:endParaRPr>
                    </a:p>
                  </a:txBody>
                  <a:tcPr marL="9360" marR="9360" marT="13391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5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Low (Office)</a:t>
                      </a:r>
                    </a:p>
                    <a:p>
                      <a:pPr marL="0" marR="0" lvl="0" indent="0" algn="ctr" defTabSz="449263" rtl="0" eaLnBrk="0" fontAlgn="base" latinLnBrk="0" hangingPunct="0">
                        <a:lnSpc>
                          <a:spcPct val="99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Bandwidth Observation of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G</a:t>
                      </a:r>
                      <a:r>
                        <a:rPr kumimoji="0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itchFamily="18" charset="-120"/>
                          <a:cs typeface="helvetica" pitchFamily="34" charset="0"/>
                        </a:rPr>
                        <a:t>igaSwitch</a:t>
                      </a:r>
                      <a:r>
                        <a:rPr kumimoji="0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 </a:t>
                      </a: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unit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: (Mbps)</a:t>
                      </a:r>
                    </a:p>
                  </a:txBody>
                  <a:tcPr marL="9360" marR="9360" marT="1112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17245">
                <a:tc>
                  <a:txBody>
                    <a:bodyPr/>
                    <a:lstStyle/>
                    <a:p>
                      <a:pPr marL="0" marR="0" lvl="0" indent="0" algn="ctr" defTabSz="448945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anose="02020500000000000000" charset="-120"/>
                          <a:cs typeface="helvetica" pitchFamily="34" charset="0"/>
                        </a:rPr>
                        <a:t>1920x1080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anose="02020500000000000000" charset="-120"/>
                          <a:cs typeface="helvetica" pitchFamily="34" charset="0"/>
                        </a:rPr>
                        <a:t>@60</a:t>
                      </a:r>
                    </a:p>
                    <a:p>
                      <a:pPr marL="0" marR="0" lvl="0" indent="0" algn="ctr" defTabSz="448945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anose="02020500000000000000" charset="-120"/>
                          <a:cs typeface="helvetica" pitchFamily="34" charset="0"/>
                        </a:rPr>
                        <a:t>1T  /  1R</a:t>
                      </a:r>
                    </a:p>
                    <a:p>
                      <a:pPr marL="0" marR="0" lvl="0" indent="0" algn="ctr" defTabSz="448945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anose="02020500000000000000" charset="-120"/>
                          <a:cs typeface="helvetica" pitchFamily="34" charset="0"/>
                        </a:rPr>
                        <a:t>Matrix Mode</a:t>
                      </a:r>
                    </a:p>
                  </a:txBody>
                  <a:tcPr marL="9360" marR="9360" marT="10872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8945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anose="020B0604030504040204" pitchFamily="34" charset="-120"/>
                          <a:cs typeface="helvetica" pitchFamily="34" charset="0"/>
                          <a:sym typeface="Arial" panose="020B0604020202020204" pitchFamily="34" charset="0"/>
                        </a:rPr>
                        <a:t>24</a:t>
                      </a: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anose="020B0604030504040204" pitchFamily="34" charset="-120"/>
                          <a:cs typeface="helvetica" pitchFamily="34" charset="0"/>
                          <a:sym typeface="Arial" panose="020B0604020202020204" pitchFamily="34" charset="0"/>
                        </a:rPr>
                        <a:t>~64</a:t>
                      </a:r>
                      <a:endParaRPr kumimoji="0" lang="zh-TW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  <a:ea typeface="微軟正黑體" panose="020B0604030504040204" pitchFamily="34" charset="-120"/>
                        <a:cs typeface="helvetica" pitchFamily="34" charset="0"/>
                        <a:sym typeface="Arial" panose="020B0604020202020204" pitchFamily="34" charset="0"/>
                      </a:endParaRPr>
                    </a:p>
                  </a:txBody>
                  <a:tcPr marL="9360" marR="9360" marT="13391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5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Normal (W</a:t>
                      </a: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eb-browse</a:t>
                      </a:r>
                      <a:r>
                        <a:rPr kumimoji="0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)</a:t>
                      </a:r>
                    </a:p>
                    <a:p>
                      <a:pPr marL="0" marR="0" lvl="0" indent="0" algn="ctr" defTabSz="449263" rtl="0" eaLnBrk="0" fontAlgn="base" latinLnBrk="0" hangingPunct="0">
                        <a:lnSpc>
                          <a:spcPct val="99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Bandwidth Observation of G</a:t>
                      </a:r>
                      <a:r>
                        <a:rPr kumimoji="0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itchFamily="18" charset="-120"/>
                          <a:cs typeface="helvetica" pitchFamily="34" charset="0"/>
                        </a:rPr>
                        <a:t>igaSwitch</a:t>
                      </a:r>
                      <a:r>
                        <a:rPr kumimoji="0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 </a:t>
                      </a: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unit</a:t>
                      </a: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: (Mbps)</a:t>
                      </a:r>
                    </a:p>
                  </a:txBody>
                  <a:tcPr marL="9360" marR="9360" marT="10872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70280">
                <a:tc>
                  <a:txBody>
                    <a:bodyPr/>
                    <a:lstStyle/>
                    <a:p>
                      <a:pPr marL="0" marR="0" lvl="0" indent="0" algn="ctr" defTabSz="448945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zh-TW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anose="02020500000000000000" charset="-120"/>
                          <a:cs typeface="helvetica" pitchFamily="34" charset="0"/>
                        </a:rPr>
                        <a:t>1920x1080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anose="02020500000000000000" charset="-120"/>
                          <a:cs typeface="helvetica" pitchFamily="34" charset="0"/>
                        </a:rPr>
                        <a:t>@60</a:t>
                      </a:r>
                    </a:p>
                    <a:p>
                      <a:pPr marL="0" marR="0" lvl="0" indent="0" algn="ctr" defTabSz="448945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anose="02020500000000000000" charset="-120"/>
                          <a:cs typeface="helvetica" pitchFamily="34" charset="0"/>
                        </a:rPr>
                        <a:t>1T  /  1R</a:t>
                      </a:r>
                    </a:p>
                    <a:p>
                      <a:pPr marL="0" marR="0" lvl="0" indent="0" algn="ctr" defTabSz="448945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anose="02020500000000000000" charset="-120"/>
                          <a:cs typeface="helvetica" pitchFamily="34" charset="0"/>
                        </a:rPr>
                        <a:t>Matrix Mode</a:t>
                      </a:r>
                    </a:p>
                  </a:txBody>
                  <a:tcPr marL="9360" marR="9360" marT="10872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8945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anose="020B0604030504040204" pitchFamily="34" charset="-120"/>
                          <a:cs typeface="helvetica" pitchFamily="34" charset="0"/>
                          <a:sym typeface="Arial" panose="020B0604020202020204" pitchFamily="34" charset="0"/>
                        </a:rPr>
                        <a:t>160</a:t>
                      </a: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anose="020B0604030504040204" pitchFamily="34" charset="-120"/>
                          <a:cs typeface="helvetica" pitchFamily="34" charset="0"/>
                          <a:sym typeface="Arial" panose="020B0604020202020204" pitchFamily="34" charset="0"/>
                        </a:rPr>
                        <a:t>~245</a:t>
                      </a:r>
                      <a:endParaRPr kumimoji="0" lang="zh-TW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  <a:ea typeface="微軟正黑體" panose="020B0604030504040204" pitchFamily="34" charset="-120"/>
                        <a:cs typeface="helvetica" pitchFamily="34" charset="0"/>
                        <a:sym typeface="Arial" panose="020B0604020202020204" pitchFamily="34" charset="0"/>
                      </a:endParaRPr>
                    </a:p>
                  </a:txBody>
                  <a:tcPr marL="9360" marR="9360" marT="13391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5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High (</a:t>
                      </a: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Web-browse</a:t>
                      </a:r>
                      <a:r>
                        <a:rPr kumimoji="0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+</a:t>
                      </a: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Half Screen Movie</a:t>
                      </a:r>
                      <a:r>
                        <a:rPr kumimoji="0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)</a:t>
                      </a:r>
                    </a:p>
                    <a:p>
                      <a:pPr marL="0" marR="0" lvl="0" indent="0" algn="ctr" defTabSz="449263" rtl="0" eaLnBrk="0" fontAlgn="base" latinLnBrk="0" hangingPunct="0">
                        <a:lnSpc>
                          <a:spcPct val="99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Bandwidth Observation of G</a:t>
                      </a:r>
                      <a:r>
                        <a:rPr kumimoji="0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itchFamily="18" charset="-120"/>
                          <a:cs typeface="helvetica" pitchFamily="34" charset="0"/>
                        </a:rPr>
                        <a:t>igaSwitch</a:t>
                      </a:r>
                      <a:r>
                        <a:rPr kumimoji="0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 </a:t>
                      </a: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unit</a:t>
                      </a: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: (Mbps)</a:t>
                      </a:r>
                    </a:p>
                  </a:txBody>
                  <a:tcPr marL="9360" marR="9360" marT="10872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12495">
                <a:tc>
                  <a:txBody>
                    <a:bodyPr/>
                    <a:lstStyle/>
                    <a:p>
                      <a:pPr marL="0" marR="0" lvl="0" indent="0" algn="ctr" defTabSz="448945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anose="02020500000000000000" charset="-120"/>
                          <a:cs typeface="helvetica" pitchFamily="34" charset="0"/>
                        </a:rPr>
                        <a:t>1920x1080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anose="02020500000000000000" charset="-120"/>
                          <a:cs typeface="helvetica" pitchFamily="34" charset="0"/>
                        </a:rPr>
                        <a:t>@60</a:t>
                      </a:r>
                    </a:p>
                    <a:p>
                      <a:pPr marL="0" marR="0" lvl="0" indent="0" algn="ctr" defTabSz="448945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anose="02020500000000000000" charset="-120"/>
                          <a:cs typeface="helvetica" pitchFamily="34" charset="0"/>
                        </a:rPr>
                        <a:t>1T  /  1R</a:t>
                      </a:r>
                    </a:p>
                    <a:p>
                      <a:pPr marL="0" marR="0" lvl="0" indent="0" algn="ctr" defTabSz="448945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anose="02020500000000000000" charset="-120"/>
                          <a:cs typeface="helvetica" pitchFamily="34" charset="0"/>
                        </a:rPr>
                        <a:t>Matrix Mode</a:t>
                      </a:r>
                    </a:p>
                  </a:txBody>
                  <a:tcPr marL="9525" marR="9525" marT="10872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8945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anose="020B0604030504040204" pitchFamily="34" charset="-120"/>
                          <a:cs typeface="helvetica" pitchFamily="34" charset="0"/>
                          <a:sym typeface="Arial" panose="020B0604020202020204" pitchFamily="34" charset="0"/>
                        </a:rPr>
                        <a:t>440~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anose="020B0604030504040204" pitchFamily="34" charset="-120"/>
                          <a:cs typeface="helvetica" pitchFamily="34" charset="0"/>
                          <a:sym typeface="Arial" panose="020B0604020202020204" pitchFamily="34" charset="0"/>
                        </a:rPr>
                        <a:t>520</a:t>
                      </a:r>
                    </a:p>
                  </a:txBody>
                  <a:tcPr marL="9525" marR="9525" marT="13391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5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Ultra High (</a:t>
                      </a: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Full Screen Movie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)</a:t>
                      </a:r>
                    </a:p>
                    <a:p>
                      <a:pPr marL="0" marR="0" lvl="0" indent="0" algn="ctr" defTabSz="449263" rtl="0" eaLnBrk="0" fontAlgn="base" latinLnBrk="0" hangingPunct="0">
                        <a:lnSpc>
                          <a:spcPct val="99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Bandwidth Observation of </a:t>
                      </a: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G</a:t>
                      </a:r>
                      <a:r>
                        <a:rPr kumimoji="0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itchFamily="18" charset="-120"/>
                          <a:cs typeface="helvetica" pitchFamily="34" charset="0"/>
                        </a:rPr>
                        <a:t>igaSwitch</a:t>
                      </a:r>
                      <a:r>
                        <a:rPr kumimoji="0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 </a:t>
                      </a: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unit</a:t>
                      </a: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: (Mbps)</a:t>
                      </a:r>
                    </a:p>
                  </a:txBody>
                  <a:tcPr marL="9525" marR="9525" marT="10872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250825" y="188640"/>
            <a:ext cx="3457079" cy="490538"/>
          </a:xfrm>
          <a:solidFill>
            <a:schemeClr val="bg1">
              <a:alpha val="34000"/>
            </a:schemeClr>
          </a:solidFill>
        </p:spPr>
        <p:txBody>
          <a:bodyPr/>
          <a:lstStyle/>
          <a:p>
            <a:r>
              <a:rPr lang="en-US" altLang="zh-TW" sz="3600" dirty="0" err="1" smtClean="0"/>
              <a:t>PoE</a:t>
            </a:r>
            <a:endParaRPr lang="zh-TW" altLang="en-US" sz="3600" dirty="0" smtClean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793F1A9-5641-4D76-91A0-0C29DABFBB86}" type="datetime1">
              <a:rPr lang="zh-TW" altLang="en-US" smtClean="0"/>
              <a:pPr>
                <a:defRPr/>
              </a:pPr>
              <a:t>2017/7/31</a:t>
            </a:fld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250A965-40AE-49C4-8CB0-B2BFAC2AFB4D}" type="slidenum">
              <a:rPr lang="en-US" altLang="zh-TW" smtClean="0"/>
              <a:pPr>
                <a:defRPr/>
              </a:pPr>
              <a:t>7</a:t>
            </a:fld>
            <a:endParaRPr lang="en-US" altLang="zh-TW" dirty="0"/>
          </a:p>
        </p:txBody>
      </p:sp>
      <p:pic>
        <p:nvPicPr>
          <p:cNvPr id="94212" name="Picture 4" descr="https://s3-ap-southeast-2.amazonaws.com/wc-prod-pim/JPEG_300x300/COC502BB_comsol_twin_cat5_cable_2m_blue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400000">
            <a:off x="6286500" y="3883868"/>
            <a:ext cx="2857500" cy="2857500"/>
          </a:xfrm>
          <a:prstGeom prst="rect">
            <a:avLst/>
          </a:prstGeom>
          <a:noFill/>
        </p:spPr>
      </p:pic>
      <p:sp>
        <p:nvSpPr>
          <p:cNvPr id="94214" name="AutoShape 6" descr="Image result for electricity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94225" name="Picture 17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176" y="3573016"/>
            <a:ext cx="1300272" cy="144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2" name="Picture 2" descr="Image result for power adapter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7920046">
            <a:off x="55924" y="2285854"/>
            <a:ext cx="3923348" cy="3923348"/>
          </a:xfrm>
          <a:prstGeom prst="rect">
            <a:avLst/>
          </a:prstGeom>
          <a:noFill/>
        </p:spPr>
      </p:pic>
      <p:sp>
        <p:nvSpPr>
          <p:cNvPr id="20" name="橢圓 19"/>
          <p:cNvSpPr/>
          <p:nvPr/>
        </p:nvSpPr>
        <p:spPr>
          <a:xfrm>
            <a:off x="467544" y="3212976"/>
            <a:ext cx="2520280" cy="2520280"/>
          </a:xfrm>
          <a:prstGeom prst="ellipse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4" name="直線接點 23"/>
          <p:cNvCxnSpPr>
            <a:stCxn id="20" idx="1"/>
            <a:endCxn id="20" idx="5"/>
          </p:cNvCxnSpPr>
          <p:nvPr/>
        </p:nvCxnSpPr>
        <p:spPr>
          <a:xfrm>
            <a:off x="836631" y="3582062"/>
            <a:ext cx="1782106" cy="1782108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771800" y="1628800"/>
            <a:ext cx="6156176" cy="160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 11"/>
          <p:cNvSpPr/>
          <p:nvPr/>
        </p:nvSpPr>
        <p:spPr>
          <a:xfrm>
            <a:off x="6815762" y="6309320"/>
            <a:ext cx="2364750" cy="369332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TW" b="1" dirty="0" smtClean="0">
                <a:latin typeface="helvetica" pitchFamily="34" charset="0"/>
                <a:cs typeface="helvetica" pitchFamily="34" charset="0"/>
              </a:rPr>
              <a:t>comply with 802.3at</a:t>
            </a:r>
            <a:endParaRPr lang="zh-TW" altLang="en-US" b="1" dirty="0">
              <a:latin typeface="helvetica" pitchFamily="34" charset="0"/>
              <a:cs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8532813" y="6524625"/>
            <a:ext cx="576262" cy="333375"/>
          </a:xfrm>
        </p:spPr>
        <p:txBody>
          <a:bodyPr/>
          <a:lstStyle/>
          <a:p>
            <a:pPr algn="ctr">
              <a:defRPr/>
            </a:pPr>
            <a:fld id="{077BD158-7BB0-4B32-9DDC-A1D527E9057A}" type="slidenum">
              <a:rPr lang="en-US" altLang="zh-TW" smtClean="0"/>
              <a:pPr algn="ctr">
                <a:defRPr/>
              </a:pPr>
              <a:t>70</a:t>
            </a:fld>
            <a:endParaRPr lang="en-US" altLang="zh-TW" dirty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250825" y="274166"/>
            <a:ext cx="7489825" cy="490538"/>
          </a:xfrm>
        </p:spPr>
        <p:txBody>
          <a:bodyPr/>
          <a:lstStyle/>
          <a:p>
            <a:r>
              <a:rPr lang="en-US" altLang="zh-TW" dirty="0" smtClean="0">
                <a:latin typeface="helvetica" pitchFamily="34" charset="0"/>
                <a:cs typeface="helvetica" pitchFamily="34" charset="0"/>
              </a:rPr>
              <a:t>Appendix: Bandwidth</a:t>
            </a:r>
          </a:p>
        </p:txBody>
      </p:sp>
      <p:graphicFrame>
        <p:nvGraphicFramePr>
          <p:cNvPr id="10" name="Content Placeholder 4"/>
          <p:cNvGraphicFramePr>
            <a:graphicFrameLocks noGrp="1"/>
          </p:cNvGraphicFramePr>
          <p:nvPr>
            <p:ph idx="1"/>
          </p:nvPr>
        </p:nvGraphicFramePr>
        <p:xfrm>
          <a:off x="467545" y="1556792"/>
          <a:ext cx="8208911" cy="4311650"/>
        </p:xfrm>
        <a:graphic>
          <a:graphicData uri="http://schemas.openxmlformats.org/drawingml/2006/table">
            <a:tbl>
              <a:tblPr firstRow="1">
                <a:tableStyleId>{35758FB7-9AC5-4552-8A53-C91805E547FA}</a:tableStyleId>
              </a:tblPr>
              <a:tblGrid>
                <a:gridCol w="2388046"/>
                <a:gridCol w="1428378"/>
                <a:gridCol w="4392487"/>
              </a:tblGrid>
              <a:tr h="369570">
                <a:tc>
                  <a:txBody>
                    <a:bodyPr/>
                    <a:lstStyle/>
                    <a:p>
                      <a:pPr marL="0" marR="0" lvl="0" indent="0" algn="ctr" defTabSz="448945" rtl="0" eaLnBrk="1" fontAlgn="base" latinLnBrk="0" hangingPunct="1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zh-TW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anose="02020500000000000000" charset="-120"/>
                          <a:cs typeface="helvetica" pitchFamily="34" charset="0"/>
                        </a:rPr>
                        <a:t>Model</a:t>
                      </a:r>
                      <a:endParaRPr kumimoji="0" lang="zh-TW" sz="14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  <a:ea typeface="新細明體" panose="02020500000000000000" charset="-120"/>
                        <a:cs typeface="helvetica" pitchFamily="34" charset="0"/>
                      </a:endParaRPr>
                    </a:p>
                  </a:txBody>
                  <a:tcPr marL="9360" marR="9360" marT="9360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8945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anose="02020500000000000000" charset="-120"/>
                          <a:cs typeface="helvetica" pitchFamily="34" charset="0"/>
                        </a:rPr>
                        <a:t>KE8950</a:t>
                      </a:r>
                    </a:p>
                  </a:txBody>
                  <a:tcPr marL="9360" marR="9360" marT="21707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kumimoji="0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itchFamily="18" charset="-120"/>
                          <a:cs typeface="helvetica" pitchFamily="34" charset="0"/>
                        </a:rPr>
                        <a:t>Environment</a:t>
                      </a:r>
                      <a:endParaRPr kumimoji="0" lang="zh-TW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  <a:ea typeface="微軟正黑體" pitchFamily="34" charset="-120"/>
                        <a:cs typeface="helvetica" pitchFamily="34" charset="0"/>
                      </a:endParaRPr>
                    </a:p>
                  </a:txBody>
                  <a:tcPr marL="9360" marR="9360" marT="21707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L="0" marR="0" lvl="0" indent="0" algn="ctr" defTabSz="448945" rtl="0" eaLnBrk="1" fontAlgn="base" latinLnBrk="0" hangingPunct="1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zh-TW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anose="02020500000000000000" charset="-120"/>
                          <a:cs typeface="helvetica" pitchFamily="34" charset="0"/>
                        </a:rPr>
                        <a:t>Firmware</a:t>
                      </a:r>
                      <a:endParaRPr kumimoji="0" lang="zh-TW" altLang="en-US" sz="14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  <a:ea typeface="新細明體" panose="02020500000000000000" charset="-120"/>
                        <a:cs typeface="helvetica" pitchFamily="34" charset="0"/>
                      </a:endParaRPr>
                    </a:p>
                  </a:txBody>
                  <a:tcPr marL="9360" marR="9360" marT="9360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8945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anose="02020500000000000000" charset="-120"/>
                          <a:cs typeface="helvetica" pitchFamily="34" charset="0"/>
                        </a:rPr>
                        <a:t>V1.4.134</a:t>
                      </a:r>
                      <a:endParaRPr kumimoji="0" lang="en-US" sz="14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  <a:ea typeface="新細明體" panose="02020500000000000000" charset="-120"/>
                        <a:cs typeface="helvetica" pitchFamily="34" charset="0"/>
                      </a:endParaRPr>
                    </a:p>
                  </a:txBody>
                  <a:tcPr marL="9360" marR="9360" marT="21707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endParaRPr kumimoji="0" lang="zh-TW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  <a:ea typeface="微軟正黑體" pitchFamily="34" charset="-120"/>
                        <a:cs typeface="helvetica" pitchFamily="34" charset="0"/>
                      </a:endParaRPr>
                    </a:p>
                  </a:txBody>
                  <a:tcPr marL="9360" marR="9360" marT="9360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>
                      <a:solidFill>
                        <a:schemeClr val="bg1"/>
                      </a:solidFill>
                      <a:prstDash val="soli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78B4"/>
                    </a:solidFill>
                  </a:tcPr>
                </a:tc>
              </a:tr>
              <a:tr h="871855">
                <a:tc>
                  <a:txBody>
                    <a:bodyPr/>
                    <a:lstStyle/>
                    <a:p>
                      <a:pPr marL="0" marR="0" lvl="0" indent="0" algn="ctr" defTabSz="448945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anose="02020500000000000000" charset="-120"/>
                          <a:cs typeface="helvetica" pitchFamily="34" charset="0"/>
                        </a:rPr>
                        <a:t>3840</a:t>
                      </a:r>
                      <a:r>
                        <a:rPr kumimoji="0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anose="02020500000000000000" charset="-120"/>
                          <a:cs typeface="helvetica" pitchFamily="34" charset="0"/>
                        </a:rPr>
                        <a:t>x</a:t>
                      </a: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anose="02020500000000000000" charset="-120"/>
                          <a:cs typeface="helvetica" pitchFamily="34" charset="0"/>
                        </a:rPr>
                        <a:t>216</a:t>
                      </a:r>
                      <a:r>
                        <a:rPr kumimoji="0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anose="02020500000000000000" charset="-120"/>
                          <a:cs typeface="helvetica" pitchFamily="34" charset="0"/>
                        </a:rPr>
                        <a:t>0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anose="02020500000000000000" charset="-120"/>
                          <a:cs typeface="helvetica" pitchFamily="34" charset="0"/>
                        </a:rPr>
                        <a:t>@60</a:t>
                      </a:r>
                    </a:p>
                    <a:p>
                      <a:pPr marL="0" marR="0" lvl="0" indent="0" algn="ctr" defTabSz="448945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anose="02020500000000000000" charset="-120"/>
                          <a:cs typeface="helvetica" pitchFamily="34" charset="0"/>
                        </a:rPr>
                        <a:t>1T  /  1R</a:t>
                      </a:r>
                    </a:p>
                    <a:p>
                      <a:pPr marL="0" marR="0" lvl="0" indent="0" algn="ctr" defTabSz="448945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anose="02020500000000000000" charset="-120"/>
                          <a:cs typeface="helvetica" pitchFamily="34" charset="0"/>
                        </a:rPr>
                        <a:t>Matrix Mode</a:t>
                      </a:r>
                    </a:p>
                  </a:txBody>
                  <a:tcPr marL="9360" marR="9360" marT="10872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8945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anose="020B0604030504040204" pitchFamily="34" charset="-120"/>
                          <a:cs typeface="helvetica" pitchFamily="34" charset="0"/>
                          <a:sym typeface="Arial" panose="020B0604020202020204" pitchFamily="34" charset="0"/>
                        </a:rPr>
                        <a:t>1</a:t>
                      </a: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anose="020B0604030504040204" pitchFamily="34" charset="-120"/>
                          <a:cs typeface="helvetica" pitchFamily="34" charset="0"/>
                          <a:sym typeface="Arial" panose="020B0604020202020204" pitchFamily="34" charset="0"/>
                        </a:rPr>
                        <a:t>6</a:t>
                      </a:r>
                      <a:endParaRPr kumimoji="0" lang="zh-TW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  <a:ea typeface="微軟正黑體" panose="020B0604030504040204" pitchFamily="34" charset="-120"/>
                        <a:cs typeface="helvetica" pitchFamily="34" charset="0"/>
                        <a:sym typeface="Arial" panose="020B0604020202020204" pitchFamily="34" charset="0"/>
                      </a:endParaRPr>
                    </a:p>
                  </a:txBody>
                  <a:tcPr marL="9360" marR="9360" marT="13391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5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Low (Office)</a:t>
                      </a:r>
                    </a:p>
                    <a:p>
                      <a:pPr marL="0" marR="0" lvl="0" indent="0" algn="ctr" defTabSz="449263" rtl="0" eaLnBrk="0" fontAlgn="base" latinLnBrk="0" hangingPunct="0">
                        <a:lnSpc>
                          <a:spcPct val="99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Bandwidth Observation of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G</a:t>
                      </a:r>
                      <a:r>
                        <a:rPr kumimoji="0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itchFamily="18" charset="-120"/>
                          <a:cs typeface="helvetica" pitchFamily="34" charset="0"/>
                        </a:rPr>
                        <a:t>igaSwitch</a:t>
                      </a:r>
                      <a:r>
                        <a:rPr kumimoji="0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 </a:t>
                      </a: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unit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: (Mbps)</a:t>
                      </a:r>
                    </a:p>
                  </a:txBody>
                  <a:tcPr marL="9360" marR="9360" marT="1112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17245">
                <a:tc>
                  <a:txBody>
                    <a:bodyPr/>
                    <a:lstStyle/>
                    <a:p>
                      <a:pPr marL="0" marR="0" lvl="0" indent="0" algn="ctr" defTabSz="448945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anose="02020500000000000000" charset="-120"/>
                          <a:cs typeface="helvetica" pitchFamily="34" charset="0"/>
                        </a:rPr>
                        <a:t>3840</a:t>
                      </a:r>
                      <a:r>
                        <a:rPr kumimoji="0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anose="02020500000000000000" charset="-120"/>
                          <a:cs typeface="helvetica" pitchFamily="34" charset="0"/>
                        </a:rPr>
                        <a:t>x</a:t>
                      </a: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anose="02020500000000000000" charset="-120"/>
                          <a:cs typeface="helvetica" pitchFamily="34" charset="0"/>
                        </a:rPr>
                        <a:t>216</a:t>
                      </a:r>
                      <a:r>
                        <a:rPr kumimoji="0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anose="02020500000000000000" charset="-120"/>
                          <a:cs typeface="helvetica" pitchFamily="34" charset="0"/>
                        </a:rPr>
                        <a:t>0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anose="02020500000000000000" charset="-120"/>
                          <a:cs typeface="helvetica" pitchFamily="34" charset="0"/>
                        </a:rPr>
                        <a:t>@60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  <a:ea typeface="新細明體" panose="02020500000000000000" charset="-120"/>
                        <a:cs typeface="helvetica" pitchFamily="34" charset="0"/>
                      </a:endParaRPr>
                    </a:p>
                    <a:p>
                      <a:pPr marL="0" marR="0" lvl="0" indent="0" algn="ctr" defTabSz="448945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anose="02020500000000000000" charset="-120"/>
                          <a:cs typeface="helvetica" pitchFamily="34" charset="0"/>
                        </a:rPr>
                        <a:t>1T  /  1R</a:t>
                      </a:r>
                    </a:p>
                    <a:p>
                      <a:pPr marL="0" marR="0" lvl="0" indent="0" algn="ctr" defTabSz="448945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anose="02020500000000000000" charset="-120"/>
                          <a:cs typeface="helvetica" pitchFamily="34" charset="0"/>
                        </a:rPr>
                        <a:t>Matrix Mode</a:t>
                      </a:r>
                    </a:p>
                  </a:txBody>
                  <a:tcPr marL="9360" marR="9360" marT="10872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8945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anose="020B0604030504040204" pitchFamily="34" charset="-120"/>
                          <a:cs typeface="helvetica" pitchFamily="34" charset="0"/>
                          <a:sym typeface="Arial" panose="020B0604020202020204" pitchFamily="34" charset="0"/>
                        </a:rPr>
                        <a:t>32</a:t>
                      </a:r>
                      <a:endParaRPr kumimoji="0" lang="zh-TW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  <a:ea typeface="微軟正黑體" panose="020B0604030504040204" pitchFamily="34" charset="-120"/>
                        <a:cs typeface="helvetica" pitchFamily="34" charset="0"/>
                        <a:sym typeface="Arial" panose="020B0604020202020204" pitchFamily="34" charset="0"/>
                      </a:endParaRPr>
                    </a:p>
                  </a:txBody>
                  <a:tcPr marL="9360" marR="9360" marT="13391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5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Normal (W</a:t>
                      </a: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eb-browse</a:t>
                      </a:r>
                      <a:r>
                        <a:rPr kumimoji="0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)</a:t>
                      </a:r>
                    </a:p>
                    <a:p>
                      <a:pPr marL="0" marR="0" lvl="0" indent="0" algn="ctr" defTabSz="449263" rtl="0" eaLnBrk="0" fontAlgn="base" latinLnBrk="0" hangingPunct="0">
                        <a:lnSpc>
                          <a:spcPct val="99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Bandwidth Observation of G</a:t>
                      </a:r>
                      <a:r>
                        <a:rPr kumimoji="0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itchFamily="18" charset="-120"/>
                          <a:cs typeface="helvetica" pitchFamily="34" charset="0"/>
                        </a:rPr>
                        <a:t>igaSwitch</a:t>
                      </a:r>
                      <a:r>
                        <a:rPr kumimoji="0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 </a:t>
                      </a: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unit</a:t>
                      </a: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: (Mbps)</a:t>
                      </a:r>
                    </a:p>
                  </a:txBody>
                  <a:tcPr marL="9360" marR="9360" marT="10872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70280">
                <a:tc>
                  <a:txBody>
                    <a:bodyPr/>
                    <a:lstStyle/>
                    <a:p>
                      <a:pPr marL="0" marR="0" lvl="0" indent="0" algn="ctr" defTabSz="448945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anose="02020500000000000000" charset="-120"/>
                          <a:cs typeface="helvetica" pitchFamily="34" charset="0"/>
                        </a:rPr>
                        <a:t>3840</a:t>
                      </a:r>
                      <a:r>
                        <a:rPr kumimoji="0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anose="02020500000000000000" charset="-120"/>
                          <a:cs typeface="helvetica" pitchFamily="34" charset="0"/>
                        </a:rPr>
                        <a:t>x</a:t>
                      </a: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anose="02020500000000000000" charset="-120"/>
                          <a:cs typeface="helvetica" pitchFamily="34" charset="0"/>
                        </a:rPr>
                        <a:t>216</a:t>
                      </a:r>
                      <a:r>
                        <a:rPr kumimoji="0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anose="02020500000000000000" charset="-120"/>
                          <a:cs typeface="helvetica" pitchFamily="34" charset="0"/>
                        </a:rPr>
                        <a:t>0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anose="02020500000000000000" charset="-120"/>
                          <a:cs typeface="helvetica" pitchFamily="34" charset="0"/>
                        </a:rPr>
                        <a:t>@60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  <a:ea typeface="新細明體" panose="02020500000000000000" charset="-120"/>
                        <a:cs typeface="helvetica" pitchFamily="34" charset="0"/>
                      </a:endParaRPr>
                    </a:p>
                    <a:p>
                      <a:pPr marL="0" marR="0" lvl="0" indent="0" algn="ctr" defTabSz="448945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anose="02020500000000000000" charset="-120"/>
                          <a:cs typeface="helvetica" pitchFamily="34" charset="0"/>
                        </a:rPr>
                        <a:t>1T  /  1R</a:t>
                      </a:r>
                    </a:p>
                    <a:p>
                      <a:pPr marL="0" marR="0" lvl="0" indent="0" algn="ctr" defTabSz="448945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anose="02020500000000000000" charset="-120"/>
                          <a:cs typeface="helvetica" pitchFamily="34" charset="0"/>
                        </a:rPr>
                        <a:t>Matrix Mode</a:t>
                      </a:r>
                    </a:p>
                  </a:txBody>
                  <a:tcPr marL="9360" marR="9360" marT="10872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8945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anose="020B0604030504040204" pitchFamily="34" charset="-120"/>
                          <a:cs typeface="helvetica" pitchFamily="34" charset="0"/>
                          <a:sym typeface="Arial" panose="020B0604020202020204" pitchFamily="34" charset="0"/>
                        </a:rPr>
                        <a:t>400</a:t>
                      </a:r>
                      <a:endParaRPr kumimoji="0" lang="zh-TW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  <a:ea typeface="微軟正黑體" panose="020B0604030504040204" pitchFamily="34" charset="-120"/>
                        <a:cs typeface="helvetica" pitchFamily="34" charset="0"/>
                        <a:sym typeface="Arial" panose="020B0604020202020204" pitchFamily="34" charset="0"/>
                      </a:endParaRPr>
                    </a:p>
                  </a:txBody>
                  <a:tcPr marL="9360" marR="9360" marT="13391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5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High (</a:t>
                      </a: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Web-browse</a:t>
                      </a:r>
                      <a:r>
                        <a:rPr kumimoji="0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+</a:t>
                      </a: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Half Screen Movie</a:t>
                      </a:r>
                      <a:r>
                        <a:rPr kumimoji="0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)</a:t>
                      </a:r>
                    </a:p>
                    <a:p>
                      <a:pPr marL="0" marR="0" lvl="0" indent="0" algn="ctr" defTabSz="449263" rtl="0" eaLnBrk="0" fontAlgn="base" latinLnBrk="0" hangingPunct="0">
                        <a:lnSpc>
                          <a:spcPct val="99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Bandwidth Observation of G</a:t>
                      </a:r>
                      <a:r>
                        <a:rPr kumimoji="0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itchFamily="18" charset="-120"/>
                          <a:cs typeface="helvetica" pitchFamily="34" charset="0"/>
                        </a:rPr>
                        <a:t>igaSwitch</a:t>
                      </a:r>
                      <a:r>
                        <a:rPr kumimoji="0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 </a:t>
                      </a: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unit</a:t>
                      </a: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: (Mbps)</a:t>
                      </a:r>
                    </a:p>
                  </a:txBody>
                  <a:tcPr marL="9360" marR="9360" marT="10872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12495">
                <a:tc>
                  <a:txBody>
                    <a:bodyPr/>
                    <a:lstStyle/>
                    <a:p>
                      <a:pPr marL="0" marR="0" lvl="0" indent="0" algn="ctr" defTabSz="448945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anose="02020500000000000000" charset="-120"/>
                          <a:cs typeface="helvetica" pitchFamily="34" charset="0"/>
                        </a:rPr>
                        <a:t>3840</a:t>
                      </a:r>
                      <a:r>
                        <a:rPr kumimoji="0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anose="02020500000000000000" charset="-120"/>
                          <a:cs typeface="helvetica" pitchFamily="34" charset="0"/>
                        </a:rPr>
                        <a:t>x</a:t>
                      </a: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anose="02020500000000000000" charset="-120"/>
                          <a:cs typeface="helvetica" pitchFamily="34" charset="0"/>
                        </a:rPr>
                        <a:t>216</a:t>
                      </a:r>
                      <a:r>
                        <a:rPr kumimoji="0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anose="02020500000000000000" charset="-120"/>
                          <a:cs typeface="helvetica" pitchFamily="34" charset="0"/>
                        </a:rPr>
                        <a:t>0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anose="02020500000000000000" charset="-120"/>
                          <a:cs typeface="helvetica" pitchFamily="34" charset="0"/>
                        </a:rPr>
                        <a:t>@60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  <a:ea typeface="新細明體" panose="02020500000000000000" charset="-120"/>
                        <a:cs typeface="helvetica" pitchFamily="34" charset="0"/>
                      </a:endParaRPr>
                    </a:p>
                    <a:p>
                      <a:pPr marL="0" marR="0" lvl="0" indent="0" algn="ctr" defTabSz="448945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anose="02020500000000000000" charset="-120"/>
                          <a:cs typeface="helvetica" pitchFamily="34" charset="0"/>
                        </a:rPr>
                        <a:t>1T  /  1R</a:t>
                      </a:r>
                    </a:p>
                    <a:p>
                      <a:pPr marL="0" marR="0" lvl="0" indent="0" algn="ctr" defTabSz="448945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anose="02020500000000000000" charset="-120"/>
                          <a:cs typeface="helvetica" pitchFamily="34" charset="0"/>
                        </a:rPr>
                        <a:t>Matrix Mode</a:t>
                      </a:r>
                    </a:p>
                  </a:txBody>
                  <a:tcPr marL="9525" marR="9525" marT="10872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8945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anose="020B0604030504040204" pitchFamily="34" charset="-120"/>
                          <a:cs typeface="helvetica" pitchFamily="34" charset="0"/>
                          <a:sym typeface="Arial" panose="020B0604020202020204" pitchFamily="34" charset="0"/>
                        </a:rPr>
                        <a:t>840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  <a:ea typeface="微軟正黑體" panose="020B0604030504040204" pitchFamily="34" charset="-120"/>
                        <a:cs typeface="helvetica" pitchFamily="34" charset="0"/>
                        <a:sym typeface="Arial" panose="020B0604020202020204" pitchFamily="34" charset="0"/>
                      </a:endParaRPr>
                    </a:p>
                  </a:txBody>
                  <a:tcPr marL="9525" marR="9525" marT="13391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5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Ultra High (</a:t>
                      </a: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Full Screen Movie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)</a:t>
                      </a:r>
                    </a:p>
                    <a:p>
                      <a:pPr marL="0" marR="0" lvl="0" indent="0" algn="ctr" defTabSz="449263" rtl="0" eaLnBrk="0" fontAlgn="base" latinLnBrk="0" hangingPunct="0">
                        <a:lnSpc>
                          <a:spcPct val="99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Bandwidth Observation of </a:t>
                      </a: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G</a:t>
                      </a:r>
                      <a:r>
                        <a:rPr kumimoji="0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新細明體" pitchFamily="18" charset="-120"/>
                          <a:cs typeface="helvetica" pitchFamily="34" charset="0"/>
                        </a:rPr>
                        <a:t>igaSwitch</a:t>
                      </a:r>
                      <a:r>
                        <a:rPr kumimoji="0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 </a:t>
                      </a: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unit</a:t>
                      </a: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: (Mbps)</a:t>
                      </a:r>
                    </a:p>
                  </a:txBody>
                  <a:tcPr marL="9525" marR="9525" marT="10872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8532813" y="6524625"/>
            <a:ext cx="576262" cy="333375"/>
          </a:xfrm>
        </p:spPr>
        <p:txBody>
          <a:bodyPr/>
          <a:lstStyle/>
          <a:p>
            <a:pPr algn="ctr">
              <a:defRPr/>
            </a:pPr>
            <a:fld id="{077BD158-7BB0-4B32-9DDC-A1D527E9057A}" type="slidenum">
              <a:rPr lang="en-US" altLang="zh-TW" smtClean="0"/>
              <a:pPr algn="ctr">
                <a:defRPr/>
              </a:pPr>
              <a:t>8</a:t>
            </a:fld>
            <a:endParaRPr lang="en-US" altLang="zh-TW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107504" y="836712"/>
          <a:ext cx="8857109" cy="5477777"/>
        </p:xfrm>
        <a:graphic>
          <a:graphicData uri="http://schemas.openxmlformats.org/drawingml/2006/table">
            <a:tbl>
              <a:tblPr/>
              <a:tblGrid>
                <a:gridCol w="1656183"/>
                <a:gridCol w="1444651"/>
                <a:gridCol w="1477962"/>
                <a:gridCol w="1477963"/>
                <a:gridCol w="1398587"/>
                <a:gridCol w="1401763"/>
              </a:tblGrid>
              <a:tr h="1730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Model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KE6900ST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KE6900 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KE6940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KE8950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KE8952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3972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 Video Resolution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DVI-D 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DVI-I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2*DVI-I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HDMI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HDMI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972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1920*1200@60Hz 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1920*1200@60Hz 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1920*1200@60Hz 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3840*2160 @30Hz 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3840*2160 @30Hz 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303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 HDCP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N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N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N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1.4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1.4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303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 Audio 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N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 Mouse Emulation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 </a:t>
                      </a:r>
                      <a:r>
                        <a:rPr kumimoji="0" lang="en-US" altLang="zh-TW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Tx</a:t>
                      </a:r>
                      <a:r>
                        <a:rPr kumimoji="0" lang="en-US" altLang="zh-TW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 Local Console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N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 Fast Switching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 Dual Video Interface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N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N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N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N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 Mixed sources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303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 Video Wall 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303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 RS-232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303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 OSD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N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 Virtual media 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303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 Virtual USB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N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303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 </a:t>
                      </a:r>
                      <a:r>
                        <a:rPr kumimoji="0" lang="en-US" altLang="zh-TW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PoE</a:t>
                      </a:r>
                      <a:endParaRPr kumimoji="0" lang="en-US" altLang="zh-TW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helvetica" pitchFamily="34" charset="0"/>
                        <a:ea typeface="微軟正黑體" pitchFamily="34" charset="-120"/>
                        <a:cs typeface="helvetica" pitchFamily="34" charset="0"/>
                      </a:endParaRP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N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N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N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N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303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 LAN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1 Gbps 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1 Gbps 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1 </a:t>
                      </a:r>
                      <a:r>
                        <a:rPr kumimoji="0" lang="en-US" altLang="zh-TW" sz="1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Gbps</a:t>
                      </a:r>
                      <a:r>
                        <a:rPr kumimoji="0" lang="en-US" altLang="zh-TW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 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1 Gbps 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1 Gbps 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 SFP 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9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N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9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N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9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N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SM to 10km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MM to 550m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Y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SM to 10km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MM to 550m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303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 IR control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N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N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N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N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N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 Cable included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9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DVI-D USB (TX)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9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DVI-D USB (TX)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9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DVI-D USB(TX)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9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HDMI-USB(TX)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9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HDMI USB(TX)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ts val="9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No power adapter 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MSRP(1T or 1R )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$699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$1,099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$1,499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$1,645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MM fiber $95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SM fiber $175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$1,795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MM fiber $95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34" charset="0"/>
                          <a:ea typeface="微軟正黑體" pitchFamily="34" charset="-120"/>
                          <a:cs typeface="helvetica" pitchFamily="34" charset="0"/>
                        </a:rPr>
                        <a:t>SM fiber $175</a:t>
                      </a:r>
                    </a:p>
                  </a:txBody>
                  <a:tcPr marL="6259" marR="6259" marT="4693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橢圓 4"/>
          <p:cNvSpPr/>
          <p:nvPr/>
        </p:nvSpPr>
        <p:spPr>
          <a:xfrm>
            <a:off x="8101013" y="4148535"/>
            <a:ext cx="358775" cy="360362"/>
          </a:xfrm>
          <a:prstGeom prst="ellipse">
            <a:avLst/>
          </a:prstGeom>
          <a:noFill/>
          <a:ln w="76200">
            <a:solidFill>
              <a:srgbClr val="FF0000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7451724" y="5373216"/>
            <a:ext cx="1584771" cy="432271"/>
          </a:xfrm>
          <a:prstGeom prst="ellipse">
            <a:avLst/>
          </a:prstGeom>
          <a:noFill/>
          <a:ln w="76200">
            <a:solidFill>
              <a:srgbClr val="FF0000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6731918" y="1700263"/>
            <a:ext cx="360362" cy="360362"/>
          </a:xfrm>
          <a:prstGeom prst="ellipse">
            <a:avLst/>
          </a:prstGeom>
          <a:noFill/>
          <a:ln w="76200">
            <a:solidFill>
              <a:srgbClr val="FF0000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8101013" y="1700263"/>
            <a:ext cx="358775" cy="360362"/>
          </a:xfrm>
          <a:prstGeom prst="ellipse">
            <a:avLst/>
          </a:prstGeom>
          <a:noFill/>
          <a:ln w="76200">
            <a:solidFill>
              <a:srgbClr val="FF0000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9865" name="標題 1"/>
          <p:cNvSpPr>
            <a:spLocks noGrp="1"/>
          </p:cNvSpPr>
          <p:nvPr>
            <p:ph type="title"/>
          </p:nvPr>
        </p:nvSpPr>
        <p:spPr>
          <a:xfrm>
            <a:off x="250825" y="260350"/>
            <a:ext cx="7489825" cy="490538"/>
          </a:xfrm>
        </p:spPr>
        <p:txBody>
          <a:bodyPr/>
          <a:lstStyle/>
          <a:p>
            <a:r>
              <a:rPr lang="en-US" altLang="zh-TW" dirty="0" smtClean="0">
                <a:latin typeface="helvetica" pitchFamily="34" charset="0"/>
                <a:cs typeface="helvetica" pitchFamily="34" charset="0"/>
              </a:rPr>
              <a:t>KE Series Comparison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764704"/>
            <a:ext cx="9144000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8532813" y="6524625"/>
            <a:ext cx="576262" cy="333375"/>
          </a:xfrm>
        </p:spPr>
        <p:txBody>
          <a:bodyPr/>
          <a:lstStyle/>
          <a:p>
            <a:pPr algn="ctr">
              <a:defRPr/>
            </a:pPr>
            <a:fld id="{077BD158-7BB0-4B32-9DDC-A1D527E9057A}" type="slidenum">
              <a:rPr lang="en-US" altLang="zh-TW" smtClean="0"/>
              <a:pPr algn="ctr">
                <a:defRPr/>
              </a:pPr>
              <a:t>9</a:t>
            </a:fld>
            <a:endParaRPr lang="en-US" altLang="zh-TW" dirty="0"/>
          </a:p>
        </p:txBody>
      </p:sp>
      <p:sp>
        <p:nvSpPr>
          <p:cNvPr id="29865" name="標題 1"/>
          <p:cNvSpPr>
            <a:spLocks noGrp="1"/>
          </p:cNvSpPr>
          <p:nvPr>
            <p:ph type="title"/>
          </p:nvPr>
        </p:nvSpPr>
        <p:spPr>
          <a:xfrm>
            <a:off x="250527" y="188640"/>
            <a:ext cx="7489825" cy="490538"/>
          </a:xfrm>
        </p:spPr>
        <p:txBody>
          <a:bodyPr/>
          <a:lstStyle/>
          <a:p>
            <a:r>
              <a:rPr lang="en-US" altLang="zh-TW" sz="3200" dirty="0" smtClean="0">
                <a:latin typeface="helvetica" pitchFamily="34" charset="0"/>
                <a:cs typeface="helvetica" pitchFamily="34" charset="0"/>
              </a:rPr>
              <a:t>What makes KE Series Different?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Trebuchet MS"/>
        <a:ea typeface="微軟正黑體"/>
        <a:cs typeface=""/>
      </a:majorFont>
      <a:minorFont>
        <a:latin typeface="Trebuchet MS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FEE2115-B432-44B5-9249-BA7335C9EAE7}">
  <ds:schemaRefs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F4DD81D6-F6BC-4956-B4E2-482D6F707F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021F03D-47AD-4761-8128-45C8229D4DE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25620</TotalTime>
  <Words>1852</Words>
  <Application>Microsoft Office PowerPoint</Application>
  <PresentationFormat>如螢幕大小 (4:3)</PresentationFormat>
  <Paragraphs>822</Paragraphs>
  <Slides>70</Slides>
  <Notes>11</Notes>
  <HiddenSlides>0</HiddenSlides>
  <MMClips>0</MMClips>
  <ScaleCrop>false</ScaleCrop>
  <HeadingPairs>
    <vt:vector size="4" baseType="variant">
      <vt:variant>
        <vt:lpstr>佈景主題</vt:lpstr>
      </vt:variant>
      <vt:variant>
        <vt:i4>3</vt:i4>
      </vt:variant>
      <vt:variant>
        <vt:lpstr>投影片標題</vt:lpstr>
      </vt:variant>
      <vt:variant>
        <vt:i4>70</vt:i4>
      </vt:variant>
    </vt:vector>
  </HeadingPairs>
  <TitlesOfParts>
    <vt:vector size="73" baseType="lpstr">
      <vt:lpstr>預設簡報設計</vt:lpstr>
      <vt:lpstr>自訂設計</vt:lpstr>
      <vt:lpstr>1_自訂設計</vt:lpstr>
      <vt:lpstr>投影片 1</vt:lpstr>
      <vt:lpstr>KE8950/KE8952 Introduction </vt:lpstr>
      <vt:lpstr>KE8950/8952 Transmitter</vt:lpstr>
      <vt:lpstr>KE8950/8952 Receiver</vt:lpstr>
      <vt:lpstr>HDMI Amazing Video 4K Resolution</vt:lpstr>
      <vt:lpstr>SFP optical module</vt:lpstr>
      <vt:lpstr>PoE</vt:lpstr>
      <vt:lpstr>KE Series Comparison </vt:lpstr>
      <vt:lpstr>What makes KE Series Different?</vt:lpstr>
      <vt:lpstr>Configuration Flexibility</vt:lpstr>
      <vt:lpstr>Configuration – Receiver Local OSD</vt:lpstr>
      <vt:lpstr>Configuration Flexibility – Matrix Manager</vt:lpstr>
      <vt:lpstr>Configuration Flexibility – RS232</vt:lpstr>
      <vt:lpstr>Configuration Flexibility – RS232</vt:lpstr>
      <vt:lpstr>Configuration Flexibility - Telnet</vt:lpstr>
      <vt:lpstr>KE8900/8952 Transmitter Local Console</vt:lpstr>
      <vt:lpstr>Fast Switching</vt:lpstr>
      <vt:lpstr>Fast Switching</vt:lpstr>
      <vt:lpstr>Fast Switching</vt:lpstr>
      <vt:lpstr>Multi Display</vt:lpstr>
      <vt:lpstr>Multi Display</vt:lpstr>
      <vt:lpstr>Multi Display</vt:lpstr>
      <vt:lpstr>Multi Display</vt:lpstr>
      <vt:lpstr>VideoWall</vt:lpstr>
      <vt:lpstr>VideoWall</vt:lpstr>
      <vt:lpstr>VideoWall </vt:lpstr>
      <vt:lpstr>VideoWall Scheduling</vt:lpstr>
      <vt:lpstr>Advance Security</vt:lpstr>
      <vt:lpstr>Command Line Interface</vt:lpstr>
      <vt:lpstr>Command Line Interface</vt:lpstr>
      <vt:lpstr>Deep Color  </vt:lpstr>
      <vt:lpstr>KE’s Versatility</vt:lpstr>
      <vt:lpstr>投影片 33</vt:lpstr>
      <vt:lpstr>投影片 34</vt:lpstr>
      <vt:lpstr>Unlimited Transmitters Receivers Combination</vt:lpstr>
      <vt:lpstr>投影片 36</vt:lpstr>
      <vt:lpstr>Virtual Transmitter(Channel)</vt:lpstr>
      <vt:lpstr>All Video Format Supported</vt:lpstr>
      <vt:lpstr>投影片 39</vt:lpstr>
      <vt:lpstr>投影片 40</vt:lpstr>
      <vt:lpstr>投影片 41</vt:lpstr>
      <vt:lpstr>投影片 42</vt:lpstr>
      <vt:lpstr>KE Series Comparison </vt:lpstr>
      <vt:lpstr>投影片 44</vt:lpstr>
      <vt:lpstr>投影片 45</vt:lpstr>
      <vt:lpstr>投影片 46</vt:lpstr>
      <vt:lpstr>投影片 47</vt:lpstr>
      <vt:lpstr>投影片 48</vt:lpstr>
      <vt:lpstr>投影片 49</vt:lpstr>
      <vt:lpstr>投影片 50</vt:lpstr>
      <vt:lpstr>投影片 51</vt:lpstr>
      <vt:lpstr>投影片 52</vt:lpstr>
      <vt:lpstr>投影片 53</vt:lpstr>
      <vt:lpstr>Why is KE8950 a good fit for any Control Room?</vt:lpstr>
      <vt:lpstr>Q&amp;A </vt:lpstr>
      <vt:lpstr>FAQ</vt:lpstr>
      <vt:lpstr>FAQ</vt:lpstr>
      <vt:lpstr>FAQ</vt:lpstr>
      <vt:lpstr>FAQ</vt:lpstr>
      <vt:lpstr>FAQ</vt:lpstr>
      <vt:lpstr>Q&amp;A </vt:lpstr>
      <vt:lpstr>Q&amp;A </vt:lpstr>
      <vt:lpstr>Q&amp;A </vt:lpstr>
      <vt:lpstr>Q&amp;A </vt:lpstr>
      <vt:lpstr>Q&amp;A </vt:lpstr>
      <vt:lpstr>Q&amp;A </vt:lpstr>
      <vt:lpstr>投影片 67</vt:lpstr>
      <vt:lpstr>Appendix: Fiber Module 2A-136G 2A-137G Spec</vt:lpstr>
      <vt:lpstr>Appendix: Bandwidth</vt:lpstr>
      <vt:lpstr>Appendix: Bandwidth</vt:lpstr>
    </vt:vector>
  </TitlesOfParts>
  <Company>ATEN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Subject</dc:title>
  <dc:creator>regionwu</dc:creator>
  <cp:lastModifiedBy>harryweng</cp:lastModifiedBy>
  <cp:revision>1159</cp:revision>
  <dcterms:created xsi:type="dcterms:W3CDTF">2007-02-01T05:56:34Z</dcterms:created>
  <dcterms:modified xsi:type="dcterms:W3CDTF">2017-07-31T14:42:19Z</dcterms:modified>
</cp:coreProperties>
</file>