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92" r:id="rId5"/>
    <p:sldMasterId id="2147483805" r:id="rId6"/>
  </p:sldMasterIdLst>
  <p:notesMasterIdLst>
    <p:notesMasterId r:id="rId21"/>
  </p:notesMasterIdLst>
  <p:handoutMasterIdLst>
    <p:handoutMasterId r:id="rId22"/>
  </p:handoutMasterIdLst>
  <p:sldIdLst>
    <p:sldId id="310" r:id="rId7"/>
    <p:sldId id="359" r:id="rId8"/>
    <p:sldId id="361" r:id="rId9"/>
    <p:sldId id="390" r:id="rId10"/>
    <p:sldId id="356" r:id="rId11"/>
    <p:sldId id="391" r:id="rId12"/>
    <p:sldId id="389" r:id="rId13"/>
    <p:sldId id="366" r:id="rId14"/>
    <p:sldId id="367" r:id="rId15"/>
    <p:sldId id="368" r:id="rId16"/>
    <p:sldId id="364" r:id="rId17"/>
    <p:sldId id="365" r:id="rId18"/>
    <p:sldId id="369" r:id="rId19"/>
    <p:sldId id="330" r:id="rId20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9FF"/>
    <a:srgbClr val="132164"/>
    <a:srgbClr val="000000"/>
    <a:srgbClr val="080C1F"/>
    <a:srgbClr val="1087D2"/>
    <a:srgbClr val="F7F9FA"/>
    <a:srgbClr val="73E2FD"/>
    <a:srgbClr val="61CB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30" autoAdjust="0"/>
    <p:restoredTop sz="95430" autoAdjust="0"/>
  </p:normalViewPr>
  <p:slideViewPr>
    <p:cSldViewPr>
      <p:cViewPr>
        <p:scale>
          <a:sx n="70" d="100"/>
          <a:sy n="70" d="100"/>
        </p:scale>
        <p:origin x="-106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66" y="-9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EC4BF26-8DC1-408C-8E46-4280ACA067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E03B9FF-4283-4379-85F0-EA18A52D54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ECAE4-7935-4E25-981F-5A3E65C1D81C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BB292-02D7-4859-9862-BD34D74D4102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14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133600"/>
            <a:ext cx="5903913" cy="647700"/>
          </a:xfrm>
          <a:effectLst>
            <a:outerShdw dist="28398" dir="3806097" algn="ctr" rotWithShape="0">
              <a:srgbClr val="132164">
                <a:alpha val="10001"/>
              </a:srgbClr>
            </a:outerShdw>
          </a:effectLst>
        </p:spPr>
        <p:txBody>
          <a:bodyPr anchor="ctr"/>
          <a:lstStyle>
            <a:lvl1pPr algn="ctr">
              <a:defRPr sz="2900" i="0">
                <a:solidFill>
                  <a:schemeClr val="bg1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708275"/>
            <a:ext cx="5905500" cy="576263"/>
          </a:xfrm>
          <a:effectLst>
            <a:outerShdw dist="17961" dir="2700000" algn="ctr" rotWithShape="0">
              <a:srgbClr val="132164">
                <a:alpha val="95000"/>
              </a:srgbClr>
            </a:outerShdw>
          </a:effectLst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87EDFF"/>
                </a:solidFill>
              </a:defRPr>
            </a:lvl1pPr>
          </a:lstStyle>
          <a:p>
            <a:endParaRPr lang="zh-TW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7339-C85E-41BD-BBFB-1A987D123A69}" type="datetime1">
              <a:rPr lang="zh-TW" altLang="en-US"/>
              <a:pPr>
                <a:defRPr/>
              </a:pPr>
              <a:t>2016/4/26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613D-C2C6-4089-869A-F5E498877D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8613" y="549275"/>
            <a:ext cx="2141537" cy="55451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549275"/>
            <a:ext cx="6275388" cy="55451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0AEE5-A8E3-42BA-A9F0-A99D3E8C9999}" type="datetime1">
              <a:rPr lang="zh-TW" altLang="en-US"/>
              <a:pPr>
                <a:defRPr/>
              </a:pPr>
              <a:t>2016/4/26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7FE9-765B-4947-B07F-41D0BB762E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A49E-E9D2-4BEA-A38C-B0E6929189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2AFC-3184-48D2-B96B-85FDBC4C28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09CE-358A-4AED-B24A-DF3102142D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F336-F912-47A8-BA74-D9FFD9748C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4579-55DA-4463-89B6-55D5B91D07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9FD6-98E7-48D7-87A5-A7B8F106A9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BD9E-F292-456F-9CBF-4F282BF932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DB02-05C0-4120-8EA8-3DD062FE83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489825" cy="4905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908720"/>
            <a:ext cx="8496300" cy="554461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243888" y="6545263"/>
            <a:ext cx="900112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9A486-9EB5-4B8F-9612-B2DD7ECE0F3C}" type="datetime1">
              <a:rPr lang="zh-TW" altLang="en-US"/>
              <a:pPr>
                <a:defRPr/>
              </a:pPr>
              <a:t>2016/4/26</a:t>
            </a:fld>
            <a:endParaRPr lang="en-US" altLang="zh-TW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0" y="6513513"/>
            <a:ext cx="642938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8C4B-90C9-4C57-A18D-364EB2578DA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3E9A-2117-4880-A8DB-50894B30DF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22A0-4D85-4875-9C9B-0942F114DD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5D77-8ABA-4AE4-AF79-E386BC5F7E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FECA-8263-4860-A763-BC795249D5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D5FA-3058-4345-9BD4-6DAE14A2B9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DBC89-664A-4451-8BA9-DA26D5A837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BF20-C0C5-4DDD-9F60-9E4D287031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24BD-92F4-44CD-9E6D-678AA7BBEC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6110-BE7F-4787-96FA-F4B19D9E5F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5D7E-DAFD-4A21-8F69-B0F714489A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BB8D-ADBC-43BD-B6DB-16AAACD05A5E}" type="datetime1">
              <a:rPr lang="zh-TW" altLang="en-US"/>
              <a:pPr>
                <a:defRPr/>
              </a:pPr>
              <a:t>2016/4/26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AD10-7F09-404F-9A70-57AF398CD9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052B-60E3-4E7E-9BF8-A6B8F6CCE1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11C5-75D6-496C-B599-9AE9B20C99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F971-1944-4127-837C-35E589377D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2783-C756-489F-AC86-3C10593D59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9D7A-C39B-43A4-B49B-2D2FF3C328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F74C-4B2E-465A-A529-24EB7BA335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EAC5-3F2C-4440-977A-A3B7C39E996E}" type="datetime1">
              <a:rPr lang="zh-TW" altLang="en-US"/>
              <a:pPr>
                <a:defRPr/>
              </a:pPr>
              <a:t>2016/4/26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AA73-C011-494C-9530-611A4E179C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1260-CC2D-43F8-AF0D-4AA45A21BAF5}" type="datetime1">
              <a:rPr lang="zh-TW" altLang="en-US"/>
              <a:pPr>
                <a:defRPr/>
              </a:pPr>
              <a:t>2016/4/26</a:t>
            </a:fld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BC600-6F9B-4BDA-99CA-24DD1D716D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EBCCE-1834-459F-A518-2B8912088907}" type="datetime1">
              <a:rPr lang="zh-TW" altLang="en-US"/>
              <a:pPr>
                <a:defRPr/>
              </a:pPr>
              <a:t>2016/4/26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FC5DD-6A7A-4561-B4D8-A0C8F58059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065A-67C4-4B91-BC09-A89128D5BFCF}" type="datetime1">
              <a:rPr lang="zh-TW" altLang="en-US"/>
              <a:pPr>
                <a:defRPr/>
              </a:pPr>
              <a:t>2016/4/26</a:t>
            </a:fld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329D-1048-4800-BB7E-8E0FE30235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39B5D-066F-41B4-9B2B-AEEF66E57670}" type="datetime1">
              <a:rPr lang="zh-TW" altLang="en-US"/>
              <a:pPr>
                <a:defRPr/>
              </a:pPr>
              <a:t>2016/4/26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B4233-D8BB-49AB-96F5-878C4183A6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B9D75-D9C3-4669-BA6C-3DB62FBA5A4E}" type="datetime1">
              <a:rPr lang="zh-TW" altLang="en-US"/>
              <a:pPr>
                <a:defRPr/>
              </a:pPr>
              <a:t>2016/4/26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9891C-7513-424E-AFB9-5637FBD991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4898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545263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62988412-CD93-45C1-8490-EF642A2C445C}" type="datetime1">
              <a:rPr lang="zh-TW" altLang="en-US"/>
              <a:pPr>
                <a:defRPr/>
              </a:pPr>
              <a:t>2016/4/26</a:t>
            </a:fld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13513"/>
            <a:ext cx="936625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024BAA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DC4AD379-086F-449D-8DDD-A186F8527D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E65CA37-9503-469E-9C15-2C8CC1E1B9C0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630B151-9D59-4537-BBC7-838065E5DC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1D691FC-3B88-46E2-9D6F-A27B301182C9}" type="datetimeFigureOut">
              <a:rPr lang="zh-TW" altLang="en-US"/>
              <a:pPr>
                <a:defRPr/>
              </a:pPr>
              <a:t>2016/4/26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64B405D-A21C-4637-8E9B-EEB85EBA2F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jp/url?sa=i&amp;rct=j&amp;q=&amp;esrc=s&amp;frm=1&amp;source=images&amp;cd=&amp;cad=rja&amp;uact=8&amp;ved=0CAcQjRw&amp;url=http://inntrending.com/apple-ipad-black/&amp;ei=Ho9EVIyCL5L28QWpyoG4Cw&amp;bvm=bv.77648437,d.dGY&amp;psig=AFQjCNERoXBwKtPfqVp9LqaO_PP_ur7yAA&amp;ust=1413865618606933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484313" y="2924944"/>
            <a:ext cx="7489825" cy="1007293"/>
          </a:xfrm>
          <a:prstGeom prst="rect">
            <a:avLst/>
          </a:prstGeom>
        </p:spPr>
        <p:txBody>
          <a:bodyPr/>
          <a:lstStyle>
            <a:lvl1pPr algn="r">
              <a:defRPr sz="2800" i="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r>
              <a:rPr lang="en-US" altLang="zh-TW" b="1" dirty="0" smtClean="0">
                <a:latin typeface="+mj-ea"/>
                <a:ea typeface="+mj-ea"/>
              </a:rPr>
              <a:t>VM0808HA &amp; VM0404HA Migration</a:t>
            </a:r>
          </a:p>
          <a:p>
            <a:pPr eaLnBrk="0" hangingPunct="0">
              <a:defRPr/>
            </a:pPr>
            <a:r>
              <a:rPr lang="en-US" altLang="zh-TW" b="1" kern="0" dirty="0" smtClean="0">
                <a:latin typeface="+mj-ea"/>
                <a:ea typeface="+mj-ea"/>
                <a:cs typeface="+mj-cs"/>
              </a:rPr>
              <a:t>8x8 &amp; 4x4 4K HDMI Matrix Switch</a:t>
            </a:r>
            <a:endParaRPr lang="zh-TW" altLang="en-US" b="1" kern="0" dirty="0">
              <a:latin typeface="+mj-ea"/>
              <a:ea typeface="+mj-ea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482725" y="4004865"/>
            <a:ext cx="7489825" cy="576263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bg1"/>
                </a:solidFill>
              </a:defRPr>
            </a:lvl1pPr>
          </a:lstStyle>
          <a:p>
            <a:pPr algn="r" eaLnBrk="0" hangingPunct="0">
              <a:defRPr/>
            </a:pPr>
            <a:r>
              <a:rPr lang="en-US" altLang="zh-TW" sz="1500" kern="0" dirty="0" smtClean="0">
                <a:solidFill>
                  <a:srgbClr val="39C6FF"/>
                </a:solidFill>
                <a:latin typeface="Myriad Pro" pitchFamily="34" charset="0"/>
                <a:ea typeface="+mj-ea"/>
                <a:cs typeface="+mj-cs"/>
              </a:rPr>
              <a:t>Applied Video Solution Department / Sophia Lai</a:t>
            </a:r>
          </a:p>
          <a:p>
            <a:pPr algn="r" eaLnBrk="0" hangingPunct="0">
              <a:defRPr/>
            </a:pPr>
            <a:r>
              <a:rPr lang="en-US" altLang="zh-TW" sz="1500" kern="0" dirty="0" smtClean="0">
                <a:solidFill>
                  <a:srgbClr val="39C6FF"/>
                </a:solidFill>
                <a:latin typeface="Myriad Pro" pitchFamily="34" charset="0"/>
                <a:ea typeface="+mj-ea"/>
                <a:cs typeface="+mj-cs"/>
              </a:rPr>
              <a:t>2016, April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22535" y="404664"/>
            <a:ext cx="7489825" cy="490537"/>
          </a:xfrm>
        </p:spPr>
        <p:txBody>
          <a:bodyPr/>
          <a:lstStyle/>
          <a:p>
            <a:r>
              <a:rPr lang="en-US" altLang="zh-TW" sz="2800" i="0" dirty="0" smtClean="0">
                <a:latin typeface="+mj-ea"/>
              </a:rPr>
              <a:t>Scenario </a:t>
            </a:r>
            <a:r>
              <a:rPr lang="en-US" altLang="zh-TW" sz="2800" i="0" dirty="0" smtClean="0">
                <a:latin typeface="+mj-ea"/>
              </a:rPr>
              <a:t>in Mirror Display</a:t>
            </a:r>
            <a:endParaRPr lang="zh-TW" altLang="en-US" sz="2800" i="0" dirty="0" smtClean="0">
              <a:latin typeface="+mj-ea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www.aten.com</a:t>
            </a:r>
            <a:endParaRPr lang="en-US" altLang="zh-TW"/>
          </a:p>
        </p:txBody>
      </p:sp>
      <p:pic>
        <p:nvPicPr>
          <p:cNvPr id="9222" name="Picture 2" descr="C:\Users\y-imai\Desktop\新しいフォルダー (4)\P1070059.JPG"/>
          <p:cNvPicPr>
            <a:picLocks noChangeAspect="1" noChangeArrowheads="1"/>
          </p:cNvPicPr>
          <p:nvPr/>
        </p:nvPicPr>
        <p:blipFill>
          <a:blip r:embed="rId2" cstate="print"/>
          <a:srcRect b="1801"/>
          <a:stretch>
            <a:fillRect/>
          </a:stretch>
        </p:blipFill>
        <p:spPr bwMode="auto">
          <a:xfrm>
            <a:off x="107950" y="2060575"/>
            <a:ext cx="2909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C:\Users\y-imai\Desktop\新しいフォルダー (4)\P1070059.JPG"/>
          <p:cNvPicPr>
            <a:picLocks noChangeAspect="1" noChangeArrowheads="1"/>
          </p:cNvPicPr>
          <p:nvPr/>
        </p:nvPicPr>
        <p:blipFill>
          <a:blip r:embed="rId3" cstate="print"/>
          <a:srcRect b="1801"/>
          <a:stretch>
            <a:fillRect/>
          </a:stretch>
        </p:blipFill>
        <p:spPr bwMode="auto">
          <a:xfrm>
            <a:off x="3132138" y="2060575"/>
            <a:ext cx="2909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C:\Users\y-imai\Desktop\新しいフォルダー (4)\P1070059.JPG"/>
          <p:cNvPicPr>
            <a:picLocks noChangeAspect="1" noChangeArrowheads="1"/>
          </p:cNvPicPr>
          <p:nvPr/>
        </p:nvPicPr>
        <p:blipFill>
          <a:blip r:embed="rId4" cstate="print"/>
          <a:srcRect b="1801"/>
          <a:stretch>
            <a:fillRect/>
          </a:stretch>
        </p:blipFill>
        <p:spPr bwMode="auto">
          <a:xfrm>
            <a:off x="6156325" y="2060575"/>
            <a:ext cx="2909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39"/>
          <p:cNvSpPr txBox="1"/>
          <p:nvPr/>
        </p:nvSpPr>
        <p:spPr>
          <a:xfrm>
            <a:off x="539750" y="3933825"/>
            <a:ext cx="1900841" cy="5616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US" altLang="zh-CN" sz="1400" b="1" dirty="0">
                <a:latin typeface="+mj-ea"/>
                <a:ea typeface="+mj-ea"/>
              </a:rPr>
              <a:t>Mirrored Display of </a:t>
            </a:r>
          </a:p>
          <a:p>
            <a:pPr algn="ctr">
              <a:spcAft>
                <a:spcPts val="300"/>
              </a:spcAft>
              <a:defRPr/>
            </a:pPr>
            <a:r>
              <a:rPr lang="en-US" altLang="zh-CN" sz="1400" b="1" dirty="0">
                <a:latin typeface="+mj-ea"/>
                <a:ea typeface="+mj-ea"/>
              </a:rPr>
              <a:t>Own Computer</a:t>
            </a:r>
            <a:endParaRPr lang="en-US" altLang="ja-JP" sz="1400" b="1" dirty="0">
              <a:latin typeface="+mj-ea"/>
              <a:ea typeface="+mj-ea"/>
            </a:endParaRPr>
          </a:p>
        </p:txBody>
      </p:sp>
      <p:sp>
        <p:nvSpPr>
          <p:cNvPr id="11" name="テキスト ボックス 50"/>
          <p:cNvSpPr txBox="1"/>
          <p:nvPr/>
        </p:nvSpPr>
        <p:spPr>
          <a:xfrm>
            <a:off x="3563938" y="3933825"/>
            <a:ext cx="1964769" cy="5616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US" altLang="zh-CN" sz="1400" b="1" dirty="0">
                <a:latin typeface="+mj-ea"/>
                <a:ea typeface="+mj-ea"/>
              </a:rPr>
              <a:t>Mirrored Display of </a:t>
            </a:r>
          </a:p>
          <a:p>
            <a:pPr algn="ctr">
              <a:spcAft>
                <a:spcPts val="300"/>
              </a:spcAft>
              <a:defRPr/>
            </a:pPr>
            <a:r>
              <a:rPr lang="en-US" altLang="zh-CN" sz="1400" b="1" dirty="0" err="1">
                <a:latin typeface="+mj-ea"/>
                <a:ea typeface="+mj-ea"/>
              </a:rPr>
              <a:t>Tidebreak</a:t>
            </a:r>
            <a:r>
              <a:rPr lang="en-US" altLang="zh-CN" sz="1400" b="1" dirty="0">
                <a:latin typeface="+mj-ea"/>
                <a:ea typeface="+mj-ea"/>
              </a:rPr>
              <a:t> Computer</a:t>
            </a:r>
            <a:endParaRPr lang="en-US" altLang="ja-JP" sz="1400" b="1" dirty="0">
              <a:latin typeface="+mj-ea"/>
              <a:ea typeface="+mj-ea"/>
            </a:endParaRPr>
          </a:p>
        </p:txBody>
      </p:sp>
      <p:sp>
        <p:nvSpPr>
          <p:cNvPr id="12" name="テキスト ボックス 51"/>
          <p:cNvSpPr txBox="1"/>
          <p:nvPr/>
        </p:nvSpPr>
        <p:spPr>
          <a:xfrm>
            <a:off x="6588125" y="3933825"/>
            <a:ext cx="2189189" cy="5616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US" altLang="zh-CN" sz="1400" b="1" dirty="0" err="1">
                <a:latin typeface="+mj-ea"/>
                <a:ea typeface="+mj-ea"/>
              </a:rPr>
              <a:t>Tidebreak</a:t>
            </a:r>
            <a:r>
              <a:rPr lang="en-US" altLang="zh-CN" sz="1400" b="1" dirty="0">
                <a:latin typeface="+mj-ea"/>
                <a:ea typeface="+mj-ea"/>
              </a:rPr>
              <a:t> Computer + </a:t>
            </a:r>
          </a:p>
          <a:p>
            <a:pPr algn="ctr">
              <a:spcAft>
                <a:spcPts val="300"/>
              </a:spcAft>
              <a:defRPr/>
            </a:pPr>
            <a:r>
              <a:rPr lang="en-US" altLang="zh-CN" sz="1400" b="1" dirty="0">
                <a:latin typeface="+mj-ea"/>
                <a:ea typeface="+mj-ea"/>
              </a:rPr>
              <a:t>Own Computer</a:t>
            </a:r>
            <a:endParaRPr lang="en-US" altLang="ja-JP" sz="1400" b="1" dirty="0">
              <a:latin typeface="+mj-ea"/>
              <a:ea typeface="+mj-ea"/>
            </a:endParaRPr>
          </a:p>
        </p:txBody>
      </p:sp>
      <p:sp>
        <p:nvSpPr>
          <p:cNvPr id="13" name="テキスト ボックス 15"/>
          <p:cNvSpPr txBox="1"/>
          <p:nvPr/>
        </p:nvSpPr>
        <p:spPr>
          <a:xfrm>
            <a:off x="900113" y="1700213"/>
            <a:ext cx="13090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altLang="ja-JP" b="1" u="sng" dirty="0">
                <a:latin typeface="+mj-ea"/>
                <a:ea typeface="+mj-ea"/>
              </a:rPr>
              <a:t>PROFILE5</a:t>
            </a:r>
            <a:r>
              <a:rPr lang="en-US" altLang="ja-JP" b="1" dirty="0">
                <a:latin typeface="+mj-ea"/>
                <a:ea typeface="+mj-ea"/>
              </a:rPr>
              <a:t>:</a:t>
            </a:r>
          </a:p>
        </p:txBody>
      </p:sp>
      <p:sp>
        <p:nvSpPr>
          <p:cNvPr id="14" name="テキスト ボックス 15"/>
          <p:cNvSpPr txBox="1"/>
          <p:nvPr/>
        </p:nvSpPr>
        <p:spPr>
          <a:xfrm>
            <a:off x="3902075" y="1700213"/>
            <a:ext cx="13090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altLang="ja-JP" b="1" u="sng" dirty="0">
                <a:latin typeface="+mj-ea"/>
                <a:ea typeface="+mj-ea"/>
              </a:rPr>
              <a:t>PROFILE6</a:t>
            </a:r>
            <a:r>
              <a:rPr lang="en-US" altLang="ja-JP" b="1" dirty="0">
                <a:latin typeface="+mj-ea"/>
                <a:ea typeface="+mj-ea"/>
              </a:rPr>
              <a:t>:</a:t>
            </a:r>
          </a:p>
        </p:txBody>
      </p:sp>
      <p:sp>
        <p:nvSpPr>
          <p:cNvPr id="15" name="テキスト ボックス 15"/>
          <p:cNvSpPr txBox="1"/>
          <p:nvPr/>
        </p:nvSpPr>
        <p:spPr>
          <a:xfrm>
            <a:off x="6854825" y="1700213"/>
            <a:ext cx="13090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altLang="ja-JP" b="1" u="sng" dirty="0">
                <a:latin typeface="+mj-ea"/>
                <a:ea typeface="+mj-ea"/>
              </a:rPr>
              <a:t>PROFILE7</a:t>
            </a:r>
            <a:r>
              <a:rPr lang="en-US" altLang="ja-JP" b="1" dirty="0">
                <a:latin typeface="+mj-ea"/>
                <a:ea typeface="+mj-e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250527" y="332656"/>
            <a:ext cx="7489825" cy="490537"/>
          </a:xfrm>
        </p:spPr>
        <p:txBody>
          <a:bodyPr/>
          <a:lstStyle/>
          <a:p>
            <a:r>
              <a:rPr lang="en-US" altLang="zh-TW" sz="2800" i="0" dirty="0" smtClean="0">
                <a:latin typeface="+mj-ea"/>
              </a:rPr>
              <a:t>VM0808HA &amp; VM0404HA Featured</a:t>
            </a:r>
            <a:endParaRPr lang="zh-TW" altLang="en-US" sz="2800" i="0" dirty="0" smtClean="0">
              <a:latin typeface="+mj-ea"/>
            </a:endParaRPr>
          </a:p>
        </p:txBody>
      </p:sp>
      <p:sp>
        <p:nvSpPr>
          <p:cNvPr id="6151" name="內容版面配置區 2"/>
          <p:cNvSpPr>
            <a:spLocks noGrp="1"/>
          </p:cNvSpPr>
          <p:nvPr>
            <p:ph idx="1"/>
          </p:nvPr>
        </p:nvSpPr>
        <p:spPr>
          <a:xfrm>
            <a:off x="-108520" y="908720"/>
            <a:ext cx="8496300" cy="2088232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altLang="zh-TW" sz="1500" dirty="0" smtClean="0">
                <a:latin typeface="Calibri" pitchFamily="34" charset="0"/>
              </a:rPr>
              <a:t>Connects any of 8 HDMI sources to any of 8 HDMI displays</a:t>
            </a:r>
          </a:p>
          <a:p>
            <a:pPr lvl="1">
              <a:buFontTx/>
              <a:buChar char="•"/>
            </a:pPr>
            <a:r>
              <a:rPr lang="en-US" altLang="zh-TW" sz="1500" dirty="0" smtClean="0">
                <a:latin typeface="Calibri" pitchFamily="34" charset="0"/>
              </a:rPr>
              <a:t>Supports 4K resolutions of UHD (3840x2160) and DCI (4096x2160) with refresh rates of 30 Hz (4:4:4) and 60Hz (4:2:0</a:t>
            </a:r>
            <a:r>
              <a:rPr lang="en-US" altLang="zh-TW" sz="1500" dirty="0" smtClean="0">
                <a:latin typeface="Calibri" pitchFamily="34" charset="0"/>
              </a:rPr>
              <a:t>)</a:t>
            </a:r>
          </a:p>
          <a:p>
            <a:pPr lvl="1">
              <a:buFontTx/>
              <a:buChar char="•"/>
            </a:pPr>
            <a:r>
              <a:rPr lang="en-US" altLang="zh-TW" sz="1500" dirty="0" smtClean="0">
                <a:latin typeface="Calibri" pitchFamily="34" charset="0"/>
              </a:rPr>
              <a:t>HDCP </a:t>
            </a:r>
            <a:r>
              <a:rPr lang="en-US" altLang="zh-TW" sz="1500" smtClean="0">
                <a:latin typeface="Calibri" pitchFamily="34" charset="0"/>
              </a:rPr>
              <a:t>2.2 compliant </a:t>
            </a:r>
            <a:r>
              <a:rPr lang="en-US" altLang="zh-TW" sz="1500" dirty="0" smtClean="0">
                <a:latin typeface="Calibri" pitchFamily="34" charset="0"/>
              </a:rPr>
              <a:t>(VM0808HA only)</a:t>
            </a:r>
            <a:endParaRPr lang="en-US" altLang="zh-TW" sz="1500" dirty="0" smtClean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altLang="zh-TW" sz="1500" dirty="0" smtClean="0">
                <a:latin typeface="Calibri" pitchFamily="34" charset="0"/>
              </a:rPr>
              <a:t>EDID Expert™ – selects optimum EDID settings for smooth power-up, high-quality display, and use of the best video resolution across different screens</a:t>
            </a:r>
          </a:p>
          <a:p>
            <a:pPr lvl="1">
              <a:buFontTx/>
              <a:buChar char="•"/>
            </a:pPr>
            <a:r>
              <a:rPr lang="en-US" altLang="zh-TW" sz="1500" dirty="0" smtClean="0">
                <a:latin typeface="Calibri" pitchFamily="34" charset="0"/>
              </a:rPr>
              <a:t>Multiple Control Methods – system management via front-panel pushbuttons, IR, RS-232, and Ethernet (</a:t>
            </a:r>
            <a:r>
              <a:rPr lang="en-US" altLang="zh-TW" sz="1500" dirty="0" err="1" smtClean="0">
                <a:latin typeface="Calibri" pitchFamily="34" charset="0"/>
              </a:rPr>
              <a:t>WebGUI</a:t>
            </a:r>
            <a:r>
              <a:rPr lang="en-US" altLang="zh-TW" sz="1500" dirty="0" smtClean="0">
                <a:latin typeface="Calibri" pitchFamily="34" charset="0"/>
              </a:rPr>
              <a:t>) </a:t>
            </a:r>
            <a:r>
              <a:rPr lang="en-US" altLang="zh-TW" sz="1500" dirty="0" smtClean="0">
                <a:latin typeface="Calibri" pitchFamily="34" charset="0"/>
              </a:rPr>
              <a:t>connections  (VM0808HA only)</a:t>
            </a:r>
            <a:endParaRPr lang="en-US" altLang="zh-TW" sz="1500" dirty="0" smtClean="0">
              <a:latin typeface="Calibri" pitchFamily="34" charset="0"/>
            </a:endParaRPr>
          </a:p>
          <a:p>
            <a:endParaRPr lang="en-US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12" y="3011791"/>
            <a:ext cx="8424935" cy="37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4302095" cy="3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634207"/>
            <a:ext cx="7489825" cy="490537"/>
          </a:xfrm>
        </p:spPr>
        <p:txBody>
          <a:bodyPr/>
          <a:lstStyle/>
          <a:p>
            <a:r>
              <a:rPr lang="en-US" altLang="zh-TW" sz="2800" i="0" dirty="0" smtClean="0">
                <a:latin typeface="+mj-ea"/>
              </a:rPr>
              <a:t>FAQ: Phase In Method</a:t>
            </a:r>
            <a:endParaRPr lang="zh-TW" altLang="en-US" sz="2800" i="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300" cy="5544616"/>
          </a:xfrm>
        </p:spPr>
        <p:txBody>
          <a:bodyPr/>
          <a:lstStyle/>
          <a:p>
            <a:r>
              <a:rPr lang="en-US" altLang="zh-TW" dirty="0" smtClean="0">
                <a:latin typeface="Calibri" pitchFamily="34" charset="0"/>
              </a:rPr>
              <a:t>VM0808H &amp; VM0404H will be EOL and replaced with VM0808HA &amp; VM0404HA</a:t>
            </a:r>
          </a:p>
          <a:p>
            <a:r>
              <a:rPr lang="en-US" altLang="zh-TW" dirty="0" smtClean="0">
                <a:latin typeface="Calibri" pitchFamily="34" charset="0"/>
              </a:rPr>
              <a:t>Replacement will be base on Running Change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9A486-9EB5-4B8F-9612-B2DD7ECE0F3C}" type="datetime1">
              <a:rPr lang="zh-TW" altLang="en-US" smtClean="0"/>
              <a:pPr>
                <a:defRPr/>
              </a:pPr>
              <a:t>2016/4/27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F8C4B-90C9-4C57-A18D-364EB2578DA1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886" y="3070473"/>
            <a:ext cx="3067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34207"/>
            <a:ext cx="7489825" cy="1426641"/>
          </a:xfrm>
        </p:spPr>
        <p:txBody>
          <a:bodyPr/>
          <a:lstStyle/>
          <a:p>
            <a:r>
              <a:rPr lang="en-US" altLang="zh-TW" sz="2800" i="0" dirty="0" smtClean="0">
                <a:latin typeface="+mj-ea"/>
              </a:rPr>
              <a:t>FAQ: IS VM0808HA supporting HDMI 2.0?</a:t>
            </a:r>
            <a:br>
              <a:rPr lang="en-US" altLang="zh-TW" sz="2800" i="0" dirty="0" smtClean="0">
                <a:latin typeface="+mj-ea"/>
              </a:rPr>
            </a:br>
            <a:r>
              <a:rPr lang="en-US" altLang="zh-TW" sz="2800" i="0" dirty="0" smtClean="0">
                <a:latin typeface="+mj-ea"/>
              </a:rPr>
              <a:t> </a:t>
            </a:r>
            <a:r>
              <a:rPr lang="en-US" altLang="zh-TW" sz="2800" i="0" dirty="0" smtClean="0">
                <a:latin typeface="+mj-ea"/>
              </a:rPr>
              <a:t>          What’s the bandwidth ?</a:t>
            </a:r>
            <a:endParaRPr lang="zh-TW" altLang="en-US" sz="2800" i="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6180" y="1772816"/>
            <a:ext cx="8496300" cy="5544616"/>
          </a:xfrm>
        </p:spPr>
        <p:txBody>
          <a:bodyPr/>
          <a:lstStyle/>
          <a:p>
            <a:r>
              <a:rPr lang="en-US" altLang="zh-TW" dirty="0" smtClean="0">
                <a:latin typeface="Calibri" pitchFamily="34" charset="0"/>
              </a:rPr>
              <a:t>4K@60, 4:2:0 was first introduced in HDMI 2.0 specification</a:t>
            </a:r>
          </a:p>
          <a:p>
            <a:r>
              <a:rPr lang="en-US" altLang="zh-TW" dirty="0" smtClean="0">
                <a:latin typeface="Calibri" pitchFamily="34" charset="0"/>
              </a:rPr>
              <a:t>VM0808HA supporting 4K@30, 4:4:4 &amp; 4K@60, 4:2:0 with max bandwidth in 10.2Gbps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9A486-9EB5-4B8F-9612-B2DD7ECE0F3C}" type="datetime1">
              <a:rPr lang="zh-TW" altLang="en-US" smtClean="0"/>
              <a:pPr>
                <a:defRPr/>
              </a:pPr>
              <a:t>2016/4/27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F8C4B-90C9-4C57-A18D-364EB2578DA1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283669"/>
            <a:ext cx="889158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 7"/>
          <p:cNvSpPr/>
          <p:nvPr/>
        </p:nvSpPr>
        <p:spPr>
          <a:xfrm>
            <a:off x="7956550" y="3213819"/>
            <a:ext cx="1008063" cy="647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7956550" y="5877644"/>
            <a:ext cx="1008063" cy="647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6948488" y="4221882"/>
            <a:ext cx="1008062" cy="12239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450" y="2637557"/>
            <a:ext cx="1117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向下箭號 11"/>
          <p:cNvSpPr/>
          <p:nvPr/>
        </p:nvSpPr>
        <p:spPr>
          <a:xfrm>
            <a:off x="8459788" y="2997919"/>
            <a:ext cx="46037" cy="2159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707904" y="2924944"/>
            <a:ext cx="1368152" cy="2880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535" y="418183"/>
            <a:ext cx="7489825" cy="490537"/>
          </a:xfrm>
        </p:spPr>
        <p:txBody>
          <a:bodyPr/>
          <a:lstStyle/>
          <a:p>
            <a:r>
              <a:rPr lang="en-US" altLang="zh-TW" sz="2800" i="0" dirty="0" smtClean="0">
                <a:latin typeface="+mj-ea"/>
              </a:rPr>
              <a:t>Outlook change</a:t>
            </a:r>
            <a:endParaRPr lang="zh-TW" altLang="en-US" sz="2800" i="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196752"/>
            <a:ext cx="8496300" cy="5544616"/>
          </a:xfrm>
        </p:spPr>
        <p:txBody>
          <a:bodyPr/>
          <a:lstStyle/>
          <a:p>
            <a:r>
              <a:rPr lang="en-US" altLang="zh-TW" dirty="0" smtClean="0">
                <a:latin typeface="Calibri" pitchFamily="34" charset="0"/>
              </a:rPr>
              <a:t>Discrete </a:t>
            </a:r>
            <a:r>
              <a:rPr lang="en-US" altLang="zh-TW" dirty="0" smtClean="0">
                <a:latin typeface="Calibri" pitchFamily="34" charset="0"/>
              </a:rPr>
              <a:t>button for each input and output, allowing for simple, intuitive </a:t>
            </a:r>
            <a:r>
              <a:rPr lang="en-US" altLang="zh-TW" dirty="0" smtClean="0">
                <a:latin typeface="Calibri" pitchFamily="34" charset="0"/>
              </a:rPr>
              <a:t>operation</a:t>
            </a:r>
          </a:p>
          <a:p>
            <a:r>
              <a:rPr lang="en-US" altLang="zh-TW" dirty="0" smtClean="0">
                <a:latin typeface="Calibri" pitchFamily="34" charset="0"/>
              </a:rPr>
              <a:t>Illuminated </a:t>
            </a:r>
            <a:r>
              <a:rPr lang="en-US" altLang="zh-TW" dirty="0" smtClean="0">
                <a:latin typeface="Calibri" pitchFamily="34" charset="0"/>
              </a:rPr>
              <a:t>keypad </a:t>
            </a:r>
            <a:r>
              <a:rPr lang="en-US" altLang="zh-TW" dirty="0" smtClean="0">
                <a:latin typeface="Calibri" pitchFamily="34" charset="0"/>
              </a:rPr>
              <a:t>clearly indicate the connection status</a:t>
            </a:r>
          </a:p>
          <a:p>
            <a:r>
              <a:rPr lang="en-US" altLang="zh-TW" dirty="0" smtClean="0">
                <a:latin typeface="Calibri" pitchFamily="34" charset="0"/>
              </a:rPr>
              <a:t>Front </a:t>
            </a:r>
            <a:r>
              <a:rPr lang="en-US" altLang="zh-TW" dirty="0" smtClean="0">
                <a:latin typeface="Calibri" pitchFamily="34" charset="0"/>
              </a:rPr>
              <a:t>panel security </a:t>
            </a:r>
            <a:r>
              <a:rPr lang="en-US" altLang="zh-TW" dirty="0" smtClean="0">
                <a:latin typeface="Calibri" pitchFamily="34" charset="0"/>
              </a:rPr>
              <a:t>key lockout</a:t>
            </a:r>
            <a:r>
              <a:rPr lang="en-US" altLang="zh-TW" dirty="0" smtClean="0">
                <a:latin typeface="Calibri" pitchFamily="34" charset="0"/>
              </a:rPr>
              <a:t> </a:t>
            </a:r>
            <a:r>
              <a:rPr lang="en-US" altLang="zh-TW" dirty="0" smtClean="0">
                <a:latin typeface="Calibri" pitchFamily="34" charset="0"/>
              </a:rPr>
              <a:t>preventing erroneous touch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F8C4B-90C9-4C57-A18D-364EB2578DA1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30370"/>
            <a:ext cx="6343638" cy="139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373216"/>
            <a:ext cx="62459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71600" y="4797152"/>
            <a:ext cx="7200800" cy="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45720" rIns="45720"/>
          <a:lstStyle/>
          <a:p>
            <a:endParaRPr lang="zh-TW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3707904" y="288487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  <a:latin typeface="Franklin Gothic Medium" pitchFamily="34" charset="0"/>
              </a:rPr>
              <a:t>VM0808HA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707904" y="5013176"/>
            <a:ext cx="1368152" cy="2880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779912" y="494116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  <a:latin typeface="Franklin Gothic Medium" pitchFamily="34" charset="0"/>
              </a:rPr>
              <a:t>VM0808H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490191"/>
            <a:ext cx="7489825" cy="490537"/>
          </a:xfrm>
        </p:spPr>
        <p:txBody>
          <a:bodyPr/>
          <a:lstStyle/>
          <a:p>
            <a:r>
              <a:rPr lang="en-US" altLang="zh-TW" sz="2800" i="0" dirty="0" err="1" smtClean="0">
                <a:latin typeface="+mj-ea"/>
              </a:rPr>
              <a:t>Reddot</a:t>
            </a:r>
            <a:r>
              <a:rPr lang="en-US" altLang="zh-TW" sz="2800" i="0" dirty="0" smtClean="0">
                <a:latin typeface="+mj-ea"/>
              </a:rPr>
              <a:t> Award Winning Graphical Design</a:t>
            </a:r>
            <a:endParaRPr lang="zh-TW" altLang="en-US" sz="2800" i="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268760"/>
            <a:ext cx="8496300" cy="5544616"/>
          </a:xfrm>
        </p:spPr>
        <p:txBody>
          <a:bodyPr/>
          <a:lstStyle/>
          <a:p>
            <a:r>
              <a:rPr lang="en-US" altLang="zh-TW" dirty="0" smtClean="0">
                <a:latin typeface="Calibri" pitchFamily="34" charset="0"/>
              </a:rPr>
              <a:t>Intuitive </a:t>
            </a:r>
            <a:r>
              <a:rPr lang="en-US" altLang="zh-TW" dirty="0" smtClean="0">
                <a:latin typeface="Calibri" pitchFamily="34" charset="0"/>
              </a:rPr>
              <a:t>graphical design spot out the key </a:t>
            </a:r>
            <a:r>
              <a:rPr lang="en-US" altLang="zh-TW" dirty="0" smtClean="0">
                <a:latin typeface="Calibri" pitchFamily="34" charset="0"/>
              </a:rPr>
              <a:t>message</a:t>
            </a:r>
          </a:p>
          <a:p>
            <a:r>
              <a:rPr lang="en-US" altLang="zh-TW" dirty="0" smtClean="0">
                <a:latin typeface="Calibri" pitchFamily="34" charset="0"/>
              </a:rPr>
              <a:t>Scheduling </a:t>
            </a:r>
            <a:r>
              <a:rPr lang="en-US" altLang="zh-TW" dirty="0" smtClean="0">
                <a:latin typeface="Calibri" pitchFamily="34" charset="0"/>
              </a:rPr>
              <a:t> allows you </a:t>
            </a:r>
            <a:r>
              <a:rPr lang="en-US" altLang="zh-TW" dirty="0" smtClean="0">
                <a:latin typeface="Calibri" pitchFamily="34" charset="0"/>
              </a:rPr>
              <a:t>to </a:t>
            </a:r>
            <a:r>
              <a:rPr lang="en-US" altLang="zh-TW" dirty="0" smtClean="0">
                <a:latin typeface="Calibri" pitchFamily="34" charset="0"/>
              </a:rPr>
              <a:t>queue </a:t>
            </a:r>
            <a:r>
              <a:rPr lang="en-US" altLang="zh-TW" dirty="0" smtClean="0">
                <a:latin typeface="Calibri" pitchFamily="34" charset="0"/>
              </a:rPr>
              <a:t>your own playing list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F8C4B-90C9-4C57-A18D-364EB2578DA1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4499992" y="2369517"/>
            <a:ext cx="0" cy="4227835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45720" rIns="45720"/>
          <a:lstStyle/>
          <a:p>
            <a:endParaRPr lang="zh-TW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4427984" cy="294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10406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943150"/>
            <a:ext cx="4205292" cy="315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535" y="418183"/>
            <a:ext cx="7489825" cy="490537"/>
          </a:xfrm>
        </p:spPr>
        <p:txBody>
          <a:bodyPr/>
          <a:lstStyle/>
          <a:p>
            <a:r>
              <a:rPr lang="en-US" altLang="zh-TW" i="0" dirty="0" smtClean="0">
                <a:latin typeface="+mj-ea"/>
              </a:rPr>
              <a:t>4K ULTRA HD offers a superb image quality</a:t>
            </a:r>
            <a:endParaRPr lang="zh-TW" altLang="en-US" i="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7632848" cy="5544616"/>
          </a:xfrm>
        </p:spPr>
        <p:txBody>
          <a:bodyPr/>
          <a:lstStyle/>
          <a:p>
            <a:r>
              <a:rPr lang="en-US" altLang="zh-TW" sz="2000" dirty="0" smtClean="0">
                <a:latin typeface="Calibri" pitchFamily="34" charset="0"/>
              </a:rPr>
              <a:t>With four times the resolution of Full HD, you will see the finest details portrayed with the utmost clarity</a:t>
            </a:r>
          </a:p>
          <a:p>
            <a:pPr marL="342900" lvl="1" indent="-342900">
              <a:buFontTx/>
              <a:buChar char="•"/>
            </a:pPr>
            <a:r>
              <a:rPr lang="en-US" altLang="zh-TW" sz="2000" dirty="0" smtClean="0">
                <a:latin typeface="Calibri" pitchFamily="34" charset="0"/>
              </a:rPr>
              <a:t>Supports 4K resolutions of UHD (3840x2160) and DCI (4096x2160) with refresh rates of 30 Hz (4:4:4) and 60 Hz (4:2:0)</a:t>
            </a:r>
          </a:p>
          <a:p>
            <a:endParaRPr lang="zh-TW" altLang="en-US" dirty="0">
              <a:latin typeface="Calibri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9A486-9EB5-4B8F-9612-B2DD7ECE0F3C}" type="datetime1">
              <a:rPr lang="zh-TW" altLang="en-US" smtClean="0"/>
              <a:pPr>
                <a:defRPr/>
              </a:pPr>
              <a:t>2016/4/27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F8C4B-90C9-4C57-A18D-364EB2578DA1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1028" name="Picture 4" descr="D:\Works\20140121-VM series\Experience the Differenc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163888"/>
            <a:ext cx="4578896" cy="2289448"/>
          </a:xfrm>
          <a:prstGeom prst="rect">
            <a:avLst/>
          </a:prstGeom>
          <a:noFill/>
        </p:spPr>
      </p:pic>
      <p:pic>
        <p:nvPicPr>
          <p:cNvPr id="1027" name="Picture 3" descr="D:\Works\20140121-VM series\Experience the Differenc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79712"/>
            <a:ext cx="5508104" cy="2754052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7812360" y="603609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Full HD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6" descr="separated videos-ne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373" y="2926581"/>
            <a:ext cx="128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535" y="418183"/>
            <a:ext cx="7489825" cy="490537"/>
          </a:xfrm>
        </p:spPr>
        <p:txBody>
          <a:bodyPr/>
          <a:lstStyle/>
          <a:p>
            <a:r>
              <a:rPr lang="en-US" altLang="zh-TW" sz="2800" i="0" dirty="0" smtClean="0">
                <a:latin typeface="+mj-ea"/>
              </a:rPr>
              <a:t>HDCP 2.2 Ready for 4K Era</a:t>
            </a:r>
            <a:endParaRPr lang="zh-TW" altLang="en-US" sz="2800" i="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340768"/>
            <a:ext cx="8064574" cy="5544616"/>
          </a:xfrm>
        </p:spPr>
        <p:txBody>
          <a:bodyPr/>
          <a:lstStyle/>
          <a:p>
            <a:r>
              <a:rPr lang="en-US" altLang="zh-TW" dirty="0" smtClean="0">
                <a:latin typeface="Calibri" pitchFamily="34" charset="0"/>
              </a:rPr>
              <a:t>Version 2.2 is the latest, designed specifically to prevent illegal copying of 4K Ultra HD </a:t>
            </a:r>
            <a:r>
              <a:rPr lang="en-US" altLang="zh-TW" dirty="0" smtClean="0">
                <a:latin typeface="Calibri" pitchFamily="34" charset="0"/>
              </a:rPr>
              <a:t>content</a:t>
            </a:r>
          </a:p>
          <a:p>
            <a:r>
              <a:rPr lang="en-US" altLang="zh-TW" dirty="0" smtClean="0">
                <a:latin typeface="Calibri" pitchFamily="34" charset="0"/>
              </a:rPr>
              <a:t>HDCP </a:t>
            </a:r>
            <a:r>
              <a:rPr lang="en-US" altLang="zh-TW" dirty="0" smtClean="0">
                <a:latin typeface="Calibri" pitchFamily="34" charset="0"/>
              </a:rPr>
              <a:t>2.2 is not backward-compatible when it comes to 4K video</a:t>
            </a:r>
            <a:endParaRPr lang="zh-TW" altLang="en-US" dirty="0" smtClean="0">
              <a:latin typeface="Calibri" pitchFamily="34" charset="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F8C4B-90C9-4C57-A18D-364EB2578DA1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6" name="圖片 16" descr="separated videos-ne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373" y="4438749"/>
            <a:ext cx="128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5" descr="noun_20297_cc.png"/>
          <p:cNvPicPr>
            <a:picLocks noChangeAspect="1"/>
          </p:cNvPicPr>
          <p:nvPr/>
        </p:nvPicPr>
        <p:blipFill>
          <a:blip r:embed="rId3" cstate="print"/>
          <a:srcRect l="10001" t="6071" r="7500" b="21071"/>
          <a:stretch>
            <a:fillRect/>
          </a:stretch>
        </p:blipFill>
        <p:spPr bwMode="auto">
          <a:xfrm>
            <a:off x="2483767" y="3140868"/>
            <a:ext cx="571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267867" y="3788568"/>
            <a:ext cx="14398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latin typeface="Calibri" pitchFamily="34" charset="0"/>
              </a:rPr>
              <a:t>1080p content  HDCP1.4</a:t>
            </a:r>
            <a:endParaRPr lang="zh-TW" altLang="en-US" sz="1600" b="1">
              <a:latin typeface="Calibri" pitchFamily="34" charset="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5436517" y="3882951"/>
            <a:ext cx="1655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 dirty="0">
                <a:latin typeface="Calibri" pitchFamily="34" charset="0"/>
              </a:rPr>
              <a:t>HDCP2.2 Display</a:t>
            </a:r>
            <a:endParaRPr lang="zh-TW" altLang="en-US" sz="1600" b="1" dirty="0">
              <a:latin typeface="Calibri" pitchFamily="34" charset="0"/>
            </a:endParaRPr>
          </a:p>
        </p:txBody>
      </p:sp>
      <p:sp>
        <p:nvSpPr>
          <p:cNvPr id="10" name="乘號 9"/>
          <p:cNvSpPr/>
          <p:nvPr/>
        </p:nvSpPr>
        <p:spPr>
          <a:xfrm>
            <a:off x="5867945" y="4653309"/>
            <a:ext cx="576263" cy="5048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060030" y="3429000"/>
            <a:ext cx="2448074" cy="714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圖片 15" descr="noun_20297_cc.png"/>
          <p:cNvPicPr>
            <a:picLocks noChangeAspect="1"/>
          </p:cNvPicPr>
          <p:nvPr/>
        </p:nvPicPr>
        <p:blipFill>
          <a:blip r:embed="rId3" cstate="print"/>
          <a:srcRect l="10001" t="6071" r="7500" b="21071"/>
          <a:stretch>
            <a:fillRect/>
          </a:stretch>
        </p:blipFill>
        <p:spPr bwMode="auto">
          <a:xfrm>
            <a:off x="2483767" y="4645372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7"/>
          <p:cNvSpPr txBox="1">
            <a:spLocks noChangeArrowheads="1"/>
          </p:cNvSpPr>
          <p:nvPr/>
        </p:nvSpPr>
        <p:spPr bwMode="auto">
          <a:xfrm>
            <a:off x="2267867" y="5293072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latin typeface="Calibri" pitchFamily="34" charset="0"/>
              </a:rPr>
              <a:t>4K content  HDCP2.2</a:t>
            </a:r>
            <a:endParaRPr lang="zh-TW" altLang="en-US" sz="1600" b="1">
              <a:latin typeface="Calibri" pitchFamily="34" charset="0"/>
            </a:endParaRPr>
          </a:p>
        </p:txBody>
      </p:sp>
      <p:sp>
        <p:nvSpPr>
          <p:cNvPr id="14" name="文字方塊 18"/>
          <p:cNvSpPr txBox="1">
            <a:spLocks noChangeArrowheads="1"/>
          </p:cNvSpPr>
          <p:nvPr/>
        </p:nvSpPr>
        <p:spPr bwMode="auto">
          <a:xfrm>
            <a:off x="5436517" y="5445472"/>
            <a:ext cx="1655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 dirty="0">
                <a:latin typeface="Calibri" pitchFamily="34" charset="0"/>
              </a:rPr>
              <a:t>HDCP1.4 Display</a:t>
            </a:r>
            <a:endParaRPr lang="zh-TW" altLang="en-US" sz="1600" b="1" dirty="0">
              <a:latin typeface="Calibri" pitchFamily="34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3055267" y="4939059"/>
            <a:ext cx="2381250" cy="158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文字方塊 20"/>
          <p:cNvSpPr txBox="1">
            <a:spLocks noChangeArrowheads="1"/>
          </p:cNvSpPr>
          <p:nvPr/>
        </p:nvSpPr>
        <p:spPr bwMode="auto">
          <a:xfrm>
            <a:off x="5867499" y="317261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 dirty="0">
                <a:solidFill>
                  <a:srgbClr val="00B050"/>
                </a:solidFill>
                <a:latin typeface="Verdana" pitchFamily="34" charset="0"/>
              </a:rPr>
              <a:t>OK</a:t>
            </a:r>
            <a:endParaRPr lang="zh-TW" altLang="en-US" sz="20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24328" y="6165304"/>
            <a:ext cx="144016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7524328" y="617633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bg1"/>
                </a:solidFill>
                <a:latin typeface="+mn-ea"/>
                <a:ea typeface="+mn-ea"/>
              </a:rPr>
              <a:t>VM0808HA only</a:t>
            </a:r>
            <a:endParaRPr lang="zh-TW" altLang="en-US" sz="1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535" y="490191"/>
            <a:ext cx="7489825" cy="490537"/>
          </a:xfrm>
        </p:spPr>
        <p:txBody>
          <a:bodyPr/>
          <a:lstStyle/>
          <a:p>
            <a:r>
              <a:rPr lang="en-US" altLang="zh-TW" sz="2800" i="0" dirty="0" smtClean="0">
                <a:latin typeface="+mj-ea"/>
              </a:rPr>
              <a:t>Switch Port </a:t>
            </a:r>
            <a:r>
              <a:rPr lang="en-US" altLang="zh-TW" sz="2800" i="0" dirty="0" smtClean="0">
                <a:latin typeface="+mj-ea"/>
              </a:rPr>
              <a:t>in the </a:t>
            </a:r>
            <a:r>
              <a:rPr lang="en-US" altLang="zh-TW" sz="2800" i="0" dirty="0" smtClean="0">
                <a:latin typeface="+mj-ea"/>
              </a:rPr>
              <a:t>Blink of an Eye</a:t>
            </a:r>
            <a:endParaRPr lang="zh-TW" altLang="en-US" sz="2800" i="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866" y="980728"/>
            <a:ext cx="7200478" cy="5544616"/>
          </a:xfrm>
        </p:spPr>
        <p:txBody>
          <a:bodyPr/>
          <a:lstStyle/>
          <a:p>
            <a:r>
              <a:rPr lang="en-US" altLang="zh-TW" dirty="0" smtClean="0">
                <a:latin typeface="Calibri" pitchFamily="34" charset="0"/>
              </a:rPr>
              <a:t>Instant switch allows you to change your input source within 1~2 sec.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243888" y="6668467"/>
            <a:ext cx="900112" cy="288925"/>
          </a:xfrm>
        </p:spPr>
        <p:txBody>
          <a:bodyPr/>
          <a:lstStyle/>
          <a:p>
            <a:pPr>
              <a:defRPr/>
            </a:pPr>
            <a:fld id="{03F9A486-9EB5-4B8F-9612-B2DD7ECE0F3C}" type="datetime1">
              <a:rPr lang="zh-TW" altLang="en-US" smtClean="0"/>
              <a:pPr>
                <a:defRPr/>
              </a:pPr>
              <a:t>2016/4/27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636717"/>
            <a:ext cx="642938" cy="288925"/>
          </a:xfrm>
        </p:spPr>
        <p:txBody>
          <a:bodyPr/>
          <a:lstStyle/>
          <a:p>
            <a:pPr>
              <a:defRPr/>
            </a:pPr>
            <a:fld id="{4D8F8C4B-90C9-4C57-A18D-364EB2578DA1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79" b="-18250"/>
          <a:stretch>
            <a:fillRect/>
          </a:stretch>
        </p:blipFill>
        <p:spPr bwMode="auto">
          <a:xfrm>
            <a:off x="-1" y="1800200"/>
            <a:ext cx="914400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10"/>
          <p:cNvGrpSpPr/>
          <p:nvPr/>
        </p:nvGrpSpPr>
        <p:grpSpPr>
          <a:xfrm>
            <a:off x="2771800" y="3192164"/>
            <a:ext cx="3612108" cy="2171780"/>
            <a:chOff x="3059832" y="1412776"/>
            <a:chExt cx="3612108" cy="2171780"/>
          </a:xfrm>
        </p:grpSpPr>
        <p:pic>
          <p:nvPicPr>
            <p:cNvPr id="2051" name="Picture 3" descr="D:\Works\20140121-VM series\4s.gif"/>
            <p:cNvPicPr>
              <a:picLocks noChangeAspect="1" noChangeArrowheads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059832" y="1412776"/>
              <a:ext cx="3612108" cy="2171780"/>
            </a:xfrm>
            <a:prstGeom prst="rect">
              <a:avLst/>
            </a:prstGeom>
            <a:noFill/>
          </p:spPr>
        </p:pic>
        <p:sp>
          <p:nvSpPr>
            <p:cNvPr id="9" name="文字方塊 8"/>
            <p:cNvSpPr txBox="1"/>
            <p:nvPr/>
          </p:nvSpPr>
          <p:spPr>
            <a:xfrm>
              <a:off x="6156176" y="306896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4s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群組 13"/>
          <p:cNvGrpSpPr/>
          <p:nvPr/>
        </p:nvGrpSpPr>
        <p:grpSpPr>
          <a:xfrm>
            <a:off x="2771800" y="3192164"/>
            <a:ext cx="3610942" cy="2171079"/>
            <a:chOff x="3059832" y="1412776"/>
            <a:chExt cx="3610942" cy="2171079"/>
          </a:xfrm>
        </p:grpSpPr>
        <p:pic>
          <p:nvPicPr>
            <p:cNvPr id="12" name="Picture 2" descr="D:\Works\20140121-VM series\1s.gif"/>
            <p:cNvPicPr>
              <a:picLocks noChangeAspect="1" noChangeArrowheads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059832" y="1412776"/>
              <a:ext cx="3610942" cy="2171079"/>
            </a:xfrm>
            <a:prstGeom prst="rect">
              <a:avLst/>
            </a:prstGeom>
            <a:noFill/>
          </p:spPr>
        </p:pic>
        <p:sp>
          <p:nvSpPr>
            <p:cNvPr id="13" name="文字方塊 12"/>
            <p:cNvSpPr txBox="1"/>
            <p:nvPr/>
          </p:nvSpPr>
          <p:spPr>
            <a:xfrm>
              <a:off x="6156176" y="306896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1s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94543" y="490191"/>
            <a:ext cx="7489825" cy="490537"/>
          </a:xfrm>
        </p:spPr>
        <p:txBody>
          <a:bodyPr/>
          <a:lstStyle/>
          <a:p>
            <a:r>
              <a:rPr lang="en-US" altLang="zh-TW" sz="2800" i="0" dirty="0" smtClean="0">
                <a:latin typeface="+mj-ea"/>
              </a:rPr>
              <a:t>Applications</a:t>
            </a:r>
            <a:endParaRPr lang="zh-TW" altLang="en-US" sz="2800" i="0" dirty="0" smtClean="0">
              <a:latin typeface="+mj-ea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611882" y="1341438"/>
            <a:ext cx="8136582" cy="1366837"/>
          </a:xfrm>
        </p:spPr>
        <p:txBody>
          <a:bodyPr/>
          <a:lstStyle/>
          <a:p>
            <a:r>
              <a:rPr lang="en-US" altLang="zh-TW" dirty="0" smtClean="0">
                <a:latin typeface="Calibri" pitchFamily="34" charset="0"/>
              </a:rPr>
              <a:t>the VM0808HA/VM0404HA is ideal for applications where the routing of up to 4K digital video signals is required, such as in classrooms, auditoriums, and department </a:t>
            </a:r>
            <a:r>
              <a:rPr lang="en-US" altLang="zh-TW" dirty="0" smtClean="0">
                <a:latin typeface="Calibri" pitchFamily="34" charset="0"/>
              </a:rPr>
              <a:t>stores</a:t>
            </a:r>
            <a:endParaRPr lang="zh-TW" altLang="en-US" dirty="0" smtClean="0">
              <a:latin typeface="Calibri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www.aten.com</a:t>
            </a:r>
            <a:endParaRPr lang="en-US" altLang="zh-TW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45" y="3090379"/>
            <a:ext cx="7812087" cy="336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7380312" y="836712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6772275" y="1017498"/>
            <a:ext cx="2052638" cy="194468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Own Devices from attendees</a:t>
            </a:r>
            <a:endParaRPr lang="ja-JP" altLang="en-US" sz="12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3446373"/>
            <a:ext cx="80835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正方形/長方形 54"/>
          <p:cNvSpPr/>
          <p:nvPr/>
        </p:nvSpPr>
        <p:spPr>
          <a:xfrm>
            <a:off x="180975" y="1017498"/>
            <a:ext cx="6453188" cy="194468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ja-JP" sz="1200" b="1" dirty="0" smtClean="0">
                <a:solidFill>
                  <a:schemeClr val="tx1"/>
                </a:solidFill>
                <a:latin typeface="+mn-ea"/>
              </a:rPr>
              <a:t>Fixed Devices</a:t>
            </a:r>
            <a:endParaRPr lang="ja-JP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08563" y="3686085"/>
            <a:ext cx="468312" cy="215900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000750" y="3686085"/>
            <a:ext cx="215900" cy="215900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259513" y="3686085"/>
            <a:ext cx="215900" cy="215900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508625" y="3944848"/>
            <a:ext cx="215900" cy="21590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765800" y="3944848"/>
            <a:ext cx="215900" cy="21590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507038" y="3686085"/>
            <a:ext cx="468312" cy="215900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pic>
        <p:nvPicPr>
          <p:cNvPr id="7179" name="Picture 2" descr="D:\画像\Polycom\HDXシリーズ\HDX 8000\HDX8000_Group（低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5" y="1027023"/>
            <a:ext cx="14827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" descr="D:\画像\Polycom\RealPresence Groupシリーズ画像\realpresence-group-series-500-09リモナシ（低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738" y="1312773"/>
            <a:ext cx="17303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3" descr="C:\Users\y-imai\AppData\Local\Microsoft\Windows\Temporary Internet Files\Content.IE5\CJEVA51S\MC90043486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9113" y="17014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9" descr="https://encrypted-tbn1.gstatic.com/images?q=tbn:ANd9GcTSqwVLvEMQvR9uiCdF7Horc2qOuSzINAl04xPvlk1ysaNK6Fw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972" y="1539910"/>
            <a:ext cx="1079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カギ線コネクタ 30"/>
          <p:cNvCxnSpPr/>
          <p:nvPr/>
        </p:nvCxnSpPr>
        <p:spPr>
          <a:xfrm rot="16200000" flipH="1">
            <a:off x="2569369" y="1008767"/>
            <a:ext cx="1290637" cy="4064000"/>
          </a:xfrm>
          <a:prstGeom prst="bentConnector3">
            <a:avLst>
              <a:gd name="adj1" fmla="val 60119"/>
            </a:avLst>
          </a:prstGeom>
          <a:ln w="12700">
            <a:solidFill>
              <a:srgbClr val="00FF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/>
          <p:nvPr/>
        </p:nvCxnSpPr>
        <p:spPr>
          <a:xfrm rot="16200000" flipH="1">
            <a:off x="3961879" y="1735520"/>
            <a:ext cx="1206500" cy="2722562"/>
          </a:xfrm>
          <a:prstGeom prst="bentConnector3">
            <a:avLst>
              <a:gd name="adj1" fmla="val 50000"/>
            </a:avLst>
          </a:prstGeom>
          <a:ln w="12700">
            <a:solidFill>
              <a:srgbClr val="00FF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>
            <a:endCxn id="14" idx="0"/>
          </p:cNvCxnSpPr>
          <p:nvPr/>
        </p:nvCxnSpPr>
        <p:spPr>
          <a:xfrm rot="16200000" flipH="1">
            <a:off x="5025231" y="2602617"/>
            <a:ext cx="1316037" cy="850900"/>
          </a:xfrm>
          <a:prstGeom prst="bentConnector3">
            <a:avLst>
              <a:gd name="adj1" fmla="val 50000"/>
            </a:avLst>
          </a:prstGeom>
          <a:ln w="12700">
            <a:solidFill>
              <a:srgbClr val="00FF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6" name="Picture 4" descr="C:\Users\y-imai\Desktop\新しいフォルダー (4)\NU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5825" y="1663610"/>
            <a:ext cx="11255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カギ線コネクタ 46"/>
          <p:cNvCxnSpPr>
            <a:endCxn id="15" idx="0"/>
          </p:cNvCxnSpPr>
          <p:nvPr/>
        </p:nvCxnSpPr>
        <p:spPr>
          <a:xfrm rot="5400000">
            <a:off x="6411119" y="2724854"/>
            <a:ext cx="917575" cy="1004887"/>
          </a:xfrm>
          <a:prstGeom prst="bentConnector3">
            <a:avLst>
              <a:gd name="adj1" fmla="val 50000"/>
            </a:avLst>
          </a:prstGeom>
          <a:ln w="12700">
            <a:solidFill>
              <a:srgbClr val="00FF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2" descr="D:\画像\Polycom\HDXシリーズ\HDX 8000\HDX8000_Group（低）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7113" y="5283110"/>
            <a:ext cx="9779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3" descr="D:\画像\Polycom\RealPresence Groupシリーズ画像\realpresence-group-series-500-09リモナシ（低）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7213" y="5438685"/>
            <a:ext cx="1176337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正方形/長方形 61"/>
          <p:cNvSpPr/>
          <p:nvPr/>
        </p:nvSpPr>
        <p:spPr>
          <a:xfrm>
            <a:off x="5008563" y="3944848"/>
            <a:ext cx="215900" cy="21590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260975" y="3944848"/>
            <a:ext cx="215900" cy="21590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670300" y="5487898"/>
            <a:ext cx="528638" cy="2857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90550" y="5427573"/>
            <a:ext cx="2151063" cy="1076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2859088" y="5427573"/>
            <a:ext cx="2151062" cy="1076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7195" name="テキスト ボックス 83"/>
          <p:cNvSpPr txBox="1">
            <a:spLocks noChangeArrowheads="1"/>
          </p:cNvSpPr>
          <p:nvPr/>
        </p:nvSpPr>
        <p:spPr bwMode="auto">
          <a:xfrm>
            <a:off x="5570538" y="6218148"/>
            <a:ext cx="1210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>
                <a:latin typeface="+mn-ea"/>
                <a:ea typeface="+mn-ea"/>
              </a:rPr>
              <a:t>RPG</a:t>
            </a:r>
            <a:r>
              <a:rPr lang="ja-JP" altLang="en-US" sz="1200" b="1" dirty="0">
                <a:latin typeface="+mn-ea"/>
                <a:ea typeface="+mn-ea"/>
              </a:rPr>
              <a:t> </a:t>
            </a:r>
            <a:r>
              <a:rPr lang="en-US" altLang="ja-JP" sz="1200" b="1" dirty="0">
                <a:latin typeface="+mn-ea"/>
                <a:ea typeface="+mn-ea"/>
              </a:rPr>
              <a:t>500</a:t>
            </a:r>
          </a:p>
          <a:p>
            <a:r>
              <a:rPr lang="en-US" altLang="ja-JP" sz="800" b="1" dirty="0">
                <a:latin typeface="+mn-ea"/>
                <a:ea typeface="+mn-ea"/>
              </a:rPr>
              <a:t>RPG 500</a:t>
            </a:r>
            <a:r>
              <a:rPr lang="zh-CN" altLang="en-US" sz="800" b="1" dirty="0">
                <a:latin typeface="+mn-ea"/>
                <a:ea typeface="+mn-ea"/>
              </a:rPr>
              <a:t> </a:t>
            </a:r>
            <a:r>
              <a:rPr lang="en-US" altLang="zh-CN" sz="800" b="1" dirty="0">
                <a:latin typeface="+mn-ea"/>
                <a:ea typeface="+mn-ea"/>
              </a:rPr>
              <a:t>Video Input</a:t>
            </a:r>
          </a:p>
          <a:p>
            <a:r>
              <a:rPr lang="en-US" altLang="ja-JP" sz="800" b="1" dirty="0">
                <a:latin typeface="+mn-ea"/>
                <a:ea typeface="+mn-ea"/>
              </a:rPr>
              <a:t>(to Remote Site)</a:t>
            </a:r>
          </a:p>
        </p:txBody>
      </p:sp>
      <p:sp>
        <p:nvSpPr>
          <p:cNvPr id="7196" name="テキスト ボックス 84"/>
          <p:cNvSpPr txBox="1">
            <a:spLocks noChangeArrowheads="1"/>
          </p:cNvSpPr>
          <p:nvPr/>
        </p:nvSpPr>
        <p:spPr bwMode="auto">
          <a:xfrm>
            <a:off x="7145338" y="6218148"/>
            <a:ext cx="1287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>
                <a:latin typeface="+mn-ea"/>
                <a:ea typeface="+mn-ea"/>
              </a:rPr>
              <a:t>HDX</a:t>
            </a:r>
            <a:r>
              <a:rPr lang="ja-JP" altLang="en-US" sz="1200" b="1" dirty="0">
                <a:latin typeface="+mn-ea"/>
                <a:ea typeface="+mn-ea"/>
              </a:rPr>
              <a:t> </a:t>
            </a:r>
            <a:r>
              <a:rPr lang="en-US" altLang="ja-JP" sz="1200" b="1" dirty="0">
                <a:latin typeface="+mn-ea"/>
                <a:ea typeface="+mn-ea"/>
              </a:rPr>
              <a:t>8000</a:t>
            </a:r>
          </a:p>
          <a:p>
            <a:r>
              <a:rPr lang="en-US" altLang="ja-JP" sz="800" b="1" dirty="0">
                <a:latin typeface="+mn-ea"/>
                <a:ea typeface="+mn-ea"/>
              </a:rPr>
              <a:t>HDX 8000 Video Input</a:t>
            </a:r>
          </a:p>
          <a:p>
            <a:r>
              <a:rPr lang="en-US" altLang="ja-JP" sz="800" b="1" dirty="0">
                <a:latin typeface="+mn-ea"/>
                <a:ea typeface="+mn-ea"/>
              </a:rPr>
              <a:t>(to Remote Site)</a:t>
            </a:r>
          </a:p>
        </p:txBody>
      </p:sp>
      <p:sp>
        <p:nvSpPr>
          <p:cNvPr id="7197" name="テキスト ボックス 86"/>
          <p:cNvSpPr txBox="1">
            <a:spLocks noChangeArrowheads="1"/>
          </p:cNvSpPr>
          <p:nvPr/>
        </p:nvSpPr>
        <p:spPr bwMode="auto">
          <a:xfrm>
            <a:off x="3848100" y="4606835"/>
            <a:ext cx="901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>
                <a:latin typeface="+mn-ea"/>
                <a:ea typeface="+mn-ea"/>
              </a:rPr>
              <a:t>OUTPUT</a:t>
            </a:r>
            <a:r>
              <a:rPr lang="ja-JP" altLang="en-US" sz="1100">
                <a:latin typeface="+mn-ea"/>
                <a:ea typeface="+mn-ea"/>
              </a:rPr>
              <a:t>①</a:t>
            </a:r>
          </a:p>
        </p:txBody>
      </p:sp>
      <p:cxnSp>
        <p:nvCxnSpPr>
          <p:cNvPr id="64" name="カギ線コネクタ 63"/>
          <p:cNvCxnSpPr>
            <a:stCxn id="60" idx="0"/>
            <a:endCxn id="62" idx="2"/>
          </p:cNvCxnSpPr>
          <p:nvPr/>
        </p:nvCxnSpPr>
        <p:spPr>
          <a:xfrm rot="5400000" flipH="1" flipV="1">
            <a:off x="2758281" y="3069342"/>
            <a:ext cx="1266825" cy="3449638"/>
          </a:xfrm>
          <a:prstGeom prst="bentConnector3">
            <a:avLst>
              <a:gd name="adj1" fmla="val 45313"/>
            </a:avLst>
          </a:prstGeom>
          <a:ln w="12700">
            <a:solidFill>
              <a:srgbClr val="FF0066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カギ線コネクタ 66"/>
          <p:cNvCxnSpPr>
            <a:stCxn id="61" idx="0"/>
            <a:endCxn id="63" idx="2"/>
          </p:cNvCxnSpPr>
          <p:nvPr/>
        </p:nvCxnSpPr>
        <p:spPr>
          <a:xfrm rot="5400000" flipH="1" flipV="1">
            <a:off x="4017962" y="4076611"/>
            <a:ext cx="1266825" cy="1435100"/>
          </a:xfrm>
          <a:prstGeom prst="bentConnector3">
            <a:avLst>
              <a:gd name="adj1" fmla="val 35939"/>
            </a:avLst>
          </a:prstGeom>
          <a:ln w="12700">
            <a:solidFill>
              <a:srgbClr val="FF0066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カギ線コネクタ 76"/>
          <p:cNvCxnSpPr>
            <a:endCxn id="18" idx="2"/>
          </p:cNvCxnSpPr>
          <p:nvPr/>
        </p:nvCxnSpPr>
        <p:spPr>
          <a:xfrm rot="16200000" flipV="1">
            <a:off x="5281613" y="4495710"/>
            <a:ext cx="1277937" cy="608013"/>
          </a:xfrm>
          <a:prstGeom prst="bentConnector3">
            <a:avLst>
              <a:gd name="adj1" fmla="val 50000"/>
            </a:avLst>
          </a:prstGeom>
          <a:ln w="12700">
            <a:solidFill>
              <a:srgbClr val="FF0066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カギ線コネクタ 80"/>
          <p:cNvCxnSpPr>
            <a:endCxn id="19" idx="2"/>
          </p:cNvCxnSpPr>
          <p:nvPr/>
        </p:nvCxnSpPr>
        <p:spPr>
          <a:xfrm rot="16200000" flipV="1">
            <a:off x="6308726" y="3725772"/>
            <a:ext cx="1122362" cy="1992313"/>
          </a:xfrm>
          <a:prstGeom prst="bentConnector3">
            <a:avLst>
              <a:gd name="adj1" fmla="val 50000"/>
            </a:avLst>
          </a:prstGeom>
          <a:ln w="12700">
            <a:solidFill>
              <a:srgbClr val="FF0066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2" name="テキスト ボックス 87"/>
          <p:cNvSpPr txBox="1">
            <a:spLocks noChangeArrowheads="1"/>
          </p:cNvSpPr>
          <p:nvPr/>
        </p:nvSpPr>
        <p:spPr bwMode="auto">
          <a:xfrm>
            <a:off x="4151313" y="4965610"/>
            <a:ext cx="900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>
                <a:latin typeface="+mn-ea"/>
                <a:ea typeface="+mn-ea"/>
              </a:rPr>
              <a:t>OUTPUT</a:t>
            </a:r>
            <a:r>
              <a:rPr lang="ja-JP" altLang="en-US" sz="1100">
                <a:latin typeface="+mn-ea"/>
                <a:ea typeface="+mn-ea"/>
              </a:rPr>
              <a:t>②</a:t>
            </a:r>
          </a:p>
        </p:txBody>
      </p:sp>
      <p:sp>
        <p:nvSpPr>
          <p:cNvPr id="7203" name="テキスト ボックス 88"/>
          <p:cNvSpPr txBox="1">
            <a:spLocks noChangeArrowheads="1"/>
          </p:cNvSpPr>
          <p:nvPr/>
        </p:nvSpPr>
        <p:spPr bwMode="auto">
          <a:xfrm>
            <a:off x="5367338" y="4862423"/>
            <a:ext cx="901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>
                <a:latin typeface="+mn-ea"/>
                <a:ea typeface="+mn-ea"/>
              </a:rPr>
              <a:t>OUTPUT</a:t>
            </a:r>
            <a:r>
              <a:rPr lang="ja-JP" altLang="en-US" sz="1100">
                <a:latin typeface="+mn-ea"/>
                <a:ea typeface="+mn-ea"/>
              </a:rPr>
              <a:t>③</a:t>
            </a:r>
          </a:p>
        </p:txBody>
      </p:sp>
      <p:sp>
        <p:nvSpPr>
          <p:cNvPr id="7204" name="テキスト ボックス 90"/>
          <p:cNvSpPr txBox="1">
            <a:spLocks noChangeArrowheads="1"/>
          </p:cNvSpPr>
          <p:nvPr/>
        </p:nvSpPr>
        <p:spPr bwMode="auto">
          <a:xfrm>
            <a:off x="6075363" y="4497298"/>
            <a:ext cx="9001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>
                <a:latin typeface="+mn-ea"/>
                <a:ea typeface="+mn-ea"/>
              </a:rPr>
              <a:t>OUTPUT</a:t>
            </a:r>
            <a:r>
              <a:rPr lang="ja-JP" altLang="en-US" sz="1100">
                <a:latin typeface="+mn-ea"/>
                <a:ea typeface="+mn-ea"/>
              </a:rPr>
              <a:t>④</a:t>
            </a:r>
          </a:p>
        </p:txBody>
      </p:sp>
      <p:sp>
        <p:nvSpPr>
          <p:cNvPr id="7205" name="テキスト ボックス 92"/>
          <p:cNvSpPr txBox="1">
            <a:spLocks noChangeArrowheads="1"/>
          </p:cNvSpPr>
          <p:nvPr/>
        </p:nvSpPr>
        <p:spPr bwMode="auto">
          <a:xfrm>
            <a:off x="2439988" y="3208248"/>
            <a:ext cx="10429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dirty="0">
                <a:latin typeface="+mn-ea"/>
                <a:ea typeface="+mn-ea"/>
              </a:rPr>
              <a:t>INPUT</a:t>
            </a:r>
            <a:r>
              <a:rPr lang="ja-JP" altLang="en-US" sz="1100" dirty="0">
                <a:latin typeface="+mn-ea"/>
                <a:ea typeface="+mn-ea"/>
              </a:rPr>
              <a:t>①＆②</a:t>
            </a:r>
          </a:p>
        </p:txBody>
      </p:sp>
      <p:sp>
        <p:nvSpPr>
          <p:cNvPr id="7206" name="テキスト ボックス 93"/>
          <p:cNvSpPr txBox="1">
            <a:spLocks noChangeArrowheads="1"/>
          </p:cNvSpPr>
          <p:nvPr/>
        </p:nvSpPr>
        <p:spPr bwMode="auto">
          <a:xfrm>
            <a:off x="3745037" y="2852936"/>
            <a:ext cx="10429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dirty="0">
                <a:latin typeface="+mn-ea"/>
                <a:ea typeface="+mn-ea"/>
              </a:rPr>
              <a:t>INPUT</a:t>
            </a:r>
            <a:r>
              <a:rPr lang="ja-JP" altLang="en-US" sz="1100" dirty="0">
                <a:latin typeface="+mn-ea"/>
                <a:ea typeface="+mn-ea"/>
              </a:rPr>
              <a:t>③＆④</a:t>
            </a:r>
          </a:p>
        </p:txBody>
      </p:sp>
      <p:sp>
        <p:nvSpPr>
          <p:cNvPr id="7207" name="テキスト ボックス 94"/>
          <p:cNvSpPr txBox="1">
            <a:spLocks noChangeArrowheads="1"/>
          </p:cNvSpPr>
          <p:nvPr/>
        </p:nvSpPr>
        <p:spPr bwMode="auto">
          <a:xfrm>
            <a:off x="5754216" y="2879030"/>
            <a:ext cx="76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dirty="0">
                <a:latin typeface="+mn-ea"/>
                <a:ea typeface="+mn-ea"/>
              </a:rPr>
              <a:t>INPUT</a:t>
            </a:r>
            <a:r>
              <a:rPr lang="ja-JP" altLang="en-US" sz="1100" dirty="0">
                <a:latin typeface="+mn-ea"/>
                <a:ea typeface="+mn-ea"/>
              </a:rPr>
              <a:t>⑤</a:t>
            </a:r>
          </a:p>
        </p:txBody>
      </p:sp>
      <p:sp>
        <p:nvSpPr>
          <p:cNvPr id="7208" name="テキスト ボックス 95"/>
          <p:cNvSpPr txBox="1">
            <a:spLocks noChangeArrowheads="1"/>
          </p:cNvSpPr>
          <p:nvPr/>
        </p:nvSpPr>
        <p:spPr bwMode="auto">
          <a:xfrm>
            <a:off x="6615113" y="3212976"/>
            <a:ext cx="762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dirty="0">
                <a:latin typeface="+mn-ea"/>
                <a:ea typeface="+mn-ea"/>
              </a:rPr>
              <a:t>INPUT</a:t>
            </a:r>
            <a:r>
              <a:rPr lang="ja-JP" altLang="en-US" sz="1100" dirty="0">
                <a:latin typeface="+mn-ea"/>
                <a:ea typeface="+mn-ea"/>
              </a:rPr>
              <a:t>⑥</a:t>
            </a:r>
          </a:p>
        </p:txBody>
      </p:sp>
      <p:sp>
        <p:nvSpPr>
          <p:cNvPr id="7209" name="テキスト ボックス 96"/>
          <p:cNvSpPr txBox="1">
            <a:spLocks noChangeArrowheads="1"/>
          </p:cNvSpPr>
          <p:nvPr/>
        </p:nvSpPr>
        <p:spPr bwMode="auto">
          <a:xfrm>
            <a:off x="7542213" y="2487523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800" b="1" dirty="0">
                <a:latin typeface="+mn-ea"/>
                <a:ea typeface="+mn-ea"/>
              </a:rPr>
              <a:t>Laptop &amp; Tablet</a:t>
            </a:r>
            <a:endParaRPr lang="ja-JP" altLang="en-US" sz="800" b="1" dirty="0">
              <a:latin typeface="+mn-ea"/>
              <a:ea typeface="+mn-ea"/>
            </a:endParaRPr>
          </a:p>
        </p:txBody>
      </p:sp>
      <p:sp>
        <p:nvSpPr>
          <p:cNvPr id="7210" name="テキスト ボックス 97"/>
          <p:cNvSpPr txBox="1">
            <a:spLocks noChangeArrowheads="1"/>
          </p:cNvSpPr>
          <p:nvPr/>
        </p:nvSpPr>
        <p:spPr bwMode="auto">
          <a:xfrm>
            <a:off x="1199406" y="2381533"/>
            <a:ext cx="207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>
                <a:latin typeface="+mn-ea"/>
                <a:ea typeface="+mn-ea"/>
              </a:rPr>
              <a:t>RPG</a:t>
            </a:r>
            <a:r>
              <a:rPr lang="ja-JP" altLang="en-US" sz="1200" b="1" dirty="0">
                <a:latin typeface="+mn-ea"/>
                <a:ea typeface="+mn-ea"/>
              </a:rPr>
              <a:t> </a:t>
            </a:r>
            <a:r>
              <a:rPr lang="en-US" altLang="ja-JP" sz="1200" b="1" dirty="0">
                <a:latin typeface="+mn-ea"/>
                <a:ea typeface="+mn-ea"/>
              </a:rPr>
              <a:t>500</a:t>
            </a:r>
          </a:p>
          <a:p>
            <a:r>
              <a:rPr lang="en-US" altLang="zh-CN" sz="800" b="1" dirty="0">
                <a:latin typeface="+mn-ea"/>
                <a:ea typeface="+mn-ea"/>
              </a:rPr>
              <a:t>RPG 500  Primary &amp; Secondary Videos</a:t>
            </a:r>
            <a:endParaRPr lang="ja-JP" altLang="en-US" sz="800" b="1" dirty="0">
              <a:latin typeface="+mn-ea"/>
              <a:ea typeface="+mn-ea"/>
            </a:endParaRPr>
          </a:p>
        </p:txBody>
      </p:sp>
      <p:sp>
        <p:nvSpPr>
          <p:cNvPr id="7211" name="テキスト ボックス 98"/>
          <p:cNvSpPr txBox="1">
            <a:spLocks noChangeArrowheads="1"/>
          </p:cNvSpPr>
          <p:nvPr/>
        </p:nvSpPr>
        <p:spPr bwMode="auto">
          <a:xfrm>
            <a:off x="3191818" y="2421543"/>
            <a:ext cx="2100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>
                <a:latin typeface="+mn-ea"/>
                <a:ea typeface="+mn-ea"/>
              </a:rPr>
              <a:t>HDX</a:t>
            </a:r>
            <a:r>
              <a:rPr lang="ja-JP" altLang="en-US" sz="1200" b="1" dirty="0">
                <a:latin typeface="+mn-ea"/>
                <a:ea typeface="+mn-ea"/>
              </a:rPr>
              <a:t> </a:t>
            </a:r>
            <a:r>
              <a:rPr lang="en-US" altLang="ja-JP" sz="1200" b="1" dirty="0">
                <a:latin typeface="+mn-ea"/>
                <a:ea typeface="+mn-ea"/>
              </a:rPr>
              <a:t>8000</a:t>
            </a:r>
          </a:p>
          <a:p>
            <a:r>
              <a:rPr lang="en-US" altLang="zh-CN" sz="800" b="1" dirty="0">
                <a:latin typeface="+mn-ea"/>
                <a:ea typeface="+mn-ea"/>
              </a:rPr>
              <a:t>HDX 8000 Primary &amp; Secondary Videos</a:t>
            </a:r>
            <a:endParaRPr lang="ja-JP" altLang="en-US" sz="800" b="1" dirty="0">
              <a:latin typeface="+mn-ea"/>
              <a:ea typeface="+mn-ea"/>
            </a:endParaRPr>
          </a:p>
        </p:txBody>
      </p:sp>
      <p:sp>
        <p:nvSpPr>
          <p:cNvPr id="7212" name="テキスト ボックス 99"/>
          <p:cNvSpPr txBox="1">
            <a:spLocks noChangeArrowheads="1"/>
          </p:cNvSpPr>
          <p:nvPr/>
        </p:nvSpPr>
        <p:spPr bwMode="auto">
          <a:xfrm>
            <a:off x="5187925" y="2381473"/>
            <a:ext cx="1207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 err="1">
                <a:latin typeface="+mn-ea"/>
                <a:ea typeface="+mn-ea"/>
              </a:rPr>
              <a:t>Tidebreak</a:t>
            </a:r>
            <a:endParaRPr lang="en-US" altLang="ja-JP" sz="1200" b="1" dirty="0">
              <a:latin typeface="+mn-ea"/>
              <a:ea typeface="+mn-ea"/>
            </a:endParaRPr>
          </a:p>
          <a:p>
            <a:r>
              <a:rPr lang="en-US" altLang="zh-CN" sz="800" b="1" dirty="0" err="1">
                <a:latin typeface="+mn-ea"/>
                <a:ea typeface="+mn-ea"/>
              </a:rPr>
              <a:t>Tidebreak</a:t>
            </a:r>
            <a:r>
              <a:rPr lang="en-US" altLang="zh-CN" sz="800" b="1" dirty="0">
                <a:latin typeface="+mn-ea"/>
                <a:ea typeface="+mn-ea"/>
              </a:rPr>
              <a:t> Computer</a:t>
            </a:r>
            <a:endParaRPr lang="ja-JP" altLang="en-US" sz="800" b="1" dirty="0">
              <a:latin typeface="+mn-ea"/>
              <a:ea typeface="+mn-ea"/>
            </a:endParaRPr>
          </a:p>
        </p:txBody>
      </p:sp>
      <p:sp>
        <p:nvSpPr>
          <p:cNvPr id="7213" name="テキスト ボックス 48"/>
          <p:cNvSpPr txBox="1">
            <a:spLocks noChangeArrowheads="1"/>
          </p:cNvSpPr>
          <p:nvPr/>
        </p:nvSpPr>
        <p:spPr bwMode="auto">
          <a:xfrm>
            <a:off x="904917" y="4520808"/>
            <a:ext cx="24406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400" b="1" dirty="0">
                <a:latin typeface="+mn-ea"/>
                <a:ea typeface="+mn-ea"/>
              </a:rPr>
              <a:t>ATEN 8x8 4K HDMI </a:t>
            </a:r>
            <a:r>
              <a:rPr lang="en-US" altLang="zh-TW" sz="1400" b="1" dirty="0" smtClean="0">
                <a:latin typeface="+mn-ea"/>
                <a:ea typeface="+mn-ea"/>
              </a:rPr>
              <a:t>Matrix</a:t>
            </a:r>
            <a:endParaRPr lang="ja-JP" altLang="en-US" sz="1400" b="1" dirty="0">
              <a:latin typeface="+mn-ea"/>
              <a:ea typeface="+mn-ea"/>
            </a:endParaRPr>
          </a:p>
        </p:txBody>
      </p:sp>
      <p:pic>
        <p:nvPicPr>
          <p:cNvPr id="72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64138" y="1061948"/>
            <a:ext cx="12636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5" name="テキスト ボックス 67"/>
          <p:cNvSpPr txBox="1">
            <a:spLocks noChangeArrowheads="1"/>
          </p:cNvSpPr>
          <p:nvPr/>
        </p:nvSpPr>
        <p:spPr bwMode="auto">
          <a:xfrm>
            <a:off x="709562" y="5856198"/>
            <a:ext cx="1914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>
                <a:latin typeface="+mn-ea"/>
                <a:ea typeface="+mn-ea"/>
              </a:rPr>
              <a:t>Display I(</a:t>
            </a:r>
            <a:r>
              <a:rPr lang="en-US" altLang="ja-JP" sz="1400" b="1">
                <a:latin typeface="+mn-ea"/>
                <a:ea typeface="+mn-ea"/>
              </a:rPr>
              <a:t>Left Side</a:t>
            </a:r>
            <a:r>
              <a:rPr lang="ja-JP" altLang="en-US" sz="1400" b="1">
                <a:latin typeface="+mn-ea"/>
                <a:ea typeface="+mn-ea"/>
              </a:rPr>
              <a:t>）</a:t>
            </a:r>
          </a:p>
        </p:txBody>
      </p:sp>
      <p:sp>
        <p:nvSpPr>
          <p:cNvPr id="7216" name="テキスト ボックス 68"/>
          <p:cNvSpPr txBox="1">
            <a:spLocks noChangeArrowheads="1"/>
          </p:cNvSpPr>
          <p:nvPr/>
        </p:nvSpPr>
        <p:spPr bwMode="auto">
          <a:xfrm>
            <a:off x="2989266" y="5856198"/>
            <a:ext cx="2100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>
                <a:latin typeface="+mn-ea"/>
                <a:ea typeface="+mn-ea"/>
              </a:rPr>
              <a:t>Display II(</a:t>
            </a:r>
            <a:r>
              <a:rPr lang="en-US" altLang="ja-JP" sz="1400" b="1">
                <a:latin typeface="+mn-ea"/>
                <a:ea typeface="+mn-ea"/>
              </a:rPr>
              <a:t>Right Side</a:t>
            </a:r>
            <a:r>
              <a:rPr lang="ja-JP" altLang="en-US" sz="1400" b="1">
                <a:latin typeface="+mn-ea"/>
                <a:ea typeface="+mn-ea"/>
              </a:rPr>
              <a:t>）</a:t>
            </a:r>
          </a:p>
        </p:txBody>
      </p:sp>
      <p:sp>
        <p:nvSpPr>
          <p:cNvPr id="7217" name="標題 1"/>
          <p:cNvSpPr>
            <a:spLocks noGrp="1"/>
          </p:cNvSpPr>
          <p:nvPr>
            <p:ph type="title"/>
          </p:nvPr>
        </p:nvSpPr>
        <p:spPr>
          <a:xfrm>
            <a:off x="322535" y="346175"/>
            <a:ext cx="7489825" cy="490537"/>
          </a:xfrm>
        </p:spPr>
        <p:txBody>
          <a:bodyPr/>
          <a:lstStyle/>
          <a:p>
            <a:r>
              <a:rPr lang="en-US" altLang="zh-TW" sz="2800" i="0" dirty="0" smtClean="0">
                <a:latin typeface="+mj-ea"/>
              </a:rPr>
              <a:t>Princeton </a:t>
            </a:r>
            <a:r>
              <a:rPr lang="en-US" altLang="zh-TW" sz="2800" i="0" dirty="0" smtClean="0">
                <a:latin typeface="+mj-ea"/>
              </a:rPr>
              <a:t>Video </a:t>
            </a:r>
            <a:r>
              <a:rPr lang="en-US" altLang="zh-TW" sz="2800" i="0" dirty="0" smtClean="0">
                <a:latin typeface="+mj-ea"/>
              </a:rPr>
              <a:t>Conference Room</a:t>
            </a:r>
            <a:endParaRPr lang="zh-TW" altLang="en-US" sz="2800" i="0" dirty="0" smtClean="0">
              <a:latin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394543" y="346174"/>
            <a:ext cx="7489825" cy="490538"/>
          </a:xfrm>
        </p:spPr>
        <p:txBody>
          <a:bodyPr/>
          <a:lstStyle/>
          <a:p>
            <a:r>
              <a:rPr lang="en-US" altLang="zh-TW" sz="2800" i="0" dirty="0" smtClean="0">
                <a:latin typeface="+mj-ea"/>
              </a:rPr>
              <a:t>Scenario In Dual Output</a:t>
            </a:r>
            <a:endParaRPr lang="zh-TW" altLang="en-US" sz="2800" i="0" dirty="0" smtClean="0">
              <a:latin typeface="+mj-ea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www.aten.com</a:t>
            </a:r>
            <a:endParaRPr lang="en-US" altLang="zh-TW"/>
          </a:p>
        </p:txBody>
      </p:sp>
      <p:pic>
        <p:nvPicPr>
          <p:cNvPr id="8198" name="Picture 5" descr="C:\Users\y-imai\Desktop\新しいフォルダー (4)\P107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35038"/>
            <a:ext cx="378618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 descr="C:\Users\y-imai\Desktop\新しいフォルダー (4)\P107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70313"/>
            <a:ext cx="378618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15"/>
          <p:cNvSpPr txBox="1"/>
          <p:nvPr/>
        </p:nvSpPr>
        <p:spPr>
          <a:xfrm>
            <a:off x="395536" y="3347145"/>
            <a:ext cx="33321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altLang="ja-JP" b="1" u="sng" dirty="0">
                <a:latin typeface="+mj-ea"/>
                <a:ea typeface="+mj-ea"/>
              </a:rPr>
              <a:t>PROFILE1</a:t>
            </a:r>
            <a:r>
              <a:rPr lang="en-US" altLang="ja-JP" b="1" dirty="0">
                <a:latin typeface="+mj-ea"/>
                <a:ea typeface="+mj-ea"/>
              </a:rPr>
              <a:t>:</a:t>
            </a:r>
            <a:r>
              <a:rPr lang="ja-JP" altLang="en-US" b="1" dirty="0">
                <a:latin typeface="+mj-ea"/>
                <a:ea typeface="+mj-ea"/>
              </a:rPr>
              <a:t> </a:t>
            </a:r>
            <a:r>
              <a:rPr lang="en-US" altLang="ja-JP" sz="1400" b="1" dirty="0">
                <a:latin typeface="+mj-ea"/>
                <a:ea typeface="+mj-ea"/>
              </a:rPr>
              <a:t>RPG + Own Computer</a:t>
            </a:r>
          </a:p>
        </p:txBody>
      </p:sp>
      <p:sp>
        <p:nvSpPr>
          <p:cNvPr id="10" name="テキスト ボックス 21"/>
          <p:cNvSpPr txBox="1"/>
          <p:nvPr/>
        </p:nvSpPr>
        <p:spPr>
          <a:xfrm>
            <a:off x="395536" y="6155456"/>
            <a:ext cx="3784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altLang="ja-JP" b="1" u="sng" dirty="0">
                <a:latin typeface="+mj-ea"/>
                <a:ea typeface="+mj-ea"/>
              </a:rPr>
              <a:t>PROFILE2</a:t>
            </a:r>
            <a:r>
              <a:rPr lang="en-US" altLang="ja-JP" b="1" dirty="0">
                <a:latin typeface="+mj-ea"/>
                <a:ea typeface="+mj-ea"/>
              </a:rPr>
              <a:t>:</a:t>
            </a:r>
            <a:r>
              <a:rPr lang="ja-JP" altLang="en-US" b="1" dirty="0">
                <a:latin typeface="+mj-ea"/>
                <a:ea typeface="+mj-ea"/>
              </a:rPr>
              <a:t> </a:t>
            </a:r>
            <a:r>
              <a:rPr lang="en-US" altLang="ja-JP" sz="1400" b="1" dirty="0">
                <a:latin typeface="+mj-ea"/>
                <a:ea typeface="+mj-ea"/>
              </a:rPr>
              <a:t>RPG + </a:t>
            </a:r>
            <a:r>
              <a:rPr lang="en-US" altLang="ja-JP" sz="1400" b="1" dirty="0" err="1">
                <a:latin typeface="+mj-ea"/>
                <a:ea typeface="+mj-ea"/>
              </a:rPr>
              <a:t>Tidebreak</a:t>
            </a:r>
            <a:r>
              <a:rPr lang="en-US" altLang="ja-JP" sz="1400" b="1" dirty="0">
                <a:latin typeface="+mj-ea"/>
                <a:ea typeface="+mj-ea"/>
              </a:rPr>
              <a:t> Computer</a:t>
            </a:r>
          </a:p>
        </p:txBody>
      </p:sp>
      <p:pic>
        <p:nvPicPr>
          <p:cNvPr id="8202" name="Picture 5" descr="C:\Users\y-imai\Desktop\新しいフォルダー (4)\P107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650" y="908720"/>
            <a:ext cx="385603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5" descr="C:\Users\y-imai\Desktop\新しいフォルダー (4)\P107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9650" y="3743995"/>
            <a:ext cx="385603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7"/>
          <p:cNvSpPr txBox="1"/>
          <p:nvPr/>
        </p:nvSpPr>
        <p:spPr>
          <a:xfrm>
            <a:off x="4860032" y="3347145"/>
            <a:ext cx="33226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altLang="ja-JP" b="1" u="sng" dirty="0">
                <a:latin typeface="+mj-ea"/>
                <a:ea typeface="+mj-ea"/>
              </a:rPr>
              <a:t>PROFILE3</a:t>
            </a:r>
            <a:r>
              <a:rPr lang="en-US" altLang="ja-JP" b="1" dirty="0">
                <a:latin typeface="+mj-ea"/>
                <a:ea typeface="+mj-ea"/>
              </a:rPr>
              <a:t>:</a:t>
            </a:r>
            <a:r>
              <a:rPr lang="ja-JP" altLang="en-US" b="1" dirty="0">
                <a:latin typeface="+mj-ea"/>
                <a:ea typeface="+mj-ea"/>
              </a:rPr>
              <a:t> </a:t>
            </a:r>
            <a:r>
              <a:rPr lang="en-US" altLang="ja-JP" sz="1400" b="1" dirty="0">
                <a:latin typeface="+mj-ea"/>
                <a:ea typeface="+mj-ea"/>
              </a:rPr>
              <a:t>HDX + Own Computer</a:t>
            </a:r>
            <a:endParaRPr lang="en-US" altLang="zh-CN" sz="1400" b="1" dirty="0">
              <a:latin typeface="+mj-ea"/>
              <a:ea typeface="+mj-ea"/>
            </a:endParaRPr>
          </a:p>
        </p:txBody>
      </p:sp>
      <p:sp>
        <p:nvSpPr>
          <p:cNvPr id="14" name="テキスト ボックス 22"/>
          <p:cNvSpPr txBox="1"/>
          <p:nvPr/>
        </p:nvSpPr>
        <p:spPr>
          <a:xfrm>
            <a:off x="4860032" y="6155456"/>
            <a:ext cx="3775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altLang="ja-JP" b="1" u="sng" dirty="0">
                <a:latin typeface="+mj-ea"/>
                <a:ea typeface="+mj-ea"/>
              </a:rPr>
              <a:t>PROFILE4</a:t>
            </a:r>
            <a:r>
              <a:rPr lang="en-US" altLang="ja-JP" b="1" dirty="0">
                <a:latin typeface="+mj-ea"/>
                <a:ea typeface="+mj-ea"/>
              </a:rPr>
              <a:t>:</a:t>
            </a:r>
            <a:r>
              <a:rPr lang="ja-JP" altLang="en-US" b="1" dirty="0">
                <a:latin typeface="+mj-ea"/>
                <a:ea typeface="+mj-ea"/>
              </a:rPr>
              <a:t> </a:t>
            </a:r>
            <a:r>
              <a:rPr lang="en-US" altLang="ja-JP" sz="1400" b="1" dirty="0">
                <a:latin typeface="+mj-ea"/>
                <a:ea typeface="+mj-ea"/>
              </a:rPr>
              <a:t>HDX + </a:t>
            </a:r>
            <a:r>
              <a:rPr lang="en-US" altLang="ja-JP" sz="1400" b="1" dirty="0" err="1">
                <a:latin typeface="+mj-ea"/>
                <a:ea typeface="+mj-ea"/>
              </a:rPr>
              <a:t>Tidebreak</a:t>
            </a:r>
            <a:r>
              <a:rPr lang="en-US" altLang="ja-JP" sz="1400" b="1" dirty="0">
                <a:latin typeface="+mj-ea"/>
                <a:ea typeface="+mj-ea"/>
              </a:rPr>
              <a:t>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微軟正黑體"/>
        <a:cs typeface=""/>
      </a:majorFont>
      <a:minorFont>
        <a:latin typeface="Trebuchet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88069-CBD3-42D5-B435-7D8C5B66BC10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5B68751-652F-43E6-9F4B-E538A43DB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EF337-8B2C-4D91-805A-CA3D96AB2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15264</TotalTime>
  <Words>542</Words>
  <Application>Microsoft Office PowerPoint</Application>
  <PresentationFormat>如螢幕大小 (4:3)</PresentationFormat>
  <Paragraphs>102</Paragraphs>
  <Slides>14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14</vt:i4>
      </vt:variant>
    </vt:vector>
  </HeadingPairs>
  <TitlesOfParts>
    <vt:vector size="17" baseType="lpstr">
      <vt:lpstr>預設簡報設計</vt:lpstr>
      <vt:lpstr>自訂設計</vt:lpstr>
      <vt:lpstr>1_自訂設計</vt:lpstr>
      <vt:lpstr>投影片 1</vt:lpstr>
      <vt:lpstr>Outlook change</vt:lpstr>
      <vt:lpstr>Reddot Award Winning Graphical Design</vt:lpstr>
      <vt:lpstr>4K ULTRA HD offers a superb image quality</vt:lpstr>
      <vt:lpstr>HDCP 2.2 Ready for 4K Era</vt:lpstr>
      <vt:lpstr>Switch Port in the Blink of an Eye</vt:lpstr>
      <vt:lpstr>Applications</vt:lpstr>
      <vt:lpstr>Princeton Video Conference Room</vt:lpstr>
      <vt:lpstr>Scenario In Dual Output</vt:lpstr>
      <vt:lpstr>Scenario in Mirror Display</vt:lpstr>
      <vt:lpstr>VM0808HA &amp; VM0404HA Featured</vt:lpstr>
      <vt:lpstr>FAQ: Phase In Method</vt:lpstr>
      <vt:lpstr>FAQ: IS VM0808HA supporting HDMI 2.0?            What’s the bandwidth ?</vt:lpstr>
      <vt:lpstr>投影片 14</vt:lpstr>
    </vt:vector>
  </TitlesOfParts>
  <Company>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</dc:title>
  <dc:creator>regionwu</dc:creator>
  <cp:lastModifiedBy>sophialai</cp:lastModifiedBy>
  <cp:revision>333</cp:revision>
  <dcterms:created xsi:type="dcterms:W3CDTF">2007-02-01T05:56:34Z</dcterms:created>
  <dcterms:modified xsi:type="dcterms:W3CDTF">2016-04-27T06:36:40Z</dcterms:modified>
</cp:coreProperties>
</file>