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26" r:id="rId5"/>
  </p:sldMasterIdLst>
  <p:notesMasterIdLst>
    <p:notesMasterId r:id="rId22"/>
  </p:notesMasterIdLst>
  <p:handoutMasterIdLst>
    <p:handoutMasterId r:id="rId23"/>
  </p:handoutMasterIdLst>
  <p:sldIdLst>
    <p:sldId id="790" r:id="rId6"/>
    <p:sldId id="813" r:id="rId7"/>
    <p:sldId id="880" r:id="rId8"/>
    <p:sldId id="877" r:id="rId9"/>
    <p:sldId id="870" r:id="rId10"/>
    <p:sldId id="863" r:id="rId11"/>
    <p:sldId id="866" r:id="rId12"/>
    <p:sldId id="872" r:id="rId13"/>
    <p:sldId id="881" r:id="rId14"/>
    <p:sldId id="824" r:id="rId15"/>
    <p:sldId id="879" r:id="rId16"/>
    <p:sldId id="884" r:id="rId17"/>
    <p:sldId id="885" r:id="rId18"/>
    <p:sldId id="883" r:id="rId19"/>
    <p:sldId id="882" r:id="rId20"/>
    <p:sldId id="887" r:id="rId21"/>
  </p:sldIdLst>
  <p:sldSz cx="9144000" cy="6858000" type="screen4x3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00CC"/>
    <a:srgbClr val="0033CC"/>
    <a:srgbClr val="FF0000"/>
    <a:srgbClr val="0066FF"/>
    <a:srgbClr val="008000"/>
    <a:srgbClr val="6699FF"/>
    <a:srgbClr val="CD9303"/>
    <a:srgbClr val="FF99FF"/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0311" autoAdjust="0"/>
  </p:normalViewPr>
  <p:slideViewPr>
    <p:cSldViewPr>
      <p:cViewPr>
        <p:scale>
          <a:sx n="78" d="100"/>
          <a:sy n="78" d="100"/>
        </p:scale>
        <p:origin x="-888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thanyu\Documents\D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autoTitleDeleted val="1"/>
    <c:plotArea>
      <c:layout>
        <c:manualLayout>
          <c:layoutTarget val="inner"/>
          <c:xMode val="edge"/>
          <c:yMode val="edge"/>
          <c:x val="8.1934567613437728E-3"/>
          <c:y val="1.2659340308818127E-2"/>
          <c:w val="0.96995732520840661"/>
          <c:h val="0.92537318887951658"/>
        </c:manualLayout>
      </c:layout>
      <c:barChart>
        <c:barDir val="col"/>
        <c:grouping val="clustered"/>
        <c:ser>
          <c:idx val="0"/>
          <c:order val="0"/>
          <c:tx>
            <c:strRef>
              <c:f>Sheet1!$D$18</c:f>
              <c:strCache>
                <c:ptCount val="1"/>
                <c:pt idx="0">
                  <c:v>Speed</c:v>
                </c:pt>
              </c:strCache>
            </c:strRef>
          </c:tx>
          <c:spPr>
            <a:solidFill>
              <a:srgbClr val="0070C0">
                <a:alpha val="80000"/>
              </a:srgbClr>
            </a:solidFill>
          </c:spPr>
          <c:dPt>
            <c:idx val="2"/>
            <c:spPr>
              <a:solidFill>
                <a:srgbClr val="00B0F0">
                  <a:alpha val="80000"/>
                </a:srgbClr>
              </a:solidFill>
            </c:spPr>
          </c:dPt>
          <c:dLbls>
            <c:dLbl>
              <c:idx val="0"/>
              <c:layout>
                <c:manualLayout>
                  <c:x val="6.2588182791795005E-18"/>
                  <c:y val="1.6879120411757785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480Mbps</a:t>
                    </a:r>
                    <a:endParaRPr lang="en-US" alt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-2.5035273116718606E-17"/>
                  <c:y val="2.742857066910605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1Gbps</a:t>
                    </a:r>
                    <a:endParaRPr lang="en-US" alt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0"/>
                  <c:y val="4.0087910977924184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5Gbps</a:t>
                    </a:r>
                    <a:endParaRPr lang="en-US" altLang="en-US"/>
                  </a:p>
                </c:rich>
              </c:tx>
              <c:showVal val="1"/>
            </c:dLbl>
            <c:dLbl>
              <c:idx val="3"/>
              <c:layout>
                <c:manualLayout>
                  <c:x val="-1.3655761268906476E-3"/>
                  <c:y val="4.4307691080864527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10Gbps</a:t>
                    </a:r>
                    <a:endParaRPr lang="en-US" alt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-1.3655761268906476E-3"/>
                  <c:y val="3.797802092645449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10Gbps</a:t>
                    </a:r>
                    <a:endParaRPr lang="en-US" altLang="en-US"/>
                  </a:p>
                </c:rich>
              </c:tx>
              <c:showVal val="1"/>
            </c:dLbl>
            <c:dLbl>
              <c:idx val="5"/>
              <c:layout>
                <c:manualLayout>
                  <c:x val="-1.0014109246687473E-16"/>
                  <c:y val="4.641758113233417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20Gbps</a:t>
                    </a:r>
                    <a:endParaRPr lang="en-US" altLang="en-US"/>
                  </a:p>
                </c:rich>
              </c:tx>
              <c:showVal val="1"/>
            </c:dLbl>
            <c:dLbl>
              <c:idx val="6"/>
              <c:layout>
                <c:manualLayout>
                  <c:x val="-1.0014109246687473E-16"/>
                  <c:y val="0.32281317787487351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smtClean="0"/>
                      <a:t>40Gbps</a:t>
                    </a:r>
                    <a:endParaRPr lang="en-US" alt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zh-TW"/>
                </a:pPr>
                <a:endParaRPr lang="zh-TW"/>
              </a:p>
            </c:txPr>
            <c:showVal val="1"/>
          </c:dLbls>
          <c:cat>
            <c:strRef>
              <c:f>Sheet1!$E$17:$K$17</c:f>
              <c:strCache>
                <c:ptCount val="7"/>
                <c:pt idx="0">
                  <c:v>USB2.0</c:v>
                </c:pt>
                <c:pt idx="1">
                  <c:v>GbE</c:v>
                </c:pt>
                <c:pt idx="2">
                  <c:v>USB3.0/3.1Gen1</c:v>
                </c:pt>
                <c:pt idx="3">
                  <c:v>USB3.1Gen2</c:v>
                </c:pt>
                <c:pt idx="4">
                  <c:v>Thunderbolt</c:v>
                </c:pt>
                <c:pt idx="5">
                  <c:v>Thunderbolt2</c:v>
                </c:pt>
                <c:pt idx="6">
                  <c:v>Thunderbolt3</c:v>
                </c:pt>
              </c:strCache>
            </c:strRef>
          </c:cat>
          <c:val>
            <c:numRef>
              <c:f>Sheet1!$E$18:$K$18</c:f>
              <c:numCache>
                <c:formatCode>General</c:formatCode>
                <c:ptCount val="7"/>
                <c:pt idx="0">
                  <c:v>480</c:v>
                </c:pt>
                <c:pt idx="1">
                  <c:v>1024</c:v>
                </c:pt>
                <c:pt idx="2">
                  <c:v>5120</c:v>
                </c:pt>
                <c:pt idx="3">
                  <c:v>8192</c:v>
                </c:pt>
                <c:pt idx="4">
                  <c:v>10240</c:v>
                </c:pt>
                <c:pt idx="5">
                  <c:v>20480</c:v>
                </c:pt>
                <c:pt idx="6">
                  <c:v>40960</c:v>
                </c:pt>
              </c:numCache>
            </c:numRef>
          </c:val>
        </c:ser>
        <c:axId val="152023424"/>
        <c:axId val="194487424"/>
      </c:barChart>
      <c:catAx>
        <c:axId val="152023424"/>
        <c:scaling>
          <c:orientation val="minMax"/>
        </c:scaling>
        <c:axPos val="b"/>
        <c:tickLblPos val="nextTo"/>
        <c:txPr>
          <a:bodyPr/>
          <a:lstStyle/>
          <a:p>
            <a:pPr>
              <a:defRPr lang="zh-TW"/>
            </a:pPr>
            <a:endParaRPr lang="zh-TW"/>
          </a:p>
        </c:txPr>
        <c:crossAx val="194487424"/>
        <c:crosses val="autoZero"/>
        <c:auto val="1"/>
        <c:lblAlgn val="ctr"/>
        <c:lblOffset val="100"/>
      </c:catAx>
      <c:valAx>
        <c:axId val="194487424"/>
        <c:scaling>
          <c:orientation val="minMax"/>
        </c:scaling>
        <c:delete val="1"/>
        <c:axPos val="l"/>
        <c:numFmt formatCode="General" sourceLinked="1"/>
        <c:tickLblPos val="none"/>
        <c:crossAx val="152023424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3FD861C-A0BF-4E77-9D2D-8D1BAC4092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1168027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599" y="4862265"/>
            <a:ext cx="5680103" cy="46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EC1E4D0-1FAE-4389-82C8-54B77910F3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81575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E64620-43E2-4AC9-81B1-0EBF01EE877E}" type="slidenum">
              <a:rPr lang="en-US" altLang="zh-TW" smtClean="0">
                <a:solidFill>
                  <a:prstClr val="black"/>
                </a:solidFill>
              </a:rPr>
              <a:pPr/>
              <a:t>1</a:t>
            </a:fld>
            <a:endParaRPr lang="en-US" altLang="zh-TW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599" y="4860619"/>
            <a:ext cx="5680103" cy="4605576"/>
          </a:xfrm>
          <a:noFill/>
          <a:ln/>
        </p:spPr>
        <p:txBody>
          <a:bodyPr/>
          <a:lstStyle/>
          <a:p>
            <a:endParaRPr lang="zh-TW" altLang="en-US" smtClean="0">
              <a:latin typeface="Arial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3338" cy="3836988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599" y="4860620"/>
            <a:ext cx="5680104" cy="4605576"/>
          </a:xfrm>
          <a:noFill/>
          <a:ln/>
        </p:spPr>
        <p:txBody>
          <a:bodyPr/>
          <a:lstStyle/>
          <a:p>
            <a:endParaRPr lang="zh-TW" altLang="en-US" dirty="0" smtClean="0">
              <a:latin typeface="Arial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>
              <a:latin typeface="Arial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1E4D0-1FAE-4389-82C8-54B77910F381}" type="slidenum">
              <a:rPr lang="en-US" altLang="zh-TW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 altLang="zh-TW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2133600"/>
            <a:ext cx="5903913" cy="647700"/>
          </a:xfrm>
          <a:effectLst>
            <a:outerShdw dist="28398" dir="3806097" algn="ctr" rotWithShape="0">
              <a:srgbClr val="132164">
                <a:alpha val="10001"/>
              </a:srgbClr>
            </a:outerShdw>
          </a:effectLst>
        </p:spPr>
        <p:txBody>
          <a:bodyPr anchor="ctr"/>
          <a:lstStyle>
            <a:lvl1pPr algn="ctr">
              <a:defRPr sz="2900" i="0">
                <a:solidFill>
                  <a:schemeClr val="bg1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2708275"/>
            <a:ext cx="5905500" cy="576263"/>
          </a:xfrm>
          <a:effectLst>
            <a:outerShdw dist="17961" dir="2700000" algn="ctr" rotWithShape="0">
              <a:srgbClr val="132164">
                <a:alpha val="95000"/>
              </a:srgbClr>
            </a:outerShdw>
          </a:effectLst>
        </p:spPr>
        <p:txBody>
          <a:bodyPr/>
          <a:lstStyle>
            <a:lvl1pPr marL="0" indent="0" algn="ctr">
              <a:buFontTx/>
              <a:buNone/>
              <a:defRPr sz="1200">
                <a:solidFill>
                  <a:srgbClr val="87EDFF"/>
                </a:solidFill>
              </a:defRPr>
            </a:lvl1pPr>
          </a:lstStyle>
          <a:p>
            <a:endParaRPr lang="zh-TW" altLang="zh-TW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BAA4B-F261-4DDA-9E04-DE826FC69358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19144-9FD2-413C-9E2C-7DB988ABDD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AF3EF-544E-4DBB-9847-94340F01C446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73502-3BBC-4FA8-85A9-92D998962F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78613" y="549275"/>
            <a:ext cx="2141537" cy="55451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0825" y="549275"/>
            <a:ext cx="6275388" cy="55451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5CB20-6351-428C-BE37-1FB963DCA424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167D-3D94-4426-90E9-89D791A9F7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>
                <a:solidFill>
                  <a:srgbClr val="000000"/>
                </a:solidFill>
              </a:rPr>
              <a:t>本文件未經許可不得任意轉載、披露。</a:t>
            </a:r>
            <a:endParaRPr lang="zh-TW" altLang="en-US" sz="600">
              <a:solidFill>
                <a:srgbClr val="000000"/>
              </a:solidFill>
            </a:endParaRPr>
          </a:p>
          <a:p>
            <a:r>
              <a:rPr lang="zh-TW" altLang="zh-TW" sz="600">
                <a:solidFill>
                  <a:srgbClr val="000000"/>
                </a:solidFill>
              </a:rPr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260648"/>
            <a:ext cx="7489825" cy="4905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850" y="908720"/>
            <a:ext cx="8496300" cy="5544616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243888" y="6545263"/>
            <a:ext cx="900112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5D03A-FC99-4506-BC8A-71CAFB54ADB0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 dirty="0">
              <a:solidFill>
                <a:srgbClr val="80808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0" y="6513513"/>
            <a:ext cx="642938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D57B9-A7BD-4D61-9A35-034C4366D61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A4672-FA56-4212-A498-F5735D2E550F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64891-951B-4BC2-B480-67D5DCBCAC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3850" y="1341438"/>
            <a:ext cx="417195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17195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A0088-3216-45A7-8D2C-9B6A5D479F8B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767CD-F0A4-43C9-9587-B91B868D50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DF5BA-2502-480D-BF84-B63CA763CFB7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9B4B7-5FDA-4746-9465-5EE74B1AEC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BCB8A-7127-4B20-8E80-5608843533DD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B6DFB-2A6E-4428-B01A-6D43F58637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323D8-3F8C-4EDB-BB75-E1F7180F3D47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76194-8571-4E5A-A59D-68D0A52662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96CAD-01F9-43FB-92D0-402A562FE2AC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AD0AF-C20A-4414-8156-34BFC59A15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2133600"/>
            <a:ext cx="5903913" cy="647700"/>
          </a:xfrm>
          <a:effectLst>
            <a:outerShdw dist="28398" dir="3806097" algn="ctr" rotWithShape="0">
              <a:srgbClr val="132164">
                <a:alpha val="10001"/>
              </a:srgbClr>
            </a:outerShdw>
          </a:effectLst>
        </p:spPr>
        <p:txBody>
          <a:bodyPr anchor="ctr"/>
          <a:lstStyle>
            <a:lvl1pPr algn="ctr">
              <a:defRPr sz="2900" i="0">
                <a:solidFill>
                  <a:schemeClr val="bg1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2708275"/>
            <a:ext cx="5905500" cy="576263"/>
          </a:xfrm>
          <a:effectLst>
            <a:outerShdw dist="17961" dir="2700000" algn="ctr" rotWithShape="0">
              <a:srgbClr val="132164">
                <a:alpha val="95000"/>
              </a:srgbClr>
            </a:outerShdw>
          </a:effectLst>
        </p:spPr>
        <p:txBody>
          <a:bodyPr/>
          <a:lstStyle>
            <a:lvl1pPr marL="0" indent="0" algn="ctr">
              <a:buFontTx/>
              <a:buNone/>
              <a:defRPr sz="1200">
                <a:solidFill>
                  <a:srgbClr val="87EDFF"/>
                </a:solidFill>
              </a:defRPr>
            </a:lvl1pPr>
          </a:lstStyle>
          <a:p>
            <a:endParaRPr lang="zh-TW" altLang="zh-TW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97A85-DBB7-4C08-B708-EA2B7D1E342F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0AA2C-0F8C-4CF4-A17F-B2C8FFB2D6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63B08-E135-4EBE-B031-D21A6760CC08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0C650-4252-4AA4-927E-3318304DD3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78613" y="549275"/>
            <a:ext cx="2141537" cy="55451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0825" y="549275"/>
            <a:ext cx="6275388" cy="55451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6B3F-CC24-4341-9269-C37D007CB981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DF7DE-A5A4-4FF1-A703-BEC9C5E01D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260648"/>
            <a:ext cx="7489825" cy="4905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850" y="908720"/>
            <a:ext cx="8496300" cy="554461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101013" y="6545263"/>
            <a:ext cx="1152525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474C-F2B8-4E3C-9F67-37972827F550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E7B53-D14A-4D0F-9C67-84CCDF9AEE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28F43-7067-4495-AC60-0FDEEFBBA07E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7E84B-DD54-45AE-89C7-325ED5ED30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3850" y="1341438"/>
            <a:ext cx="417195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17195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F5CE9-E0CA-484D-8792-FE9AC58B5E97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541BE-29D4-41C5-90DD-8CCA723110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66952-B6EE-4FEB-B063-62A71F12E208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87EEE-CDCD-4293-A94E-6252C4BFCB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1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1EDD-F65B-4910-A799-5B42FD6442A8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2CBCC-CA83-41EB-A1F4-9B85B722D7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1326B-AFA4-4DE7-9688-A460B04589DD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00349-FB95-4896-A9A3-18FAB39013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2CD9C-5B28-49D3-A896-F0C1520BFD13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89250-E20D-4531-B988-B67DFCC2C9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74898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 altLang="zh-TW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341438"/>
            <a:ext cx="84963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545263"/>
            <a:ext cx="11525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fld id="{5575CDAF-1CCB-4871-9170-AF6A03B3BCC1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13513"/>
            <a:ext cx="936625" cy="288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680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 b="1">
                <a:solidFill>
                  <a:srgbClr val="024BAA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fld id="{46549313-AEBC-4061-8869-799946C7B0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71600" y="6473080"/>
            <a:ext cx="4356100" cy="268288"/>
          </a:xfrm>
          <a:prstGeom prst="rect">
            <a:avLst/>
          </a:prstGeom>
        </p:spPr>
        <p:txBody>
          <a:bodyPr/>
          <a:lstStyle>
            <a:lvl1pPr>
              <a:defRPr sz="1600" b="1" i="1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新細明體" charset="-120"/>
              </a:defRPr>
            </a:lvl1pPr>
          </a:lstStyle>
          <a:p>
            <a:pPr>
              <a:defRPr/>
            </a:pPr>
            <a:r>
              <a:rPr lang="en-US" altLang="zh-TW" smtClean="0"/>
              <a:t>Simply Better Connections</a:t>
            </a:r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74898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 altLang="zh-TW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341438"/>
            <a:ext cx="84963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545263"/>
            <a:ext cx="11525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fld id="{CF63E488-49B9-439F-AFBF-85739A0DFC0C}" type="datetime1">
              <a:rPr lang="zh-TW" altLang="en-US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13513"/>
            <a:ext cx="936625" cy="288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680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 b="1">
                <a:solidFill>
                  <a:srgbClr val="024BAA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fld id="{AA313BD2-7E57-4326-853C-63B904D437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標題 1"/>
          <p:cNvSpPr txBox="1">
            <a:spLocks/>
          </p:cNvSpPr>
          <p:nvPr userDrawn="1"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/>
          <a:p>
            <a:r>
              <a:rPr lang="zh-TW" altLang="zh-TW" sz="600" dirty="0"/>
              <a:t>本文件未經許可不得任意轉載、披露。</a:t>
            </a:r>
            <a:endParaRPr lang="zh-TW" altLang="en-US" sz="600" dirty="0"/>
          </a:p>
          <a:p>
            <a:r>
              <a:rPr lang="zh-TW" altLang="zh-TW" sz="600" dirty="0"/>
              <a:t> 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600" b="1" i="1">
          <a:solidFill>
            <a:srgbClr val="1762B5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jpeg"/><Relationship Id="rId11" Type="http://schemas.openxmlformats.org/officeDocument/2006/relationships/image" Target="../media/image7.pn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7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jpeg"/><Relationship Id="rId5" Type="http://schemas.openxmlformats.org/officeDocument/2006/relationships/image" Target="../media/image19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 txBox="1">
            <a:spLocks/>
          </p:cNvSpPr>
          <p:nvPr/>
        </p:nvSpPr>
        <p:spPr>
          <a:xfrm>
            <a:off x="285750" y="6500813"/>
            <a:ext cx="8786813" cy="285750"/>
          </a:xfrm>
          <a:prstGeom prst="rect">
            <a:avLst/>
          </a:prstGeom>
        </p:spPr>
        <p:txBody>
          <a:bodyPr/>
          <a:lstStyle>
            <a:lvl1pPr>
              <a:defRPr sz="2800" i="0">
                <a:solidFill>
                  <a:schemeClr val="bg1"/>
                </a:solidFill>
              </a:defRPr>
            </a:lvl1pPr>
          </a:lstStyle>
          <a:p>
            <a:pPr eaLnBrk="0" hangingPunct="0">
              <a:defRPr/>
            </a:pPr>
            <a:r>
              <a:rPr lang="zh-TW" altLang="en-US" sz="600" kern="0" dirty="0" smtClean="0">
                <a:solidFill>
                  <a:srgbClr val="39C6FF"/>
                </a:solidFill>
                <a:latin typeface="微軟正黑體"/>
                <a:ea typeface="微軟正黑體"/>
                <a:cs typeface="Arial Unicode MS" pitchFamily="34" charset="-120"/>
              </a:rPr>
              <a:t>本文件未經許可不得任意轉載、披露。 </a:t>
            </a:r>
            <a:endParaRPr lang="en-US" altLang="zh-TW" sz="600" kern="0" dirty="0" smtClean="0">
              <a:solidFill>
                <a:srgbClr val="39C6FF"/>
              </a:solidFill>
              <a:latin typeface="微軟正黑體"/>
              <a:ea typeface="微軟正黑體"/>
              <a:cs typeface="Arial Unicode MS" pitchFamily="34" charset="-120"/>
            </a:endParaRPr>
          </a:p>
          <a:p>
            <a:pPr eaLnBrk="0" hangingPunct="0">
              <a:defRPr/>
            </a:pPr>
            <a:r>
              <a:rPr lang="en-US" altLang="zh-TW" sz="600" kern="0" dirty="0" smtClean="0">
                <a:solidFill>
                  <a:srgbClr val="39C6FF"/>
                </a:solidFill>
                <a:ea typeface="Arial Unicode MS" pitchFamily="34" charset="-120"/>
                <a:cs typeface="Arial" pitchFamily="34" charset="0"/>
              </a:rPr>
              <a:t>This file contains information that is for sole use of the intended recipient and may be confidential or privileged. ANY UNAUTHORIZED REVIEW, COPYING, DISCLOSURE, USE OR DISTRIBUTION IS STRICTLY PROHIBITED.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276872"/>
            <a:ext cx="7704856" cy="1440160"/>
          </a:xfrm>
        </p:spPr>
        <p:txBody>
          <a:bodyPr/>
          <a:lstStyle/>
          <a:p>
            <a:r>
              <a:rPr lang="en-US" altLang="zh-TW" dirty="0" smtClean="0"/>
              <a:t> </a:t>
            </a:r>
            <a:r>
              <a:rPr lang="en-US" altLang="zh-TW" sz="2800" dirty="0" smtClean="0">
                <a:latin typeface="Myriad Apple"/>
              </a:rPr>
              <a:t>UE3310/UE3315 Product Guide </a:t>
            </a:r>
            <a:r>
              <a:rPr lang="en-US" altLang="zh-TW" sz="2800" b="0" dirty="0" smtClean="0">
                <a:latin typeface="Myriad Apple"/>
              </a:rPr>
              <a:t/>
            </a:r>
            <a:br>
              <a:rPr lang="en-US" altLang="zh-TW" sz="2800" b="0" dirty="0" smtClean="0">
                <a:latin typeface="Myriad Apple"/>
              </a:rPr>
            </a:br>
            <a:r>
              <a:rPr lang="en-US" altLang="zh-TW" sz="2800" b="0" dirty="0" smtClean="0">
                <a:latin typeface="Myriad Apple"/>
              </a:rPr>
              <a:t>10m/15m USB3.1 Gen1 Extender Cable</a:t>
            </a:r>
            <a:endParaRPr lang="en-US" altLang="zh-TW" sz="2800" dirty="0" smtClean="0">
              <a:latin typeface="Myriad Apple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771800" y="5229200"/>
            <a:ext cx="5472608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9783" dir="1514402" algn="ctr" rotWithShape="0">
              <a:srgbClr val="132164">
                <a:alpha val="10001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000" dirty="0" smtClean="0">
                <a:solidFill>
                  <a:srgbClr val="FFFFFF"/>
                </a:solidFill>
                <a:latin typeface="Myriad Web"/>
              </a:rPr>
              <a:t>SOHO Solution Dept.</a:t>
            </a:r>
            <a:endParaRPr kumimoji="1" lang="zh-TW" altLang="en-US" sz="2000" dirty="0" smtClean="0">
              <a:solidFill>
                <a:srgbClr val="FFFFFF"/>
              </a:solidFill>
              <a:latin typeface="Myriad Web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427984" y="4437112"/>
            <a:ext cx="4031680" cy="435595"/>
          </a:xfrm>
        </p:spPr>
        <p:txBody>
          <a:bodyPr/>
          <a:lstStyle/>
          <a:p>
            <a:pPr marL="0" indent="0" algn="r">
              <a:spcBef>
                <a:spcPct val="0"/>
              </a:spcBef>
              <a:buFontTx/>
              <a:buNone/>
            </a:pPr>
            <a:r>
              <a:rPr lang="en-US" altLang="zh-TW" sz="2000" b="1" dirty="0" smtClean="0">
                <a:solidFill>
                  <a:srgbClr val="39C6FF"/>
                </a:solidFill>
                <a:latin typeface="Myriad Web" pitchFamily="34" charset="0"/>
              </a:rPr>
              <a:t>Product Manager: Ethan Yu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8077200" cy="490538"/>
          </a:xfrm>
          <a:noFill/>
        </p:spPr>
        <p:txBody>
          <a:bodyPr/>
          <a:lstStyle/>
          <a:p>
            <a:r>
              <a:rPr lang="en-US" altLang="zh-TW" dirty="0" smtClean="0"/>
              <a:t> Package Contents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266700" indent="-266700"/>
            <a:r>
              <a:rPr lang="en-US" altLang="zh-TW" sz="1800" dirty="0" smtClean="0">
                <a:latin typeface="Myriad Apple"/>
              </a:rPr>
              <a:t>1  UE3310 10m USB3.1 Gen1 Extender Cable</a:t>
            </a: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1  USB Extension Cable</a:t>
            </a: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1  </a:t>
            </a:r>
            <a:r>
              <a:rPr lang="en-US" altLang="zh-TW" sz="1800" dirty="0" smtClean="0">
                <a:latin typeface="Myriad Apple"/>
              </a:rPr>
              <a:t>P</a:t>
            </a:r>
            <a:r>
              <a:rPr lang="en-US" altLang="zh-TW" sz="1800" dirty="0" smtClean="0">
                <a:latin typeface="Myriad Apple"/>
              </a:rPr>
              <a:t>ower </a:t>
            </a:r>
            <a:r>
              <a:rPr lang="en-US" altLang="zh-TW" sz="1800" dirty="0" smtClean="0">
                <a:latin typeface="Myriad Apple"/>
              </a:rPr>
              <a:t>Adapter</a:t>
            </a:r>
          </a:p>
          <a:p>
            <a:pPr marL="266700" indent="-266700"/>
            <a:endParaRPr lang="en-US" altLang="zh-TW" sz="1800" dirty="0" smtClean="0">
              <a:latin typeface="Myriad Apple"/>
            </a:endParaRP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N. W. </a:t>
            </a:r>
          </a:p>
          <a:p>
            <a:pPr marL="666750" lvl="2" indent="-266700">
              <a:buNone/>
            </a:pPr>
            <a:r>
              <a:rPr lang="en-US" altLang="zh-TW" sz="1800" dirty="0" smtClean="0">
                <a:latin typeface="Myriad Apple"/>
              </a:rPr>
              <a:t>UE3310:  0.763kg ,   5 </a:t>
            </a:r>
            <a:r>
              <a:rPr lang="en-US" altLang="zh-TW" sz="1800" dirty="0" err="1" smtClean="0">
                <a:latin typeface="Myriad Apple"/>
              </a:rPr>
              <a:t>pcs</a:t>
            </a:r>
            <a:r>
              <a:rPr lang="en-US" altLang="zh-TW" sz="1800" dirty="0" smtClean="0">
                <a:latin typeface="Myriad Apple"/>
              </a:rPr>
              <a:t> per carton</a:t>
            </a: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Dimensions(</a:t>
            </a:r>
            <a:r>
              <a:rPr lang="en-US" altLang="zh-TW" sz="1800" dirty="0" err="1" smtClean="0">
                <a:latin typeface="Myriad Apple"/>
              </a:rPr>
              <a:t>WxDx</a:t>
            </a:r>
            <a:r>
              <a:rPr lang="en-US" altLang="zh-TW" sz="1800" dirty="0" smtClean="0">
                <a:latin typeface="Myriad Apple"/>
              </a:rPr>
              <a:t> H):   UE3310: 8.2x2.2x1.3cm</a:t>
            </a:r>
          </a:p>
          <a:p>
            <a:pPr marL="266700" indent="-266700"/>
            <a:endParaRPr lang="en-US" altLang="zh-TW" sz="1800" dirty="0" smtClean="0">
              <a:latin typeface="Myriad Apple"/>
            </a:endParaRP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1  UE3315 15m USB3.1 Gen1 Extender Cable</a:t>
            </a: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1  USB Extension Cable</a:t>
            </a: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1  AC power Adapter</a:t>
            </a:r>
          </a:p>
          <a:p>
            <a:pPr marL="266700" indent="-266700"/>
            <a:endParaRPr lang="en-US" altLang="zh-TW" sz="1800" dirty="0" smtClean="0">
              <a:latin typeface="Myriad Apple"/>
            </a:endParaRP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N. W.</a:t>
            </a:r>
          </a:p>
          <a:p>
            <a:pPr marL="666750" lvl="2" indent="-266700">
              <a:buNone/>
            </a:pPr>
            <a:r>
              <a:rPr lang="en-US" altLang="zh-TW" sz="1800" dirty="0" smtClean="0">
                <a:latin typeface="Myriad Apple"/>
              </a:rPr>
              <a:t>UE3315 :  1.165kg ,   5 </a:t>
            </a:r>
            <a:r>
              <a:rPr lang="en-US" altLang="zh-TW" sz="1800" dirty="0" err="1" smtClean="0">
                <a:latin typeface="Myriad Apple"/>
              </a:rPr>
              <a:t>pcs</a:t>
            </a:r>
            <a:r>
              <a:rPr lang="en-US" altLang="zh-TW" sz="1800" dirty="0" smtClean="0">
                <a:latin typeface="Myriad Apple"/>
              </a:rPr>
              <a:t> per carton</a:t>
            </a:r>
          </a:p>
          <a:p>
            <a:pPr marL="266700" indent="-266700"/>
            <a:r>
              <a:rPr lang="en-US" altLang="zh-TW" sz="1800" dirty="0" smtClean="0">
                <a:latin typeface="Myriad Apple"/>
              </a:rPr>
              <a:t>Dimensions(</a:t>
            </a:r>
            <a:r>
              <a:rPr lang="en-US" altLang="zh-TW" sz="1800" dirty="0" err="1" smtClean="0">
                <a:latin typeface="Myriad Apple"/>
              </a:rPr>
              <a:t>WxDx</a:t>
            </a:r>
            <a:r>
              <a:rPr lang="en-US" altLang="zh-TW" sz="1800" dirty="0" smtClean="0">
                <a:latin typeface="Myriad Apple"/>
              </a:rPr>
              <a:t> H):   UE3315: 8.2x2.2x1.3cm</a:t>
            </a:r>
          </a:p>
          <a:p>
            <a:pPr marL="266700" indent="-266700"/>
            <a:endParaRPr lang="en-US" altLang="zh-TW" sz="2000" dirty="0" smtClean="0"/>
          </a:p>
          <a:p>
            <a:pPr marL="266700" indent="-266700"/>
            <a:endParaRPr lang="en-US" altLang="zh-TW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323850" y="1268413"/>
            <a:ext cx="8496300" cy="4752975"/>
          </a:xfrm>
          <a:noFill/>
        </p:spPr>
        <p:txBody>
          <a:bodyPr/>
          <a:lstStyle/>
          <a:p>
            <a:r>
              <a:rPr lang="en-US" altLang="zh-TW" dirty="0" smtClean="0">
                <a:latin typeface="Myriad Pro"/>
              </a:rPr>
              <a:t>EAN / UPC code</a:t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/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>Model Name: UE3310-AT-A</a:t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>UPC : 6-72792-00727-9  </a:t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>EAN : 4719264645365</a:t>
            </a:r>
          </a:p>
          <a:p>
            <a:pPr>
              <a:buNone/>
            </a:pPr>
            <a:r>
              <a:rPr lang="en-US" altLang="zh-TW" dirty="0" smtClean="0">
                <a:latin typeface="Myriad Pro"/>
              </a:rPr>
              <a:t/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/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>Model Name: UE3315-AT-A</a:t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>UPC : 6-72792-00728-6</a:t>
            </a:r>
            <a:br>
              <a:rPr lang="en-US" altLang="zh-TW" dirty="0" smtClean="0">
                <a:latin typeface="Myriad Pro"/>
              </a:rPr>
            </a:br>
            <a:r>
              <a:rPr lang="en-US" altLang="zh-TW" dirty="0" smtClean="0">
                <a:latin typeface="Myriad Pro"/>
              </a:rPr>
              <a:t>EAN : 4719264645372</a:t>
            </a:r>
          </a:p>
          <a:p>
            <a:endParaRPr lang="en-US" altLang="zh-TW" dirty="0" smtClean="0">
              <a:latin typeface="Myriad Pro"/>
            </a:endParaRPr>
          </a:p>
          <a:p>
            <a:pPr>
              <a:buFontTx/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pPr>
              <a:buFontTx/>
              <a:buNone/>
            </a:pPr>
            <a:endParaRPr lang="en-US" altLang="zh-TW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7489825" cy="490538"/>
          </a:xfrm>
          <a:noFill/>
        </p:spPr>
        <p:txBody>
          <a:bodyPr/>
          <a:lstStyle/>
          <a:p>
            <a:r>
              <a:rPr lang="en-US" altLang="zh-TW" smtClean="0"/>
              <a:t>Ordering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196975"/>
            <a:ext cx="8496300" cy="4752975"/>
          </a:xfrm>
        </p:spPr>
        <p:txBody>
          <a:bodyPr/>
          <a:lstStyle/>
          <a:p>
            <a:pPr algn="ctr">
              <a:buFontTx/>
              <a:buNone/>
              <a:defRPr/>
            </a:pPr>
            <a:endParaRPr lang="en-US" altLang="zh-TW" sz="8000" dirty="0" smtClean="0">
              <a:solidFill>
                <a:srgbClr val="0000FF"/>
              </a:solidFill>
            </a:endParaRPr>
          </a:p>
          <a:p>
            <a:pPr algn="ctr">
              <a:buFontTx/>
              <a:buNone/>
              <a:defRPr/>
            </a:pPr>
            <a:r>
              <a:rPr lang="en-US" altLang="zh-TW" sz="9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新細明體" pitchFamily="18" charset="-120"/>
              </a:rPr>
              <a:t>FAQ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274638"/>
            <a:ext cx="8229600" cy="490537"/>
          </a:xfrm>
          <a:noFill/>
        </p:spPr>
        <p:txBody>
          <a:bodyPr/>
          <a:lstStyle/>
          <a:p>
            <a:r>
              <a:rPr lang="en-US" altLang="zh-TW" smtClean="0"/>
              <a:t>FAQ (I)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11535"/>
            <a:ext cx="8295456" cy="54578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zh-TW" sz="2400" b="1" dirty="0" smtClean="0">
                <a:latin typeface="Myriad Pro"/>
              </a:rPr>
              <a:t>What is maximum distance support of UE3310/UE3315 under daisy-chain combination?</a:t>
            </a:r>
          </a:p>
          <a:p>
            <a:pPr marL="0" indent="0">
              <a:buFontTx/>
              <a:buNone/>
              <a:defRPr/>
            </a:pPr>
            <a:endParaRPr lang="en-US" altLang="zh-TW" sz="2000" b="1" dirty="0" smtClean="0">
              <a:latin typeface="Myriad Pro"/>
            </a:endParaRPr>
          </a:p>
          <a:p>
            <a:pPr marL="0" indent="0">
              <a:buFontTx/>
              <a:buNone/>
              <a:defRPr/>
            </a:pPr>
            <a:endParaRPr lang="en-US" altLang="zh-TW" sz="2000" b="1" dirty="0" smtClean="0">
              <a:latin typeface="Myriad Pro"/>
            </a:endParaRPr>
          </a:p>
          <a:p>
            <a:pPr marL="0" indent="0">
              <a:buNone/>
              <a:defRPr/>
            </a:pPr>
            <a:r>
              <a:rPr lang="en-US" altLang="zh-TW" sz="2000" dirty="0" smtClean="0">
                <a:latin typeface="Myriad Pro"/>
              </a:rPr>
              <a:t>The maximum distance supported by UE3310 / UE3315 is 50m under daisy-chain combination. User can freely mix-connect UE3310 and UE3315 units together to meet distance requirement under 50m limitation.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zh-TW" altLang="zh-TW" sz="1600" dirty="0" smtClean="0"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FAQ (II)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313384"/>
            <a:ext cx="8064896" cy="427585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zh-TW" sz="2400" b="1" dirty="0" smtClean="0">
                <a:latin typeface="Myriad Pro"/>
              </a:rPr>
              <a:t>When should I connect AC power adapter with UE3310/UE3315?</a:t>
            </a:r>
          </a:p>
          <a:p>
            <a:pPr marL="0" indent="0">
              <a:buNone/>
              <a:defRPr/>
            </a:pPr>
            <a:endParaRPr lang="en-US" altLang="zh-TW" sz="2400" b="1" dirty="0" smtClean="0">
              <a:latin typeface="Myriad Pro"/>
            </a:endParaRPr>
          </a:p>
          <a:p>
            <a:pPr marL="0" indent="0">
              <a:buNone/>
              <a:defRPr/>
            </a:pPr>
            <a:r>
              <a:rPr lang="en-US" altLang="zh-TW" sz="2000" dirty="0" smtClean="0">
                <a:latin typeface="Myriad Pro"/>
              </a:rPr>
              <a:t>The external power adapter (5V/1.5A) is required when connected to a high power device or the last repeater cable in daisy-chain connection.</a:t>
            </a:r>
            <a:endParaRPr lang="zh-TW" altLang="en-US" sz="2000" dirty="0" smtClean="0">
              <a:latin typeface="Myriad Pro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1474C-F2B8-4E3C-9F67-37972827F550}" type="datetime1">
              <a:rPr lang="zh-TW" altLang="en-US" smtClean="0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7B53-D14A-4D0F-9C67-84CCDF9AEE63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7489825" cy="490538"/>
          </a:xfrm>
          <a:noFill/>
        </p:spPr>
        <p:txBody>
          <a:bodyPr/>
          <a:lstStyle/>
          <a:p>
            <a:r>
              <a:rPr lang="en-US" altLang="zh-TW" sz="2800" smtClean="0"/>
              <a:t>More Items to Consider</a:t>
            </a:r>
            <a:r>
              <a:rPr lang="en-US" altLang="zh-TW" sz="2200" smtClean="0"/>
              <a:t/>
            </a:r>
            <a:br>
              <a:rPr lang="en-US" altLang="zh-TW" sz="2200" smtClean="0"/>
            </a:br>
            <a:endParaRPr lang="en-US" altLang="zh-TW" sz="2200" smtClean="0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569647" cy="5256213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>
                <a:latin typeface="Myriad Pro"/>
              </a:rPr>
              <a:t>Carry those items when you approach customer:</a:t>
            </a:r>
          </a:p>
          <a:p>
            <a:pPr>
              <a:defRPr/>
            </a:pPr>
            <a:endParaRPr lang="en-US" altLang="zh-TW" dirty="0" smtClean="0">
              <a:latin typeface="Myriad Pro"/>
            </a:endParaRPr>
          </a:p>
          <a:p>
            <a:pPr marL="742950" lvl="2" indent="-342900">
              <a:buFont typeface="Wingdings" pitchFamily="2" charset="2"/>
              <a:buChar char="n"/>
              <a:defRPr/>
            </a:pPr>
            <a:r>
              <a:rPr lang="en-US" altLang="zh-TW" sz="2000" dirty="0" smtClean="0">
                <a:latin typeface="Myriad Pro"/>
                <a:cs typeface="+mn-cs"/>
              </a:rPr>
              <a:t>US234/US434  2/4-port USB3.1 Gen1 Sharing Device</a:t>
            </a:r>
          </a:p>
          <a:p>
            <a:pPr marL="742950" lvl="2" indent="-342900">
              <a:buFont typeface="Wingdings" pitchFamily="2" charset="2"/>
              <a:buChar char="n"/>
              <a:defRPr/>
            </a:pPr>
            <a:r>
              <a:rPr lang="en-US" altLang="zh-TW" sz="2000" dirty="0" smtClean="0">
                <a:latin typeface="Myriad Pro"/>
                <a:cs typeface="+mn-cs"/>
              </a:rPr>
              <a:t>UE350A  5m USB 3.1 Gen1 Extender Cable</a:t>
            </a:r>
          </a:p>
        </p:txBody>
      </p:sp>
      <p:pic>
        <p:nvPicPr>
          <p:cNvPr id="36870" name="Picture 2" descr="UE350A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016" y="4077072"/>
            <a:ext cx="3081338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圖表 20"/>
          <p:cNvGraphicFramePr>
            <a:graphicFrameLocks noGrp="1"/>
          </p:cNvGraphicFramePr>
          <p:nvPr/>
        </p:nvGraphicFramePr>
        <p:xfrm>
          <a:off x="0" y="620688"/>
          <a:ext cx="9300104" cy="6019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群組 25"/>
          <p:cNvGrpSpPr/>
          <p:nvPr/>
        </p:nvGrpSpPr>
        <p:grpSpPr>
          <a:xfrm>
            <a:off x="107504" y="1094547"/>
            <a:ext cx="1008112" cy="4638709"/>
            <a:chOff x="107504" y="1052736"/>
            <a:chExt cx="1008112" cy="4638709"/>
          </a:xfrm>
        </p:grpSpPr>
        <p:sp>
          <p:nvSpPr>
            <p:cNvPr id="31" name="文字方塊 30"/>
            <p:cNvSpPr txBox="1"/>
            <p:nvPr/>
          </p:nvSpPr>
          <p:spPr>
            <a:xfrm>
              <a:off x="107504" y="3501008"/>
              <a:ext cx="100811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solidFill>
                    <a:srgbClr val="FFFFFF">
                      <a:lumMod val="50000"/>
                    </a:srgbClr>
                  </a:solidFill>
                  <a:latin typeface="Arial" pitchFamily="34" charset="0"/>
                  <a:ea typeface="新細明體" pitchFamily="18" charset="-120"/>
                </a:rPr>
                <a:t>1375MB/s</a:t>
              </a:r>
              <a:endParaRPr kumimoji="1" lang="zh-TW" altLang="en-US" sz="1000" b="1" dirty="0">
                <a:solidFill>
                  <a:srgbClr val="FFFFFF">
                    <a:lumMod val="50000"/>
                  </a:srgbClr>
                </a:solidFill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2" name="文字方塊 31"/>
            <p:cNvSpPr txBox="1"/>
            <p:nvPr/>
          </p:nvSpPr>
          <p:spPr>
            <a:xfrm>
              <a:off x="107504" y="4755341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solidFill>
                    <a:srgbClr val="FFFFFF">
                      <a:lumMod val="50000"/>
                    </a:srgbClr>
                  </a:solidFill>
                  <a:latin typeface="Arial" pitchFamily="34" charset="0"/>
                  <a:ea typeface="新細明體" pitchFamily="18" charset="-120"/>
                </a:rPr>
                <a:t>800MB/s</a:t>
              </a:r>
              <a:endParaRPr kumimoji="1" lang="zh-TW" altLang="en-US" sz="1000" b="1" dirty="0">
                <a:solidFill>
                  <a:srgbClr val="FFFFFF">
                    <a:lumMod val="50000"/>
                  </a:srgbClr>
                </a:solidFill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107504" y="1052736"/>
              <a:ext cx="100811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solidFill>
                    <a:srgbClr val="FFFFFF">
                      <a:lumMod val="50000"/>
                    </a:srgbClr>
                  </a:solidFill>
                  <a:latin typeface="Arial" pitchFamily="34" charset="0"/>
                  <a:ea typeface="新細明體" pitchFamily="18" charset="-120"/>
                </a:rPr>
                <a:t>2750MB/s</a:t>
              </a:r>
              <a:endParaRPr kumimoji="1" lang="zh-TW" altLang="en-US" sz="1000" b="1" dirty="0">
                <a:solidFill>
                  <a:srgbClr val="FFFFFF">
                    <a:lumMod val="50000"/>
                  </a:srgbClr>
                </a:solidFill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107504" y="5445224"/>
              <a:ext cx="100811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solidFill>
                    <a:srgbClr val="FFFFFF">
                      <a:lumMod val="50000"/>
                    </a:srgbClr>
                  </a:solidFill>
                  <a:latin typeface="Arial" pitchFamily="34" charset="0"/>
                  <a:ea typeface="新細明體" pitchFamily="18" charset="-120"/>
                </a:rPr>
                <a:t>400MB/s</a:t>
              </a:r>
              <a:endParaRPr kumimoji="1" lang="zh-TW" altLang="en-US" sz="1000" b="1" dirty="0">
                <a:solidFill>
                  <a:srgbClr val="FFFFFF">
                    <a:lumMod val="50000"/>
                  </a:srgbClr>
                </a:solidFill>
                <a:latin typeface="Arial" pitchFamily="34" charset="0"/>
                <a:ea typeface="新細明體" pitchFamily="18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USB 3.1 Gen1 Performance 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1474C-F2B8-4E3C-9F67-37972827F550}" type="datetime1">
              <a:rPr lang="zh-TW" altLang="en-US" smtClean="0">
                <a:solidFill>
                  <a:srgbClr val="808080"/>
                </a:solidFill>
              </a:rPr>
              <a:pPr>
                <a:defRPr/>
              </a:pPr>
              <a:t>2017/2/24</a:t>
            </a:fld>
            <a:endParaRPr lang="en-US" altLang="zh-TW">
              <a:solidFill>
                <a:srgbClr val="808080"/>
              </a:solidFill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0" y="950531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000" b="1" dirty="0">
                <a:solidFill>
                  <a:srgbClr val="FFFFFF">
                    <a:lumMod val="50000"/>
                  </a:srgbClr>
                </a:solidFill>
                <a:latin typeface="Arial" pitchFamily="34" charset="0"/>
                <a:ea typeface="新細明體" pitchFamily="18" charset="-120"/>
              </a:rPr>
              <a:t>Max. Throughput  MB/S</a:t>
            </a:r>
            <a:endParaRPr kumimoji="1" lang="zh-TW" altLang="en-US" sz="1000" b="1" dirty="0">
              <a:solidFill>
                <a:srgbClr val="FFFFFF">
                  <a:lumMod val="50000"/>
                </a:srgbClr>
              </a:solidFill>
              <a:latin typeface="Arial" pitchFamily="34" charset="0"/>
              <a:ea typeface="新細明體" pitchFamily="18" charset="-120"/>
            </a:endParaRPr>
          </a:p>
        </p:txBody>
      </p:sp>
      <p:graphicFrame>
        <p:nvGraphicFramePr>
          <p:cNvPr id="26" name="表格 25"/>
          <p:cNvGraphicFramePr>
            <a:graphicFrameLocks noGrp="1"/>
          </p:cNvGraphicFramePr>
          <p:nvPr/>
        </p:nvGraphicFramePr>
        <p:xfrm>
          <a:off x="1403648" y="1700808"/>
          <a:ext cx="4414752" cy="1917278"/>
        </p:xfrm>
        <a:graphic>
          <a:graphicData uri="http://schemas.openxmlformats.org/drawingml/2006/table">
            <a:tbl>
              <a:tblPr/>
              <a:tblGrid>
                <a:gridCol w="1246399"/>
                <a:gridCol w="720080"/>
                <a:gridCol w="792088"/>
                <a:gridCol w="864096"/>
                <a:gridCol w="792089"/>
              </a:tblGrid>
              <a:tr h="39327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1" dirty="0" smtClean="0">
                          <a:solidFill>
                            <a:schemeClr val="bg1"/>
                          </a:solidFill>
                        </a:rPr>
                        <a:t>Multi-Media</a:t>
                      </a:r>
                      <a:endParaRPr lang="zh-TW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1" dirty="0" smtClean="0">
                          <a:solidFill>
                            <a:schemeClr val="bg1"/>
                          </a:solidFill>
                        </a:rPr>
                        <a:t>MP3</a:t>
                      </a:r>
                      <a:endParaRPr lang="zh-TW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1" dirty="0" smtClean="0">
                          <a:solidFill>
                            <a:schemeClr val="bg1"/>
                          </a:solidFill>
                        </a:rPr>
                        <a:t>JPEG</a:t>
                      </a:r>
                      <a:endParaRPr lang="zh-TW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1" dirty="0" smtClean="0">
                          <a:solidFill>
                            <a:schemeClr val="bg1"/>
                          </a:solidFill>
                        </a:rPr>
                        <a:t>DVD</a:t>
                      </a:r>
                      <a:endParaRPr lang="zh-TW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1" dirty="0" err="1" smtClean="0">
                          <a:solidFill>
                            <a:schemeClr val="bg1"/>
                          </a:solidFill>
                        </a:rPr>
                        <a:t>Blu</a:t>
                      </a:r>
                      <a:r>
                        <a:rPr lang="en-US" altLang="zh-TW" sz="1100" b="1" baseline="0" dirty="0" smtClean="0">
                          <a:solidFill>
                            <a:schemeClr val="bg1"/>
                          </a:solidFill>
                        </a:rPr>
                        <a:t>-Ray DVD</a:t>
                      </a:r>
                      <a:endParaRPr lang="zh-TW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327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Avg. Volume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5MB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10MB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8GB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50GB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13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/>
                        <a:t>Transmission</a:t>
                      </a:r>
                      <a:endParaRPr lang="zh-TW" altLang="en-US" sz="1000" dirty="0" smtClean="0"/>
                    </a:p>
                    <a:p>
                      <a:pPr algn="ctr"/>
                      <a:r>
                        <a:rPr lang="en-US" altLang="zh-TW" sz="1000" dirty="0" smtClean="0"/>
                        <a:t>By USB2.0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0.16</a:t>
                      </a:r>
                      <a:r>
                        <a:rPr lang="en-US" altLang="zh-TW" sz="1000" baseline="0" dirty="0" smtClean="0"/>
                        <a:t> Sec.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0.33 Sec.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4Min 26.66Sec.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/>
                        <a:t>27Min</a:t>
                      </a:r>
                      <a:r>
                        <a:rPr lang="en-US" altLang="zh-TW" sz="1000" baseline="0" dirty="0" smtClean="0"/>
                        <a:t> 46.66 Sec.</a:t>
                      </a:r>
                      <a:endParaRPr lang="zh-TW" altLang="en-US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solidFill>
                            <a:srgbClr val="002060"/>
                          </a:solidFill>
                        </a:rPr>
                        <a:t>Transmission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solidFill>
                            <a:srgbClr val="002060"/>
                          </a:solidFill>
                        </a:rPr>
                        <a:t>By USB3.0/3.1Gen1</a:t>
                      </a:r>
                      <a:endParaRPr lang="zh-TW" altLang="en-US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zh-TW" alt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>
                          <a:solidFill>
                            <a:srgbClr val="002060"/>
                          </a:solidFill>
                        </a:rPr>
                        <a:t>0.01 Sec.</a:t>
                      </a:r>
                      <a:endParaRPr lang="zh-TW" alt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>
                          <a:solidFill>
                            <a:srgbClr val="002060"/>
                          </a:solidFill>
                        </a:rPr>
                        <a:t>0.03 Sec.</a:t>
                      </a:r>
                      <a:endParaRPr lang="zh-TW" alt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>
                          <a:solidFill>
                            <a:srgbClr val="002060"/>
                          </a:solidFill>
                        </a:rPr>
                        <a:t>26.66Sec.</a:t>
                      </a:r>
                      <a:endParaRPr lang="zh-TW" alt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smtClean="0">
                          <a:solidFill>
                            <a:srgbClr val="002060"/>
                          </a:solidFill>
                        </a:rPr>
                        <a:t>2Min 46.66 Sec.</a:t>
                      </a:r>
                      <a:endParaRPr lang="zh-TW" alt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28" name="直線接點 27"/>
          <p:cNvCxnSpPr/>
          <p:nvPr/>
        </p:nvCxnSpPr>
        <p:spPr>
          <a:xfrm>
            <a:off x="3347864" y="3429000"/>
            <a:ext cx="0" cy="20162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7489825" cy="490538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Outline</a:t>
            </a:r>
            <a:endParaRPr lang="zh-TW" altLang="en-US" dirty="0" smtClean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>
          <a:xfrm>
            <a:off x="323850" y="908050"/>
            <a:ext cx="8496300" cy="5545138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latin typeface="Myriad Apple"/>
              </a:rPr>
              <a:t>What is the UE3310/UE3315</a:t>
            </a:r>
          </a:p>
          <a:p>
            <a:pPr eaLnBrk="1" hangingPunct="1"/>
            <a:r>
              <a:rPr lang="en-US" altLang="zh-TW" sz="2400" dirty="0" smtClean="0">
                <a:latin typeface="Myriad Apple"/>
              </a:rPr>
              <a:t>USB Overview</a:t>
            </a:r>
          </a:p>
          <a:p>
            <a:pPr eaLnBrk="1" hangingPunct="1"/>
            <a:r>
              <a:rPr lang="en-US" altLang="zh-TW" sz="2400" dirty="0" smtClean="0">
                <a:latin typeface="Myriad Apple"/>
              </a:rPr>
              <a:t>Product Feature, Advantage and Benefit</a:t>
            </a:r>
          </a:p>
          <a:p>
            <a:pPr eaLnBrk="1" hangingPunct="1"/>
            <a:r>
              <a:rPr lang="en-US" altLang="zh-TW" sz="2400" dirty="0" smtClean="0">
                <a:latin typeface="Myriad Apple"/>
              </a:rPr>
              <a:t>Product Applications &amp; Comparison</a:t>
            </a:r>
          </a:p>
          <a:p>
            <a:pPr eaLnBrk="1" hangingPunct="1"/>
            <a:r>
              <a:rPr lang="en-US" altLang="zh-TW" sz="2400" dirty="0" smtClean="0">
                <a:latin typeface="Myriad Apple"/>
              </a:rPr>
              <a:t>Package Content &amp; Order Information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2522AE-F6D1-46BF-B14F-4C80876E7676}" type="datetime1">
              <a:rPr lang="zh-TW" altLang="en-US"/>
              <a:pPr>
                <a:defRPr/>
              </a:pPr>
              <a:t>2017/2/24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8173" y="2996952"/>
            <a:ext cx="287582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2414" y="836718"/>
            <a:ext cx="7343922" cy="5113337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Product name:UE3310</a:t>
            </a:r>
          </a:p>
          <a:p>
            <a:pPr eaLnBrk="1" hangingPunct="1">
              <a:spcBef>
                <a:spcPts val="400"/>
              </a:spcBef>
              <a:buFont typeface="Wingdings" pitchFamily="2" charset="2"/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Product description: 10M USB3.1 Gen1 Extender Cable</a:t>
            </a:r>
          </a:p>
          <a:p>
            <a:pPr eaLnBrk="1" hangingPunct="1">
              <a:spcBef>
                <a:spcPts val="400"/>
              </a:spcBef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MSRP: USD99/EURO99</a:t>
            </a:r>
          </a:p>
          <a:p>
            <a:pPr>
              <a:lnSpc>
                <a:spcPct val="95000"/>
              </a:lnSpc>
              <a:buFont typeface="Wingdings" pitchFamily="2" charset="2"/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Specification 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solidFill>
                  <a:srgbClr val="0066FF"/>
                </a:solidFill>
                <a:latin typeface="Myriad Apple"/>
              </a:rPr>
              <a:t>Active Repeater cable length up to 10 meters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solidFill>
                  <a:srgbClr val="0066FF"/>
                </a:solidFill>
                <a:latin typeface="Myriad Apple"/>
              </a:rPr>
              <a:t>Support daisy-chain connection up to 50m with unique cable locking mechanism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solidFill>
                  <a:srgbClr val="0066FF"/>
                </a:solidFill>
                <a:latin typeface="Myriad Apple"/>
              </a:rPr>
              <a:t>USB 3.1 / 2.0 / 1.1 compliant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Supports USB 3.1 super speed up to 5.0Gbps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USB bus power/DC self-power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Over current detection and protection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Driver Free, Plug &amp; Play without configuration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5V/1.5A  </a:t>
            </a:r>
            <a:r>
              <a:rPr lang="en-US" altLang="zh-TW" dirty="0" smtClean="0">
                <a:latin typeface="Myriad Apple"/>
              </a:rPr>
              <a:t>power </a:t>
            </a:r>
            <a:r>
              <a:rPr lang="en-US" altLang="zh-TW" dirty="0" smtClean="0">
                <a:latin typeface="Myriad Apple"/>
              </a:rPr>
              <a:t>adapter and extension cable included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Pro"/>
              </a:rPr>
              <a:t>Compatible with PC &amp; Mac</a:t>
            </a:r>
          </a:p>
          <a:p>
            <a:pPr lvl="1" eaLnBrk="1" hangingPunct="1">
              <a:spcBef>
                <a:spcPts val="400"/>
              </a:spcBef>
              <a:buNone/>
            </a:pPr>
            <a:endParaRPr lang="en-US" altLang="zh-TW" dirty="0" smtClean="0">
              <a:latin typeface="Myriad Apple"/>
            </a:endParaRPr>
          </a:p>
          <a:p>
            <a:pPr lvl="1" eaLnBrk="1" hangingPunct="1">
              <a:spcBef>
                <a:spcPts val="400"/>
              </a:spcBef>
            </a:pPr>
            <a:endParaRPr lang="en-US" altLang="zh-TW" dirty="0" smtClean="0">
              <a:latin typeface="Myriad Apple"/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9" y="260649"/>
            <a:ext cx="7940675" cy="4905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TW" kern="1200" dirty="0" smtClean="0">
                <a:latin typeface="Trebuchet MS"/>
                <a:ea typeface="微軟正黑體"/>
                <a:cs typeface="+mn-cs"/>
              </a:rPr>
              <a:t>What is UE3310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4778" y="3212976"/>
            <a:ext cx="275922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2415" y="836718"/>
            <a:ext cx="7199905" cy="5113337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Product name:UE3315</a:t>
            </a:r>
          </a:p>
          <a:p>
            <a:pPr eaLnBrk="1" hangingPunct="1">
              <a:spcBef>
                <a:spcPts val="400"/>
              </a:spcBef>
              <a:buFont typeface="Wingdings" pitchFamily="2" charset="2"/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Product description: 15M USB3.1 Gen1 Extender Cable</a:t>
            </a:r>
          </a:p>
          <a:p>
            <a:pPr eaLnBrk="1" hangingPunct="1">
              <a:spcBef>
                <a:spcPts val="400"/>
              </a:spcBef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MSRP: USD159/EURO159</a:t>
            </a:r>
          </a:p>
          <a:p>
            <a:pPr>
              <a:lnSpc>
                <a:spcPct val="95000"/>
              </a:lnSpc>
              <a:buFont typeface="Wingdings" pitchFamily="2" charset="2"/>
              <a:buBlip>
                <a:blip r:embed="rId3"/>
              </a:buBlip>
            </a:pPr>
            <a:r>
              <a:rPr lang="en-US" altLang="zh-TW" sz="2000" dirty="0" smtClean="0">
                <a:latin typeface="Myriad Apple"/>
              </a:rPr>
              <a:t>Specification 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solidFill>
                  <a:srgbClr val="0066FF"/>
                </a:solidFill>
                <a:latin typeface="Myriad Apple"/>
              </a:rPr>
              <a:t>Active Repeater cable length up to 15 meters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solidFill>
                  <a:srgbClr val="0066FF"/>
                </a:solidFill>
                <a:latin typeface="Myriad Apple"/>
              </a:rPr>
              <a:t>Support daisy-chain connection up to 50m with unique cable locking mechanism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solidFill>
                  <a:srgbClr val="0066FF"/>
                </a:solidFill>
                <a:latin typeface="Myriad Apple"/>
              </a:rPr>
              <a:t>USB 3.1 / 2.0 / 1.1 compliant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Supports USB 3.1 super speed up to 5.0Gbps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USB bus power/DC self-power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Tiny signals booster block designs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Over current detection and protection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Driver Free, Plug &amp; Play without configuration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Apple"/>
              </a:rPr>
              <a:t>5V/1.5A  </a:t>
            </a:r>
            <a:r>
              <a:rPr lang="en-US" altLang="zh-TW" dirty="0" smtClean="0">
                <a:latin typeface="Myriad Apple"/>
              </a:rPr>
              <a:t>power </a:t>
            </a:r>
            <a:r>
              <a:rPr lang="en-US" altLang="zh-TW" dirty="0" smtClean="0">
                <a:latin typeface="Myriad Apple"/>
              </a:rPr>
              <a:t>adapter and extension cable included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TW" dirty="0" smtClean="0">
                <a:latin typeface="Myriad Pro"/>
              </a:rPr>
              <a:t>Compatible with PC &amp; Mac</a:t>
            </a:r>
          </a:p>
          <a:p>
            <a:pPr lvl="1" eaLnBrk="1" hangingPunct="1">
              <a:spcBef>
                <a:spcPts val="400"/>
              </a:spcBef>
              <a:buNone/>
            </a:pPr>
            <a:endParaRPr lang="en-US" altLang="zh-TW" dirty="0" smtClean="0">
              <a:latin typeface="Myriad Apple"/>
            </a:endParaRPr>
          </a:p>
          <a:p>
            <a:pPr lvl="1" eaLnBrk="1" hangingPunct="1">
              <a:spcBef>
                <a:spcPts val="400"/>
              </a:spcBef>
            </a:pPr>
            <a:endParaRPr lang="en-US" altLang="zh-TW" dirty="0" smtClean="0">
              <a:latin typeface="Myriad Apple"/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9" y="260649"/>
            <a:ext cx="7940675" cy="4905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TW" kern="1200" dirty="0" smtClean="0">
                <a:latin typeface="Trebuchet MS"/>
                <a:ea typeface="微軟正黑體"/>
                <a:cs typeface="+mn-cs"/>
              </a:rPr>
              <a:t>What is UE3315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dirty="0" smtClean="0"/>
              <a:t>Product Features, Advantages and Benefits</a:t>
            </a:r>
            <a:endParaRPr lang="zh-TW" altLang="en-US" dirty="0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1474C-F2B8-4E3C-9F67-37972827F550}" type="datetime1">
              <a:rPr lang="zh-TW" altLang="en-US" smtClean="0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8" name="矩形 7"/>
          <p:cNvSpPr/>
          <p:nvPr/>
        </p:nvSpPr>
        <p:spPr>
          <a:xfrm>
            <a:off x="251520" y="1268760"/>
            <a:ext cx="7920880" cy="393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1600" dirty="0" smtClean="0">
                <a:latin typeface="Myriad Apple"/>
              </a:rPr>
              <a:t>Upgrade USB data channel to </a:t>
            </a:r>
            <a:r>
              <a:rPr lang="en-US" altLang="zh-TW" sz="1600" dirty="0" err="1" smtClean="0">
                <a:latin typeface="Myriad Apple"/>
              </a:rPr>
              <a:t>SuperSpeed</a:t>
            </a:r>
            <a:r>
              <a:rPr lang="en-US" altLang="zh-TW" sz="1600" dirty="0" smtClean="0">
                <a:latin typeface="Myriad Apple"/>
              </a:rPr>
              <a:t> USB 3.1 Gen1 spec with future-proofed, stable 5 </a:t>
            </a:r>
            <a:r>
              <a:rPr lang="en-US" altLang="zh-TW" sz="1600" dirty="0" err="1" smtClean="0">
                <a:latin typeface="Myriad Apple"/>
              </a:rPr>
              <a:t>Gbps</a:t>
            </a:r>
            <a:r>
              <a:rPr lang="en-US" altLang="zh-TW" sz="1600" dirty="0" smtClean="0">
                <a:latin typeface="Myriad Apple"/>
              </a:rPr>
              <a:t> data transfer rate and also maintain backward compatibility with existing USB 2.0 peripherals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US" altLang="zh-TW" sz="1600" dirty="0" smtClean="0">
              <a:latin typeface="Myriad Apple"/>
            </a:endParaRP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1600" dirty="0" smtClean="0">
                <a:latin typeface="Myriad Apple"/>
              </a:rPr>
              <a:t>The integrated signals booster ensure the USB performance at longer lengths (over 3m limitation) than a normal USB extension cable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US" altLang="zh-TW" sz="1600" dirty="0" smtClean="0">
              <a:latin typeface="Myriad Apple"/>
            </a:endParaRP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1600" dirty="0" smtClean="0">
                <a:latin typeface="Myriad Apple"/>
              </a:rPr>
              <a:t>Tool-less, unique cable locking mechanism improve smoothly daisy-chain installation on the field-side cable deployment. 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US" altLang="zh-TW" sz="1600" dirty="0" smtClean="0">
              <a:latin typeface="Myriad Apple"/>
            </a:endParaRP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1600" dirty="0" smtClean="0">
                <a:latin typeface="Myriad Apple"/>
              </a:rPr>
              <a:t>Power </a:t>
            </a:r>
            <a:r>
              <a:rPr lang="en-US" altLang="zh-TW" sz="1600" dirty="0" smtClean="0">
                <a:latin typeface="Myriad Apple"/>
              </a:rPr>
              <a:t>adapter package included, provide sufficient power supply, superior cable performance and error-free data transmission for downstream devices.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US" altLang="zh-TW" sz="1600" dirty="0" smtClean="0">
              <a:latin typeface="Myriad Apple"/>
            </a:endParaRP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1600" dirty="0" smtClean="0">
                <a:latin typeface="Myriad Apple"/>
              </a:rPr>
              <a:t>Plug-and-play convenience. No additional drivers required.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6876256" y="4869160"/>
            <a:ext cx="10999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1400" b="1" dirty="0" smtClean="0">
                <a:solidFill>
                  <a:schemeClr val="bg1"/>
                </a:solidFill>
                <a:latin typeface="Trebuchet MS" pitchFamily="34" charset="0"/>
              </a:rPr>
              <a:t>UH3231</a:t>
            </a:r>
          </a:p>
          <a:p>
            <a:pPr algn="ctr"/>
            <a:r>
              <a:rPr lang="en-US" altLang="zh-TW" sz="1400" b="1" dirty="0" smtClean="0">
                <a:solidFill>
                  <a:schemeClr val="bg1"/>
                </a:solidFill>
                <a:latin typeface="Trebuchet MS" pitchFamily="34" charset="0"/>
              </a:rPr>
              <a:t>Micro Dock</a:t>
            </a:r>
            <a:endParaRPr lang="en-US" altLang="zh-TW" sz="1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3120" y="836712"/>
            <a:ext cx="4579319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/>
              <a:t>Connection Diagram – UE3310  / UE3315</a:t>
            </a:r>
            <a:endParaRPr lang="zh-TW" altLang="en-US" sz="20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1474C-F2B8-4E3C-9F67-37972827F550}" type="datetime1">
              <a:rPr lang="zh-TW" altLang="en-US" smtClean="0"/>
              <a:pPr>
                <a:defRPr/>
              </a:pPr>
              <a:t>2017/2/24</a:t>
            </a:fld>
            <a:endParaRPr lang="en-US" altLang="zh-TW"/>
          </a:p>
        </p:txBody>
      </p:sp>
      <p:pic>
        <p:nvPicPr>
          <p:cNvPr id="56" name="圖片 55" descr="yamaha-pa-130-ac-power-adaptor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9723293">
            <a:off x="2731401" y="2956553"/>
            <a:ext cx="939543" cy="93954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645024"/>
            <a:ext cx="4752528" cy="2949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圖案 16"/>
          <p:cNvCxnSpPr/>
          <p:nvPr/>
        </p:nvCxnSpPr>
        <p:spPr>
          <a:xfrm flipV="1">
            <a:off x="3275856" y="3212976"/>
            <a:ext cx="1656184" cy="360040"/>
          </a:xfrm>
          <a:prstGeom prst="bentConnector3">
            <a:avLst>
              <a:gd name="adj1" fmla="val 100058"/>
            </a:avLst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圖片 33" descr="yamaha-pa-130-ac-power-adaptor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9723293">
            <a:off x="2803409" y="5770216"/>
            <a:ext cx="939543" cy="939543"/>
          </a:xfrm>
          <a:prstGeom prst="rect">
            <a:avLst/>
          </a:prstGeom>
        </p:spPr>
      </p:pic>
      <p:cxnSp>
        <p:nvCxnSpPr>
          <p:cNvPr id="35" name="圖案 16"/>
          <p:cNvCxnSpPr/>
          <p:nvPr/>
        </p:nvCxnSpPr>
        <p:spPr>
          <a:xfrm flipV="1">
            <a:off x="3491880" y="6093296"/>
            <a:ext cx="1656184" cy="360040"/>
          </a:xfrm>
          <a:prstGeom prst="bentConnector3">
            <a:avLst>
              <a:gd name="adj1" fmla="val 100058"/>
            </a:avLst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827584" y="1988840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UE3310 x5pcs</a:t>
            </a:r>
            <a:endParaRPr lang="zh-TW" altLang="en-US" dirty="0"/>
          </a:p>
        </p:txBody>
      </p:sp>
      <p:sp>
        <p:nvSpPr>
          <p:cNvPr id="37" name="矩形 36"/>
          <p:cNvSpPr/>
          <p:nvPr/>
        </p:nvSpPr>
        <p:spPr>
          <a:xfrm>
            <a:off x="827584" y="5013176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UE3315 x3pcs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065812"/>
            <a:ext cx="4968552" cy="337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7489825" cy="490537"/>
          </a:xfrm>
          <a:noFill/>
        </p:spPr>
        <p:txBody>
          <a:bodyPr/>
          <a:lstStyle/>
          <a:p>
            <a:r>
              <a:rPr lang="en-US" altLang="zh-TW" dirty="0" smtClean="0"/>
              <a:t>UE3310/UE3315  Front/Rear View</a:t>
            </a:r>
            <a:endParaRPr lang="zh-TW" altLang="en-US" dirty="0" smtClean="0"/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899592" y="4653136"/>
            <a:ext cx="6768752" cy="1477328"/>
          </a:xfrm>
          <a:prstGeom prst="rect">
            <a:avLst/>
          </a:prstGeom>
          <a:noFill/>
          <a:ln w="12700" algn="ctr">
            <a:solidFill>
              <a:schemeClr val="bg2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zh-TW" dirty="0" smtClean="0">
                <a:latin typeface="Trebuchet MS" pitchFamily="34" charset="0"/>
              </a:rPr>
              <a:t>USB 3.1 Gen1 Type-A Male with cable locking </a:t>
            </a:r>
          </a:p>
          <a:p>
            <a:pPr marL="457200" indent="-457200">
              <a:buAutoNum type="arabicPeriod"/>
            </a:pPr>
            <a:r>
              <a:rPr lang="en-US" altLang="zh-TW" dirty="0" smtClean="0">
                <a:latin typeface="Trebuchet MS" pitchFamily="34" charset="0"/>
              </a:rPr>
              <a:t>USB 3.1 Gen1 Type-A Female</a:t>
            </a:r>
          </a:p>
          <a:p>
            <a:pPr marL="457200" indent="-457200">
              <a:buAutoNum type="arabicPeriod"/>
            </a:pPr>
            <a:r>
              <a:rPr lang="en-US" altLang="zh-TW" dirty="0" smtClean="0">
                <a:latin typeface="Trebuchet MS" pitchFamily="34" charset="0"/>
              </a:rPr>
              <a:t>DC 5V power input</a:t>
            </a:r>
          </a:p>
          <a:p>
            <a:pPr marL="457200" indent="-457200">
              <a:buAutoNum type="arabicPeriod"/>
            </a:pPr>
            <a:r>
              <a:rPr lang="en-US" altLang="zh-TW" dirty="0" smtClean="0">
                <a:latin typeface="Trebuchet MS" pitchFamily="34" charset="0"/>
              </a:rPr>
              <a:t>Power Status LED</a:t>
            </a:r>
          </a:p>
          <a:p>
            <a:pPr marL="457200" indent="-457200"/>
            <a:endParaRPr lang="en-US" altLang="zh-TW" dirty="0">
              <a:latin typeface="Trebuchet MS" pitchFamily="34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3203848" y="3514084"/>
            <a:ext cx="1008112" cy="707886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TW" sz="1000" dirty="0">
                <a:solidFill>
                  <a:srgbClr val="FF0000"/>
                </a:solidFill>
                <a:latin typeface="Trebuchet MS" pitchFamily="34" charset="0"/>
              </a:rPr>
              <a:t>1</a:t>
            </a:r>
          </a:p>
          <a:p>
            <a:pPr>
              <a:spcBef>
                <a:spcPct val="50000"/>
              </a:spcBef>
              <a:defRPr/>
            </a:pPr>
            <a:endParaRPr lang="en-US" altLang="zh-TW" sz="1000" dirty="0">
              <a:solidFill>
                <a:schemeClr val="accent6">
                  <a:lumMod val="60000"/>
                  <a:lumOff val="40000"/>
                </a:schemeClr>
              </a:solidFill>
              <a:latin typeface="Trebuchet MS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en-US" altLang="zh-TW" sz="1000" dirty="0">
              <a:solidFill>
                <a:schemeClr val="accent6">
                  <a:lumMod val="60000"/>
                  <a:lumOff val="40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907704" y="2866012"/>
            <a:ext cx="936104" cy="708025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000">
                <a:solidFill>
                  <a:srgbClr val="FF0000"/>
                </a:solidFill>
                <a:latin typeface="Trebuchet MS" pitchFamily="34" charset="0"/>
              </a:rPr>
              <a:t>2</a:t>
            </a:r>
          </a:p>
          <a:p>
            <a:pPr>
              <a:spcBef>
                <a:spcPct val="50000"/>
              </a:spcBef>
            </a:pPr>
            <a:endParaRPr lang="en-US" altLang="zh-TW" sz="1000">
              <a:solidFill>
                <a:srgbClr val="FF0000"/>
              </a:solidFill>
              <a:latin typeface="Trebuchet MS" pitchFamily="34" charset="0"/>
            </a:endParaRPr>
          </a:p>
          <a:p>
            <a:pPr>
              <a:spcBef>
                <a:spcPct val="50000"/>
              </a:spcBef>
            </a:pPr>
            <a:endParaRPr lang="en-US" altLang="zh-TW" sz="10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4499992" y="3082036"/>
            <a:ext cx="504056" cy="477054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000" dirty="0" smtClean="0">
                <a:solidFill>
                  <a:srgbClr val="FF0000"/>
                </a:solidFill>
                <a:latin typeface="Trebuchet MS" pitchFamily="34" charset="0"/>
              </a:rPr>
              <a:t>4</a:t>
            </a:r>
          </a:p>
          <a:p>
            <a:pPr>
              <a:spcBef>
                <a:spcPct val="50000"/>
              </a:spcBef>
            </a:pPr>
            <a:endParaRPr lang="en-US" altLang="zh-TW" sz="1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4788024" y="3514084"/>
            <a:ext cx="567680" cy="477054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000" dirty="0">
                <a:solidFill>
                  <a:srgbClr val="FF0000"/>
                </a:solidFill>
                <a:latin typeface="Trebuchet MS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zh-TW" sz="1000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179512" y="1484784"/>
          <a:ext cx="8784975" cy="4608512"/>
        </p:xfrm>
        <a:graphic>
          <a:graphicData uri="http://schemas.openxmlformats.org/drawingml/2006/table">
            <a:tbl>
              <a:tblPr/>
              <a:tblGrid>
                <a:gridCol w="936104"/>
                <a:gridCol w="782990"/>
                <a:gridCol w="786328"/>
                <a:gridCol w="769639"/>
                <a:gridCol w="769639"/>
                <a:gridCol w="839607"/>
                <a:gridCol w="763809"/>
                <a:gridCol w="760596"/>
                <a:gridCol w="850590"/>
                <a:gridCol w="761864"/>
                <a:gridCol w="763809"/>
              </a:tblGrid>
              <a:tr h="3252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Brand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ATEN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Cable Matters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Myriad Apple"/>
                        </a:rPr>
                        <a:t>Plugable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SIIG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Myriad Apple"/>
                        </a:rPr>
                        <a:t>StarTech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Myriad Apple"/>
                        </a:rPr>
                        <a:t>TrippLite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Corning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Club3D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Myriad Apple"/>
                        </a:rPr>
                        <a:t>Newnex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LINDY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12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Model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UE3310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Myriad Apple"/>
                        </a:rPr>
                        <a:t>SuperSpeed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 USB 3.0 Type A Male to Female Active Extension Cable 10 Meters/32.8 Feet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 Meter (32 Foot) USB 3.0 Active Extension Cable with AC Power Adapter Included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JU-CB0611-S1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USB3AAEXT10M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U330-10M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Optical Cables by Corning USB 3.0 Optical Cable 10 Meter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CAC-1402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Myriad Apple"/>
                        </a:rPr>
                        <a:t>FireNEX-uLINK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 Dongle Repeater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 Meter USB 3.0 Active Extension Cable Pro (43157)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Distance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10m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2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Daisy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chained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V, up to 50m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latin typeface="Myriad Apple"/>
                        </a:rPr>
                        <a:t>V,up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 to 20m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V, up to 50m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26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Lock/screw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26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Type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Repeater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78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Additional USB power input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78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Booster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block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78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Power Adapter Required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2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MSRP (USD)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99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62.99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62.99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99.99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107.99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187.59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137.9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71.6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78.99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8208963" cy="490538"/>
          </a:xfrm>
          <a:noFill/>
        </p:spPr>
        <p:txBody>
          <a:bodyPr/>
          <a:lstStyle/>
          <a:p>
            <a:r>
              <a:rPr lang="en-US" altLang="zh-TW" dirty="0" smtClean="0"/>
              <a:t>Product Comparison -  UE3310</a:t>
            </a:r>
          </a:p>
        </p:txBody>
      </p:sp>
      <p:pic>
        <p:nvPicPr>
          <p:cNvPr id="11" name="Picture 1" descr="Product Detai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964008" y="169565"/>
            <a:ext cx="1034143" cy="1027252"/>
          </a:xfrm>
          <a:prstGeom prst="rect">
            <a:avLst/>
          </a:prstGeom>
          <a:noFill/>
        </p:spPr>
      </p:pic>
      <p:pic>
        <p:nvPicPr>
          <p:cNvPr id="17" name="Picture 3" descr="Product Detai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556296" y="241573"/>
            <a:ext cx="1007174" cy="1003577"/>
          </a:xfrm>
          <a:prstGeom prst="rect">
            <a:avLst/>
          </a:prstGeom>
          <a:noFill/>
        </p:spPr>
      </p:pic>
      <p:pic>
        <p:nvPicPr>
          <p:cNvPr id="18" name="Picture 4" descr="Product Detail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404168" y="313581"/>
            <a:ext cx="833754" cy="830036"/>
          </a:xfrm>
          <a:prstGeom prst="rect">
            <a:avLst/>
          </a:prstGeom>
          <a:noFill/>
        </p:spPr>
      </p:pic>
      <p:pic>
        <p:nvPicPr>
          <p:cNvPr id="19" name="Picture 5" descr="Product Detail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756096" y="385589"/>
            <a:ext cx="884465" cy="884464"/>
          </a:xfrm>
          <a:prstGeom prst="rect">
            <a:avLst/>
          </a:prstGeom>
          <a:noFill/>
        </p:spPr>
      </p:pic>
      <p:pic>
        <p:nvPicPr>
          <p:cNvPr id="22" name="Picture 8" descr="Product Detail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2636912"/>
            <a:ext cx="705289" cy="704658"/>
          </a:xfrm>
          <a:prstGeom prst="rect">
            <a:avLst/>
          </a:prstGeom>
          <a:noFill/>
        </p:spPr>
      </p:pic>
      <p:pic>
        <p:nvPicPr>
          <p:cNvPr id="24" name="Picture 10" descr="Product Detail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2564904"/>
            <a:ext cx="702762" cy="699627"/>
          </a:xfrm>
          <a:prstGeom prst="rect">
            <a:avLst/>
          </a:prstGeom>
          <a:noFill/>
        </p:spPr>
      </p:pic>
      <p:pic>
        <p:nvPicPr>
          <p:cNvPr id="25" name="Picture 11" descr="Product Detail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52320" y="2636912"/>
            <a:ext cx="722016" cy="720080"/>
          </a:xfrm>
          <a:prstGeom prst="rect">
            <a:avLst/>
          </a:prstGeom>
          <a:noFill/>
        </p:spPr>
      </p:pic>
      <p:pic>
        <p:nvPicPr>
          <p:cNvPr id="26" name="Picture 13" descr="Product Details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44408" y="2708920"/>
            <a:ext cx="652137" cy="648072"/>
          </a:xfrm>
          <a:prstGeom prst="rect">
            <a:avLst/>
          </a:prstGeom>
          <a:noFill/>
        </p:spPr>
      </p:pic>
      <p:pic>
        <p:nvPicPr>
          <p:cNvPr id="36" name="Picture 3" descr="Product Detai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778708"/>
            <a:ext cx="648072" cy="645758"/>
          </a:xfrm>
          <a:prstGeom prst="rect">
            <a:avLst/>
          </a:prstGeom>
          <a:noFill/>
        </p:spPr>
      </p:pic>
      <p:pic>
        <p:nvPicPr>
          <p:cNvPr id="37" name="Picture 4" descr="Product Detail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2852936"/>
            <a:ext cx="504056" cy="501808"/>
          </a:xfrm>
          <a:prstGeom prst="rect">
            <a:avLst/>
          </a:prstGeom>
          <a:noFill/>
        </p:spPr>
      </p:pic>
      <p:pic>
        <p:nvPicPr>
          <p:cNvPr id="38" name="Picture 5" descr="Product Detail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2780928"/>
            <a:ext cx="576065" cy="576064"/>
          </a:xfrm>
          <a:prstGeom prst="rect">
            <a:avLst/>
          </a:prstGeom>
          <a:noFill/>
        </p:spPr>
      </p:pic>
      <p:pic>
        <p:nvPicPr>
          <p:cNvPr id="43" name="Picture 7" descr="Product Detail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8516" y="2780928"/>
            <a:ext cx="652137" cy="648072"/>
          </a:xfrm>
          <a:prstGeom prst="rect">
            <a:avLst/>
          </a:prstGeom>
          <a:noFill/>
        </p:spPr>
      </p:pic>
      <p:pic>
        <p:nvPicPr>
          <p:cNvPr id="44" name="Picture 1" descr="Product Detai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708920"/>
            <a:ext cx="648100" cy="647848"/>
          </a:xfrm>
          <a:prstGeom prst="rect">
            <a:avLst/>
          </a:prstGeom>
          <a:noFill/>
        </p:spPr>
      </p:pic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15616" y="2564904"/>
            <a:ext cx="742867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Product Comparison – UE3315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1474C-F2B8-4E3C-9F67-37972827F550}" type="datetime1">
              <a:rPr lang="zh-TW" altLang="en-US" smtClean="0"/>
              <a:pPr>
                <a:defRPr/>
              </a:pPr>
              <a:t>2017/2/24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7B53-D14A-4D0F-9C67-84CCDF9AEE63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23528" y="1268760"/>
          <a:ext cx="8424936" cy="4742945"/>
        </p:xfrm>
        <a:graphic>
          <a:graphicData uri="http://schemas.openxmlformats.org/drawingml/2006/table">
            <a:tbl>
              <a:tblPr/>
              <a:tblGrid>
                <a:gridCol w="1394624"/>
                <a:gridCol w="1053648"/>
                <a:gridCol w="1081868"/>
                <a:gridCol w="1198506"/>
                <a:gridCol w="1296562"/>
                <a:gridCol w="1299286"/>
                <a:gridCol w="1100442"/>
              </a:tblGrid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Brand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ATEN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SIIG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KYOCERA-STRATEGIC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Myriad Apple"/>
                        </a:rPr>
                        <a:t>TrippLite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Corning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Club3D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0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Model 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UE3315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JU-CB0711-S1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USB 3.0 ACTIVE REPEATER CABLE-15M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U330-15M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Optical Cables by Corning USB 3.0 Optical Cable 10 Meter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CAC-1403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Distance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15m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15m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15m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15m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15m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15m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Daisy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chained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V, up to 50m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Lock/screw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8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Type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Cable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Additional USB power 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4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Booster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block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Power Adapter Required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MSRP (USD)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latin typeface="Myriad Apple"/>
                        </a:rPr>
                        <a:t>159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latin typeface="Myriad App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149.99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165.35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193.11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latin typeface="Myriad Apple"/>
                        </a:rPr>
                        <a:t>164.99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latin typeface="Myriad Apple"/>
                        </a:rPr>
                        <a:t>99.9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1" descr="Product Detai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4970" y="2276872"/>
            <a:ext cx="936587" cy="930346"/>
          </a:xfrm>
          <a:prstGeom prst="rect">
            <a:avLst/>
          </a:prstGeom>
          <a:noFill/>
        </p:spPr>
      </p:pic>
      <p:pic>
        <p:nvPicPr>
          <p:cNvPr id="11" name="Picture 5" descr="Product Detai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420888"/>
            <a:ext cx="792088" cy="792087"/>
          </a:xfrm>
          <a:prstGeom prst="rect">
            <a:avLst/>
          </a:prstGeom>
          <a:noFill/>
        </p:spPr>
      </p:pic>
      <p:pic>
        <p:nvPicPr>
          <p:cNvPr id="16" name="Picture 10" descr="Product Detail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2348880"/>
            <a:ext cx="847423" cy="843643"/>
          </a:xfrm>
          <a:prstGeom prst="rect">
            <a:avLst/>
          </a:prstGeom>
          <a:noFill/>
        </p:spPr>
      </p:pic>
      <p:pic>
        <p:nvPicPr>
          <p:cNvPr id="23" name="Picture 7" descr="Product Detail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2204864"/>
            <a:ext cx="1035498" cy="1029044"/>
          </a:xfrm>
          <a:prstGeom prst="rect">
            <a:avLst/>
          </a:prstGeom>
          <a:noFill/>
        </p:spPr>
      </p:pic>
      <p:pic>
        <p:nvPicPr>
          <p:cNvPr id="24" name="Picture 8" descr="Product Detail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4" y="2348880"/>
            <a:ext cx="849434" cy="848674"/>
          </a:xfrm>
          <a:prstGeom prst="rect">
            <a:avLst/>
          </a:prstGeom>
          <a:noFill/>
        </p:spPr>
      </p:pic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63688" y="2492896"/>
            <a:ext cx="95511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rebuchet MS"/>
        <a:ea typeface="微軟正黑體"/>
        <a:cs typeface=""/>
      </a:majorFont>
      <a:minorFont>
        <a:latin typeface="Trebuchet MS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rebuchet MS"/>
        <a:ea typeface="微軟正黑體"/>
        <a:cs typeface=""/>
      </a:majorFont>
      <a:minorFont>
        <a:latin typeface="Trebuchet MS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4165f4a9-5bbd-4f56-950c-4b9b4c37c3f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232A2290924EA4B81A372548E943680" ma:contentTypeVersion="1" ma:contentTypeDescription="建立新的文件。" ma:contentTypeScope="" ma:versionID="332fa70416cff1feb460c89f8360c4f5">
  <xsd:schema xmlns:xsd="http://www.w3.org/2001/XMLSchema" xmlns:xs="http://www.w3.org/2001/XMLSchema" xmlns:p="http://schemas.microsoft.com/office/2006/metadata/properties" xmlns:ns2="4165f4a9-5bbd-4f56-950c-4b9b4c37c3fe" targetNamespace="http://schemas.microsoft.com/office/2006/metadata/properties" ma:root="true" ma:fieldsID="9949b71827add4848b2aa543443f33fe" ns2:_="">
    <xsd:import namespace="4165f4a9-5bbd-4f56-950c-4b9b4c37c3fe"/>
    <xsd:element name="properties">
      <xsd:complexType>
        <xsd:sequence>
          <xsd:element name="documentManagement">
            <xsd:complexType>
              <xsd:all>
                <xsd:element ref="ns2: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5f4a9-5bbd-4f56-950c-4b9b4c37c3f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Owner" ma:internalName="Own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F4D649-DAC0-4E04-8E85-744D417667D8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4165f4a9-5bbd-4f56-950c-4b9b4c37c3fe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F3EDF6-3D29-4F9E-B445-09D92B4469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65f4a9-5bbd-4f56-950c-4b9b4c37c3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221B8E-C14F-4406-BFF8-AD8E35B292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73186</TotalTime>
  <Words>932</Words>
  <Application>Microsoft Office PowerPoint</Application>
  <PresentationFormat>如螢幕大小 (4:3)</PresentationFormat>
  <Paragraphs>328</Paragraphs>
  <Slides>16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16</vt:i4>
      </vt:variant>
    </vt:vector>
  </HeadingPairs>
  <TitlesOfParts>
    <vt:vector size="18" baseType="lpstr">
      <vt:lpstr>預設簡報設計</vt:lpstr>
      <vt:lpstr>1_預設簡報設計</vt:lpstr>
      <vt:lpstr> UE3310/UE3315 Product Guide  10m/15m USB3.1 Gen1 Extender Cable</vt:lpstr>
      <vt:lpstr>Outline</vt:lpstr>
      <vt:lpstr>What is UE3310  </vt:lpstr>
      <vt:lpstr>What is UE3315  </vt:lpstr>
      <vt:lpstr>Product Features, Advantages and Benefits</vt:lpstr>
      <vt:lpstr>Connection Diagram – UE3310  / UE3315</vt:lpstr>
      <vt:lpstr>UE3310/UE3315  Front/Rear View</vt:lpstr>
      <vt:lpstr>Product Comparison -  UE3310</vt:lpstr>
      <vt:lpstr>Product Comparison – UE3315</vt:lpstr>
      <vt:lpstr> Package Contents</vt:lpstr>
      <vt:lpstr>Ordering Information</vt:lpstr>
      <vt:lpstr>投影片 12</vt:lpstr>
      <vt:lpstr>FAQ (I)</vt:lpstr>
      <vt:lpstr>FAQ (II)</vt:lpstr>
      <vt:lpstr>More Items to Consider </vt:lpstr>
      <vt:lpstr>USB 3.1 Gen1 Performance </vt:lpstr>
    </vt:vector>
  </TitlesOfParts>
  <Company>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</dc:title>
  <dc:creator>regionwu</dc:creator>
  <cp:lastModifiedBy>ethanyu</cp:lastModifiedBy>
  <cp:revision>2552</cp:revision>
  <dcterms:created xsi:type="dcterms:W3CDTF">2007-02-01T05:56:34Z</dcterms:created>
  <dcterms:modified xsi:type="dcterms:W3CDTF">2017-02-24T03:30:58Z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0x010100E232A2290924EA4B81A372548E943680</vt:lpwstr>
  </property>
</Properties>
</file>