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45"/>
  </p:notesMasterIdLst>
  <p:sldIdLst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67" r:id="rId11"/>
    <p:sldId id="368" r:id="rId12"/>
    <p:sldId id="342" r:id="rId13"/>
    <p:sldId id="344" r:id="rId14"/>
    <p:sldId id="387" r:id="rId15"/>
    <p:sldId id="372" r:id="rId16"/>
    <p:sldId id="346" r:id="rId17"/>
    <p:sldId id="347" r:id="rId18"/>
    <p:sldId id="379" r:id="rId19"/>
    <p:sldId id="390" r:id="rId20"/>
    <p:sldId id="365" r:id="rId21"/>
    <p:sldId id="351" r:id="rId22"/>
    <p:sldId id="354" r:id="rId23"/>
    <p:sldId id="355" r:id="rId24"/>
    <p:sldId id="357" r:id="rId25"/>
    <p:sldId id="358" r:id="rId26"/>
    <p:sldId id="359" r:id="rId27"/>
    <p:sldId id="360" r:id="rId28"/>
    <p:sldId id="361" r:id="rId29"/>
    <p:sldId id="381" r:id="rId30"/>
    <p:sldId id="383" r:id="rId31"/>
    <p:sldId id="386" r:id="rId32"/>
    <p:sldId id="384" r:id="rId33"/>
    <p:sldId id="385" r:id="rId34"/>
    <p:sldId id="363" r:id="rId35"/>
    <p:sldId id="388" r:id="rId36"/>
    <p:sldId id="371" r:id="rId37"/>
    <p:sldId id="377" r:id="rId38"/>
    <p:sldId id="389" r:id="rId39"/>
    <p:sldId id="375" r:id="rId40"/>
    <p:sldId id="376" r:id="rId41"/>
    <p:sldId id="378" r:id="rId42"/>
    <p:sldId id="370" r:id="rId43"/>
    <p:sldId id="364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99CC"/>
    <a:srgbClr val="0099FF"/>
    <a:srgbClr val="66CCFF"/>
    <a:srgbClr val="CCFFFF"/>
    <a:srgbClr val="3399FF"/>
    <a:srgbClr val="CCFF99"/>
    <a:srgbClr val="CCFF33"/>
    <a:srgbClr val="99CC00"/>
    <a:srgbClr val="00642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28" autoAdjust="0"/>
  </p:normalViewPr>
  <p:slideViewPr>
    <p:cSldViewPr>
      <p:cViewPr>
        <p:scale>
          <a:sx n="62" d="100"/>
          <a:sy n="62" d="100"/>
        </p:scale>
        <p:origin x="-1296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C1505-53D9-4885-9A25-A3FF3C743562}" type="datetimeFigureOut">
              <a:rPr lang="zh-TW" altLang="en-US" smtClean="0"/>
              <a:pPr/>
              <a:t>2017/2/21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3F9AC-9F21-4BC3-97FD-4954C56CDF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64620-43E2-4AC9-81B1-0EBF01EE877E}" type="slidenum">
              <a:rPr lang="en-US" altLang="zh-TW" smtClean="0">
                <a:solidFill>
                  <a:prstClr val="black"/>
                </a:solidFill>
              </a:rPr>
              <a:pPr/>
              <a:t>1</a:t>
            </a:fld>
            <a:endParaRPr lang="en-US" altLang="zh-TW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5BCC1-7010-40B7-B30E-2BCB7A804F14}" type="slidenum">
              <a:rPr lang="en-US" altLang="zh-TW" smtClean="0">
                <a:solidFill>
                  <a:prstClr val="black"/>
                </a:solidFill>
              </a:rPr>
              <a:pPr/>
              <a:t>42</a:t>
            </a:fld>
            <a:endParaRPr lang="en-US" altLang="zh-TW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3F9AC-9F21-4BC3-97FD-4954C56CDF3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dirty="0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2666"/>
            <a:ext cx="5487041" cy="4114800"/>
          </a:xfrm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133600"/>
            <a:ext cx="5903913" cy="647700"/>
          </a:xfrm>
          <a:effectLst>
            <a:outerShdw dist="28398" dir="3806097" algn="ctr" rotWithShape="0">
              <a:srgbClr val="132164">
                <a:alpha val="10001"/>
              </a:srgbClr>
            </a:outerShdw>
          </a:effectLst>
        </p:spPr>
        <p:txBody>
          <a:bodyPr anchor="ctr"/>
          <a:lstStyle>
            <a:lvl1pPr algn="ctr">
              <a:defRPr sz="2900" i="0">
                <a:solidFill>
                  <a:schemeClr val="bg1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708275"/>
            <a:ext cx="5905500" cy="576263"/>
          </a:xfrm>
          <a:effectLst>
            <a:outerShdw dist="17961" dir="2700000" algn="ctr" rotWithShape="0">
              <a:srgbClr val="132164">
                <a:alpha val="95000"/>
              </a:srgbClr>
            </a:outerShdw>
          </a:effectLst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87EDFF"/>
                </a:solidFill>
              </a:defRPr>
            </a:lvl1pPr>
          </a:lstStyle>
          <a:p>
            <a:endParaRPr lang="zh-TW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BAA4B-F261-4DDA-9E04-DE826FC69358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9144-9FD2-413C-9E2C-7DB988ABDD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標題 1"/>
          <p:cNvSpPr txBox="1">
            <a:spLocks/>
          </p:cNvSpPr>
          <p:nvPr userDrawn="1"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本文件未經許可不得任意轉載、披露。</a:t>
            </a:r>
            <a:endParaRPr kumimoji="1" lang="zh-TW" altLang="en-US" sz="6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 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AF3EF-544E-4DBB-9847-94340F01C446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3502-3BBC-4FA8-85A9-92D998962F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標題 1"/>
          <p:cNvSpPr txBox="1">
            <a:spLocks/>
          </p:cNvSpPr>
          <p:nvPr userDrawn="1"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本文件未經許可不得任意轉載、披露。</a:t>
            </a:r>
            <a:endParaRPr kumimoji="1" lang="zh-TW" altLang="en-US" sz="6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 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8613" y="549275"/>
            <a:ext cx="2141537" cy="55451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5" y="549275"/>
            <a:ext cx="6275388" cy="55451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CB20-6351-428C-BE37-1FB963DCA424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167D-3D94-4426-90E9-89D791A9F7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標題 1"/>
          <p:cNvSpPr txBox="1">
            <a:spLocks/>
          </p:cNvSpPr>
          <p:nvPr userDrawn="1"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本文件未經許可不得任意轉載、披露。</a:t>
            </a:r>
            <a:endParaRPr kumimoji="1" lang="zh-TW" altLang="en-US" sz="6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 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133600"/>
            <a:ext cx="5903913" cy="647700"/>
          </a:xfrm>
          <a:effectLst>
            <a:outerShdw dist="28398" dir="3806097" algn="ctr" rotWithShape="0">
              <a:srgbClr val="132164">
                <a:alpha val="10001"/>
              </a:srgbClr>
            </a:outerShdw>
          </a:effectLst>
        </p:spPr>
        <p:txBody>
          <a:bodyPr anchor="ctr"/>
          <a:lstStyle>
            <a:lvl1pPr algn="ctr">
              <a:defRPr sz="2900" i="0">
                <a:solidFill>
                  <a:schemeClr val="bg1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708275"/>
            <a:ext cx="5905500" cy="576263"/>
          </a:xfrm>
          <a:effectLst>
            <a:outerShdw dist="17961" dir="2700000" algn="ctr" rotWithShape="0">
              <a:srgbClr val="132164">
                <a:alpha val="95000"/>
              </a:srgbClr>
            </a:outerShdw>
          </a:effectLst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87EDFF"/>
                </a:solidFill>
              </a:defRPr>
            </a:lvl1pPr>
          </a:lstStyle>
          <a:p>
            <a:endParaRPr lang="zh-TW" altLang="zh-TW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 userDrawn="1"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本文件未經許可不得任意轉載、披露。</a:t>
            </a:r>
            <a:endParaRPr kumimoji="1" lang="zh-TW" altLang="en-US" sz="6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 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7489825" cy="4905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908720"/>
            <a:ext cx="8496300" cy="5544616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243888" y="6545263"/>
            <a:ext cx="900112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D03A-FC99-4506-BC8A-71CAFB54ADB0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 dirty="0">
              <a:solidFill>
                <a:srgbClr val="80808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0" y="6513513"/>
            <a:ext cx="642938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D57B9-A7BD-4D61-9A35-034C4366D61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A4672-FA56-4212-A498-F5735D2E550F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64891-951B-4BC2-B480-67D5DCBCAC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0088-3216-45A7-8D2C-9B6A5D479F8B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67CD-F0A4-43C9-9587-B91B868D50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F5BA-2502-480D-BF84-B63CA763CFB7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9B4B7-5FDA-4746-9465-5EE74B1AEC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CB8A-7127-4B20-8E80-5608843533DD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B6DFB-2A6E-4428-B01A-6D43F58637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323D8-3F8C-4EDB-BB75-E1F7180F3D47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76194-8571-4E5A-A59D-68D0A52662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133600"/>
            <a:ext cx="5903913" cy="647700"/>
          </a:xfrm>
          <a:effectLst>
            <a:outerShdw dist="28398" dir="3806097" algn="ctr" rotWithShape="0">
              <a:srgbClr val="132164">
                <a:alpha val="10001"/>
              </a:srgbClr>
            </a:outerShdw>
          </a:effectLst>
        </p:spPr>
        <p:txBody>
          <a:bodyPr anchor="ctr"/>
          <a:lstStyle>
            <a:lvl1pPr algn="ctr">
              <a:defRPr sz="2900" i="0">
                <a:solidFill>
                  <a:schemeClr val="bg1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708275"/>
            <a:ext cx="5905500" cy="576263"/>
          </a:xfrm>
          <a:effectLst>
            <a:outerShdw dist="17961" dir="2700000" algn="ctr" rotWithShape="0">
              <a:srgbClr val="132164">
                <a:alpha val="95000"/>
              </a:srgbClr>
            </a:outerShdw>
          </a:effectLst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87EDFF"/>
                </a:solidFill>
              </a:defRPr>
            </a:lvl1pPr>
          </a:lstStyle>
          <a:p>
            <a:endParaRPr lang="zh-TW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96CAD-01F9-43FB-92D0-402A562FE2AC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D0AF-C20A-4414-8156-34BFC59A15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97A85-DBB7-4C08-B708-EA2B7D1E342F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AA2C-0F8C-4CF4-A17F-B2C8FFB2D6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3B08-E135-4EBE-B031-D21A6760CC08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C650-4252-4AA4-927E-3318304DD3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8613" y="549275"/>
            <a:ext cx="2141537" cy="55451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5" y="549275"/>
            <a:ext cx="6275388" cy="55451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6B3F-CC24-4341-9269-C37D007CB981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DF7DE-A5A4-4FF1-A703-BEC9C5E01D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7489825" cy="4905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908720"/>
            <a:ext cx="8496300" cy="554461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101013" y="6545263"/>
            <a:ext cx="1152525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1474C-F2B8-4E3C-9F67-37972827F550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7B53-D14A-4D0F-9C67-84CCDF9AEE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標題 1"/>
          <p:cNvSpPr txBox="1">
            <a:spLocks/>
          </p:cNvSpPr>
          <p:nvPr userDrawn="1"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本文件未經許可不得任意轉載、披露。</a:t>
            </a:r>
            <a:endParaRPr kumimoji="1" lang="zh-TW" altLang="en-US" sz="6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 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28F43-7067-4495-AC60-0FDEEFBBA07E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E84B-DD54-45AE-89C7-325ED5ED30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標題 1"/>
          <p:cNvSpPr txBox="1">
            <a:spLocks/>
          </p:cNvSpPr>
          <p:nvPr userDrawn="1"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本文件未經許可不得任意轉載、披露。</a:t>
            </a:r>
            <a:endParaRPr kumimoji="1" lang="zh-TW" altLang="en-US" sz="6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 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5CE9-E0CA-484D-8792-FE9AC58B5E97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41BE-29D4-41C5-90DD-8CCA723110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標題 1"/>
          <p:cNvSpPr txBox="1">
            <a:spLocks/>
          </p:cNvSpPr>
          <p:nvPr userDrawn="1"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本文件未經許可不得任意轉載、披露。</a:t>
            </a:r>
            <a:endParaRPr kumimoji="1" lang="zh-TW" altLang="en-US" sz="6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 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6952-B6EE-4FEB-B063-62A71F12E208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7EEE-CDCD-4293-A94E-6252C4BFCB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標題 1"/>
          <p:cNvSpPr txBox="1">
            <a:spLocks/>
          </p:cNvSpPr>
          <p:nvPr userDrawn="1"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本文件未經許可不得任意轉載、披露。</a:t>
            </a:r>
            <a:endParaRPr kumimoji="1" lang="zh-TW" altLang="en-US" sz="6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 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1EDD-F65B-4910-A799-5B42FD6442A8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CBCC-CA83-41EB-A1F4-9B85B722D7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標題 1"/>
          <p:cNvSpPr txBox="1">
            <a:spLocks/>
          </p:cNvSpPr>
          <p:nvPr userDrawn="1"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本文件未經許可不得任意轉載、披露。</a:t>
            </a:r>
            <a:endParaRPr kumimoji="1" lang="zh-TW" altLang="en-US" sz="6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 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326B-AFA4-4DE7-9688-A460B04589DD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0349-FB95-4896-A9A3-18FAB39013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標題 1"/>
          <p:cNvSpPr txBox="1">
            <a:spLocks/>
          </p:cNvSpPr>
          <p:nvPr userDrawn="1"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本文件未經許可不得任意轉載、披露。</a:t>
            </a:r>
            <a:endParaRPr kumimoji="1" lang="zh-TW" altLang="en-US" sz="6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 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CD9C-5B28-49D3-A896-F0C1520BFD13}" type="datetime1">
              <a:rPr lang="zh-TW" altLang="en-US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9250-E20D-4531-B988-B67DFCC2C9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 1"/>
          <p:cNvSpPr txBox="1">
            <a:spLocks/>
          </p:cNvSpPr>
          <p:nvPr userDrawn="1"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本文件未經許可不得任意轉載、披露。</a:t>
            </a:r>
            <a:endParaRPr kumimoji="1" lang="zh-TW" altLang="en-US" sz="6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6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 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4898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545263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5CDAF-1CCB-4871-9170-AF6A03B3BCC1}" type="datetime1">
              <a:rPr kumimoji="1" lang="zh-TW" altLang="en-U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2017/2/21</a:t>
            </a:fld>
            <a:endParaRPr kumimoji="1" lang="en-US" altLang="zh-TW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13513"/>
            <a:ext cx="936625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024BAA"/>
                </a:solidFill>
                <a:latin typeface="+mn-lt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49313-AEBC-4061-8869-799946C7B022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71600" y="6473080"/>
            <a:ext cx="4356100" cy="268288"/>
          </a:xfrm>
          <a:prstGeom prst="rect">
            <a:avLst/>
          </a:prstGeom>
        </p:spPr>
        <p:txBody>
          <a:bodyPr/>
          <a:lstStyle>
            <a:lvl1pPr>
              <a:defRPr sz="1600" b="1" i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Simply Better Connections</a:t>
            </a:r>
            <a:endParaRPr kumimoji="1" lang="en-US" altLang="zh-TW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4898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545263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3E488-49B9-439F-AFBF-85739A0DFC0C}" type="datetime1">
              <a:rPr kumimoji="1" lang="zh-TW" altLang="en-U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2017/2/21</a:t>
            </a:fld>
            <a:endParaRPr kumimoji="1" lang="en-US" altLang="zh-TW">
              <a:solidFill>
                <a:srgbClr val="80808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13513"/>
            <a:ext cx="936625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024BAA"/>
                </a:solidFill>
                <a:latin typeface="+mn-lt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313BD2-7E57-4326-853C-63B904D437E2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600" b="1" i="1">
          <a:solidFill>
            <a:srgbClr val="1762B5"/>
          </a:solidFill>
          <a:latin typeface="Trebuchet MS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" kern="0" dirty="0" smtClean="0">
                <a:solidFill>
                  <a:srgbClr val="39C6FF"/>
                </a:solidFill>
                <a:latin typeface="微軟正黑體"/>
                <a:cs typeface="Arial Unicode MS" pitchFamily="34" charset="-120"/>
              </a:rPr>
              <a:t>本文件未經許可不得任意轉載、披露。 </a:t>
            </a:r>
            <a:endParaRPr kumimoji="1" lang="en-US" altLang="zh-TW" sz="600" kern="0" dirty="0" smtClean="0">
              <a:solidFill>
                <a:srgbClr val="39C6FF"/>
              </a:solidFill>
              <a:latin typeface="微軟正黑體"/>
              <a:cs typeface="Arial Unicode MS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600" kern="0" dirty="0" smtClean="0">
                <a:solidFill>
                  <a:srgbClr val="39C6F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988840"/>
            <a:ext cx="7596189" cy="1224136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 smtClean="0">
                <a:latin typeface="Myriad Web" pitchFamily="34" charset="0"/>
              </a:rPr>
              <a:t>US7220</a:t>
            </a:r>
            <a:r>
              <a:rPr lang="en-US" altLang="zh-TW" sz="3200" dirty="0" smtClean="0">
                <a:latin typeface="Myriad Apple"/>
              </a:rPr>
              <a:t> Product Guide </a:t>
            </a:r>
            <a:br>
              <a:rPr lang="en-US" altLang="zh-TW" sz="3200" dirty="0" smtClean="0">
                <a:latin typeface="Myriad Apple"/>
              </a:rPr>
            </a:br>
            <a:r>
              <a:rPr lang="en-US" altLang="zh-TW" sz="3200" dirty="0" smtClean="0">
                <a:solidFill>
                  <a:srgbClr val="FFFFFF"/>
                </a:solidFill>
                <a:latin typeface="Myriad Web"/>
              </a:rPr>
              <a:t>Thunderbolt 2 Sharing Switch</a:t>
            </a:r>
            <a:endParaRPr lang="en-US" altLang="zh-TW" sz="3200" dirty="0">
              <a:latin typeface="Myriad Web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15616" y="3187700"/>
            <a:ext cx="2449513" cy="10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32164">
                <a:alpha val="89998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 dirty="0">
              <a:solidFill>
                <a:srgbClr val="FFFFFF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71800" y="5229200"/>
            <a:ext cx="5472608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9783" dir="1514402" algn="ctr" rotWithShape="0">
              <a:srgbClr val="132164">
                <a:alpha val="10001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000" dirty="0" smtClean="0">
                <a:solidFill>
                  <a:srgbClr val="FFFFFF"/>
                </a:solidFill>
                <a:latin typeface="Myriad Web"/>
              </a:rPr>
              <a:t>SOHO Solution Dept.</a:t>
            </a:r>
            <a:endParaRPr kumimoji="1" lang="zh-TW" altLang="en-US" sz="2000" dirty="0" smtClean="0">
              <a:solidFill>
                <a:srgbClr val="FFFFFF"/>
              </a:solidFill>
              <a:latin typeface="Myriad Web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427984" y="4437112"/>
            <a:ext cx="4031680" cy="435595"/>
          </a:xfrm>
        </p:spPr>
        <p:txBody>
          <a:bodyPr/>
          <a:lstStyle/>
          <a:p>
            <a:pPr marL="0" indent="0" algn="r">
              <a:spcBef>
                <a:spcPct val="0"/>
              </a:spcBef>
              <a:buFontTx/>
              <a:buNone/>
            </a:pPr>
            <a:r>
              <a:rPr lang="en-US" altLang="zh-TW" sz="2000" b="1" dirty="0" smtClean="0">
                <a:solidFill>
                  <a:srgbClr val="39C6FF"/>
                </a:solidFill>
                <a:latin typeface="Myriad Web" pitchFamily="34" charset="0"/>
              </a:rPr>
              <a:t>Product Manager: Ethan Yu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Thunderbolt Computer Update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1474C-F2B8-4E3C-9F67-37972827F550}" type="datetime1">
              <a:rPr lang="zh-TW" altLang="en-US" smtClean="0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E7B53-D14A-4D0F-9C67-84CCDF9AEE6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1691680" y="2348880"/>
            <a:ext cx="58326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>
                <a:latin typeface="Myriad Pro"/>
              </a:rPr>
              <a:t>250+</a:t>
            </a:r>
          </a:p>
          <a:p>
            <a:pPr algn="ctr"/>
            <a:r>
              <a:rPr lang="en-US" altLang="zh-TW" sz="2800" dirty="0" smtClean="0">
                <a:latin typeface="Myriad Pro"/>
              </a:rPr>
              <a:t>Certified Thunderbolt peripheral devices </a:t>
            </a:r>
            <a:endParaRPr lang="zh-TW" altLang="en-US" sz="2800" dirty="0">
              <a:latin typeface="Myriad Pro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4869160"/>
            <a:ext cx="8892480" cy="113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770" t="10526" r="37742" b="1754"/>
          <a:stretch>
            <a:fillRect/>
          </a:stretch>
        </p:blipFill>
        <p:spPr bwMode="auto">
          <a:xfrm>
            <a:off x="323528" y="980728"/>
            <a:ext cx="8748464" cy="58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7489825" cy="490538"/>
          </a:xfrm>
        </p:spPr>
        <p:txBody>
          <a:bodyPr/>
          <a:lstStyle/>
          <a:p>
            <a:r>
              <a:rPr lang="en-US" altLang="zh-TW" smtClean="0"/>
              <a:t>Mac with Thunderbolt Port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E02F5E-9A28-45C7-B258-13B51D53F18D}" type="datetime1">
              <a:rPr lang="zh-TW" altLang="en-US" smtClean="0"/>
              <a:pPr>
                <a:defRPr/>
              </a:pPr>
              <a:t>2017/2/21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C2AA8-34AB-4AD7-80E6-D830E3556A4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4752280" y="1773560"/>
            <a:ext cx="3348111" cy="4032250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536" name="文字方塊 8"/>
          <p:cNvSpPr txBox="1">
            <a:spLocks noChangeArrowheads="1"/>
          </p:cNvSpPr>
          <p:nvPr/>
        </p:nvSpPr>
        <p:spPr bwMode="auto">
          <a:xfrm>
            <a:off x="4895156" y="1844998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 smtClean="0">
                <a:solidFill>
                  <a:srgbClr val="1087D2"/>
                </a:solidFill>
                <a:latin typeface="Myriad Pro"/>
              </a:rPr>
              <a:t>Thunderbolt </a:t>
            </a:r>
          </a:p>
          <a:p>
            <a:r>
              <a:rPr lang="en-US" altLang="zh-TW" b="1" dirty="0" smtClean="0">
                <a:solidFill>
                  <a:srgbClr val="1087D2"/>
                </a:solidFill>
                <a:latin typeface="Myriad Pro"/>
              </a:rPr>
              <a:t>Ready</a:t>
            </a:r>
            <a:endParaRPr lang="zh-TW" altLang="en-US" b="1" dirty="0">
              <a:solidFill>
                <a:srgbClr val="1087D2"/>
              </a:solidFill>
              <a:latin typeface="Myriad Pro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6479481" y="1844998"/>
            <a:ext cx="0" cy="39608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文字方塊 10"/>
          <p:cNvSpPr txBox="1">
            <a:spLocks noChangeArrowheads="1"/>
          </p:cNvSpPr>
          <p:nvPr/>
        </p:nvSpPr>
        <p:spPr bwMode="auto">
          <a:xfrm>
            <a:off x="5399981" y="314039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1087D2"/>
                </a:solidFill>
              </a:rPr>
              <a:t>1.0</a:t>
            </a:r>
            <a:endParaRPr lang="zh-TW" altLang="en-US" b="1">
              <a:solidFill>
                <a:srgbClr val="1087D2"/>
              </a:solidFill>
            </a:endParaRPr>
          </a:p>
        </p:txBody>
      </p:sp>
      <p:sp>
        <p:nvSpPr>
          <p:cNvPr id="22539" name="文字方塊 11"/>
          <p:cNvSpPr txBox="1">
            <a:spLocks noChangeArrowheads="1"/>
          </p:cNvSpPr>
          <p:nvPr/>
        </p:nvSpPr>
        <p:spPr bwMode="auto">
          <a:xfrm>
            <a:off x="6623944" y="314039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1087D2"/>
                </a:solidFill>
              </a:rPr>
              <a:t>2.0</a:t>
            </a:r>
            <a:endParaRPr lang="zh-TW" altLang="en-US" b="1">
              <a:solidFill>
                <a:srgbClr val="1087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08720"/>
            <a:ext cx="7704856" cy="5472112"/>
          </a:xfrm>
        </p:spPr>
        <p:txBody>
          <a:bodyPr/>
          <a:lstStyle/>
          <a:p>
            <a:pPr>
              <a:lnSpc>
                <a:spcPct val="95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TW" sz="1800" dirty="0" smtClean="0">
                <a:latin typeface="Myriad Pro"/>
              </a:rPr>
              <a:t>Product name:US7220</a:t>
            </a:r>
          </a:p>
          <a:p>
            <a:pPr>
              <a:lnSpc>
                <a:spcPct val="95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TW" sz="1800" dirty="0" smtClean="0">
                <a:latin typeface="Myriad Pro"/>
              </a:rPr>
              <a:t>Product description: Thunderbolt 2 Sharing Switch</a:t>
            </a:r>
          </a:p>
          <a:p>
            <a:pPr>
              <a:lnSpc>
                <a:spcPct val="95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TW" sz="1800" dirty="0" smtClean="0">
                <a:latin typeface="Myriad Pro"/>
              </a:rPr>
              <a:t>MSRP: USD599/EURO599</a:t>
            </a:r>
          </a:p>
          <a:p>
            <a:pPr>
              <a:lnSpc>
                <a:spcPct val="95000"/>
              </a:lnSpc>
              <a:buFont typeface="Wingdings" pitchFamily="2" charset="2"/>
              <a:buBlip>
                <a:blip r:embed="rId2"/>
              </a:buBlip>
            </a:pPr>
            <a:r>
              <a:rPr lang="en-US" altLang="zh-TW" sz="1800" dirty="0" smtClean="0">
                <a:latin typeface="Myriad Pro"/>
              </a:rPr>
              <a:t>Specification </a:t>
            </a:r>
          </a:p>
          <a:p>
            <a:pPr lvl="1">
              <a:lnSpc>
                <a:spcPct val="95000"/>
              </a:lnSpc>
            </a:pPr>
            <a:r>
              <a:rPr lang="en-US" altLang="zh-TW" dirty="0" smtClean="0">
                <a:latin typeface="Myriad Pro"/>
              </a:rPr>
              <a:t>2-port Thunderbolt 2 (TBT2) switch of Thunderbolt peripherals</a:t>
            </a:r>
          </a:p>
          <a:p>
            <a:pPr lvl="1">
              <a:lnSpc>
                <a:spcPct val="95000"/>
              </a:lnSpc>
            </a:pPr>
            <a:r>
              <a:rPr lang="en-US" altLang="zh-TW" sz="1800" dirty="0" smtClean="0">
                <a:solidFill>
                  <a:srgbClr val="0033CC"/>
                </a:solidFill>
                <a:latin typeface="Myriad Pro"/>
              </a:rPr>
              <a:t>Up to 20 </a:t>
            </a:r>
            <a:r>
              <a:rPr lang="en-US" altLang="zh-TW" sz="1800" dirty="0" err="1" smtClean="0">
                <a:solidFill>
                  <a:srgbClr val="0033CC"/>
                </a:solidFill>
                <a:latin typeface="Myriad Pro"/>
              </a:rPr>
              <a:t>Gbps</a:t>
            </a:r>
            <a:r>
              <a:rPr lang="en-US" altLang="zh-TW" sz="1800" dirty="0" smtClean="0">
                <a:solidFill>
                  <a:srgbClr val="0033CC"/>
                </a:solidFill>
                <a:latin typeface="Myriad Pro"/>
              </a:rPr>
              <a:t> data throughput via Thunderbolt 2.0 technology </a:t>
            </a:r>
          </a:p>
          <a:p>
            <a:pPr lvl="1">
              <a:lnSpc>
                <a:spcPct val="95000"/>
              </a:lnSpc>
            </a:pPr>
            <a:r>
              <a:rPr lang="en-US" altLang="zh-TW" dirty="0" smtClean="0">
                <a:solidFill>
                  <a:srgbClr val="0033CC"/>
                </a:solidFill>
                <a:latin typeface="Myriad Pro"/>
              </a:rPr>
              <a:t>Support </a:t>
            </a:r>
            <a:r>
              <a:rPr lang="en-US" altLang="zh-TW" sz="1800" dirty="0" smtClean="0">
                <a:solidFill>
                  <a:srgbClr val="0033CC"/>
                </a:solidFill>
                <a:latin typeface="Myriad Pro"/>
              </a:rPr>
              <a:t>Dual-view disp</a:t>
            </a:r>
            <a:r>
              <a:rPr lang="en-US" altLang="zh-TW" dirty="0" smtClean="0">
                <a:solidFill>
                  <a:srgbClr val="0033CC"/>
                </a:solidFill>
                <a:latin typeface="Myriad Pro"/>
              </a:rPr>
              <a:t>lay by Thunderbolt + HDMI monitors</a:t>
            </a:r>
            <a:endParaRPr lang="en-US" altLang="zh-TW" sz="1800" dirty="0" smtClean="0">
              <a:solidFill>
                <a:srgbClr val="0033CC"/>
              </a:solidFill>
              <a:latin typeface="Myriad Pro"/>
            </a:endParaRPr>
          </a:p>
          <a:p>
            <a:pPr lvl="1">
              <a:lnSpc>
                <a:spcPct val="95000"/>
              </a:lnSpc>
            </a:pPr>
            <a:r>
              <a:rPr lang="en-US" altLang="zh-TW" dirty="0" smtClean="0">
                <a:latin typeface="Myriad Pro"/>
              </a:rPr>
              <a:t>Suitable for desktop control and peripheral sharing of multiple Thunderbolt Host environment</a:t>
            </a:r>
          </a:p>
          <a:p>
            <a:pPr lvl="1">
              <a:lnSpc>
                <a:spcPct val="95000"/>
              </a:lnSpc>
            </a:pPr>
            <a:r>
              <a:rPr lang="en-US" altLang="zh-TW" sz="1800" dirty="0" smtClean="0">
                <a:solidFill>
                  <a:srgbClr val="0033CC"/>
                </a:solidFill>
                <a:latin typeface="Myriad Pro"/>
              </a:rPr>
              <a:t>Support </a:t>
            </a:r>
            <a:r>
              <a:rPr lang="en-US" altLang="zh-TW" sz="1800" dirty="0" err="1" smtClean="0">
                <a:solidFill>
                  <a:srgbClr val="0033CC"/>
                </a:solidFill>
                <a:latin typeface="Myriad Pro"/>
              </a:rPr>
              <a:t>DisplayPort</a:t>
            </a:r>
            <a:r>
              <a:rPr lang="en-US" altLang="zh-TW" sz="1800" dirty="0" smtClean="0">
                <a:solidFill>
                  <a:srgbClr val="0033CC"/>
                </a:solidFill>
                <a:latin typeface="Myriad Pro"/>
              </a:rPr>
              <a:t> v1.2, max. resolution up to 3840x2160@60Hz (UHD)via Thunderbolt port</a:t>
            </a:r>
          </a:p>
          <a:p>
            <a:pPr lvl="1">
              <a:lnSpc>
                <a:spcPct val="95000"/>
              </a:lnSpc>
            </a:pPr>
            <a:r>
              <a:rPr lang="en-US" altLang="zh-TW" sz="1800" dirty="0" smtClean="0">
                <a:solidFill>
                  <a:srgbClr val="0033CC"/>
                </a:solidFill>
                <a:latin typeface="Myriad Pro"/>
              </a:rPr>
              <a:t>Support HDMI v1.4b, max. resolution up to </a:t>
            </a:r>
            <a:r>
              <a:rPr lang="en-US" altLang="zh-TW" dirty="0" smtClean="0">
                <a:solidFill>
                  <a:srgbClr val="0033CC"/>
                </a:solidFill>
                <a:latin typeface="Myriad Pro"/>
              </a:rPr>
              <a:t>3840x2160@30Hz</a:t>
            </a:r>
            <a:endParaRPr lang="en-US" altLang="zh-TW" sz="1800" dirty="0" smtClean="0">
              <a:solidFill>
                <a:srgbClr val="0033CC"/>
              </a:solidFill>
              <a:latin typeface="Myriad Pro"/>
            </a:endParaRPr>
          </a:p>
          <a:p>
            <a:pPr lvl="1">
              <a:lnSpc>
                <a:spcPct val="95000"/>
              </a:lnSpc>
              <a:buFont typeface="Arial" pitchFamily="34" charset="0"/>
              <a:buChar char="–"/>
            </a:pPr>
            <a:r>
              <a:rPr lang="en-US" altLang="zh-TW" dirty="0" smtClean="0">
                <a:latin typeface="Myriad Pro"/>
              </a:rPr>
              <a:t>Integrated 3-port USB 3.1 Gen1 Hub, e-SATA, </a:t>
            </a:r>
            <a:r>
              <a:rPr lang="en-US" altLang="zh-TW" dirty="0" err="1" smtClean="0">
                <a:latin typeface="Myriad Pro"/>
              </a:rPr>
              <a:t>GbE</a:t>
            </a:r>
            <a:r>
              <a:rPr lang="en-US" altLang="zh-TW" dirty="0" smtClean="0">
                <a:latin typeface="Myriad Pro"/>
              </a:rPr>
              <a:t> hub, 2-port USB2.0 Hub, digital audio line-in/out</a:t>
            </a:r>
          </a:p>
          <a:p>
            <a:pPr lvl="1">
              <a:lnSpc>
                <a:spcPct val="95000"/>
              </a:lnSpc>
            </a:pPr>
            <a:r>
              <a:rPr lang="en-US" altLang="zh-TW" dirty="0" smtClean="0">
                <a:latin typeface="Myriad Pro"/>
              </a:rPr>
              <a:t>1x TBT2 cable, vertical stand and s</a:t>
            </a:r>
            <a:r>
              <a:rPr lang="en-US" altLang="zh-TW" sz="1800" dirty="0" smtClean="0">
                <a:latin typeface="Myriad Pro"/>
              </a:rPr>
              <a:t>olid-rock</a:t>
            </a:r>
            <a:r>
              <a:rPr lang="en-US" altLang="zh-TW" dirty="0" smtClean="0">
                <a:latin typeface="Myriad Pro"/>
              </a:rPr>
              <a:t>,</a:t>
            </a:r>
            <a:r>
              <a:rPr lang="en-US" altLang="zh-TW" sz="1800" dirty="0" smtClean="0">
                <a:latin typeface="Myriad Pro"/>
              </a:rPr>
              <a:t> high efficiency power adapter included</a:t>
            </a:r>
            <a:endParaRPr lang="en-US" altLang="zh-TW" dirty="0" smtClean="0">
              <a:latin typeface="Myriad Pro"/>
            </a:endParaRPr>
          </a:p>
          <a:p>
            <a:pPr lvl="1">
              <a:lnSpc>
                <a:spcPct val="95000"/>
              </a:lnSpc>
              <a:buFont typeface="Arial" pitchFamily="34" charset="0"/>
              <a:buChar char="–"/>
            </a:pPr>
            <a:r>
              <a:rPr lang="en-US" altLang="zh-TW" dirty="0" smtClean="0">
                <a:solidFill>
                  <a:srgbClr val="0033CC"/>
                </a:solidFill>
                <a:latin typeface="Myriad Pro"/>
              </a:rPr>
              <a:t>Compatible with TBT3 Host via TBT Legacy adapter  </a:t>
            </a:r>
          </a:p>
          <a:p>
            <a:pPr lvl="1">
              <a:lnSpc>
                <a:spcPct val="95000"/>
              </a:lnSpc>
              <a:buFont typeface="Arial" pitchFamily="34" charset="0"/>
              <a:buChar char="–"/>
            </a:pPr>
            <a:r>
              <a:rPr lang="en-US" altLang="zh-TW" dirty="0" smtClean="0">
                <a:latin typeface="Myriad Pro"/>
              </a:rPr>
              <a:t>Compatible with PC &amp; Mac</a:t>
            </a:r>
          </a:p>
          <a:p>
            <a:pPr lvl="1">
              <a:lnSpc>
                <a:spcPct val="95000"/>
              </a:lnSpc>
            </a:pPr>
            <a:endParaRPr lang="en-US" altLang="zh-TW" sz="18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3213" y="260350"/>
            <a:ext cx="7940675" cy="490538"/>
          </a:xfrm>
          <a:noFill/>
        </p:spPr>
        <p:txBody>
          <a:bodyPr/>
          <a:lstStyle/>
          <a:p>
            <a:r>
              <a:rPr lang="en-US" altLang="zh-TW" dirty="0" smtClean="0"/>
              <a:t>What is US7220?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1474C-F2B8-4E3C-9F67-37972827F550}" type="datetime1">
              <a:rPr lang="zh-TW" altLang="en-US" smtClean="0"/>
              <a:pPr>
                <a:defRPr/>
              </a:pPr>
              <a:t>2017/2/21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E7B53-D14A-4D0F-9C67-84CCDF9AEE6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2050" name="Picture 2" descr="C:\Users\ethanyu\AppData\Local\Temp\notesE97E9E\~519319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996952"/>
            <a:ext cx="3358330" cy="3314739"/>
          </a:xfrm>
          <a:prstGeom prst="rect">
            <a:avLst/>
          </a:prstGeom>
          <a:noFill/>
        </p:spPr>
      </p:pic>
      <p:pic>
        <p:nvPicPr>
          <p:cNvPr id="2051" name="Picture 3" descr="C:\Users\ethanyu\AppData\Local\Temp\notesE97E9E\US7220_ID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1556792"/>
            <a:ext cx="2699792" cy="4768205"/>
          </a:xfrm>
          <a:prstGeom prst="rect">
            <a:avLst/>
          </a:prstGeom>
          <a:noFill/>
        </p:spPr>
      </p:pic>
      <p:pic>
        <p:nvPicPr>
          <p:cNvPr id="8" name="Picture 2" descr="C:\Users\ethanyu\AppData\Local\Temp\notesE97E9E\US7220_ID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692696"/>
            <a:ext cx="3312368" cy="5185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7489825" cy="490538"/>
          </a:xfrm>
        </p:spPr>
        <p:txBody>
          <a:bodyPr/>
          <a:lstStyle/>
          <a:p>
            <a:r>
              <a:rPr lang="en-US" altLang="zh-TW" smtClean="0"/>
              <a:t>Ideal Solutions: 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8315325" y="6740525"/>
            <a:ext cx="1152525" cy="288925"/>
          </a:xfrm>
        </p:spPr>
        <p:txBody>
          <a:bodyPr/>
          <a:lstStyle/>
          <a:p>
            <a:pPr>
              <a:defRPr/>
            </a:pPr>
            <a:fld id="{2BDAA1B9-CE7D-443B-A562-CBFA0345ABDF}" type="datetime1">
              <a:rPr lang="zh-TW" altLang="en-US" smtClean="0"/>
              <a:pPr>
                <a:defRPr/>
              </a:pPr>
              <a:t>2017/2/21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214313" y="6708775"/>
            <a:ext cx="936625" cy="288925"/>
          </a:xfrm>
        </p:spPr>
        <p:txBody>
          <a:bodyPr/>
          <a:lstStyle/>
          <a:p>
            <a:pPr>
              <a:defRPr/>
            </a:pPr>
            <a:fld id="{17C460D1-F114-47D0-9967-7688592420B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25605" name="文字方塊 7"/>
          <p:cNvSpPr txBox="1">
            <a:spLocks noChangeArrowheads="1"/>
          </p:cNvSpPr>
          <p:nvPr/>
        </p:nvSpPr>
        <p:spPr bwMode="auto">
          <a:xfrm>
            <a:off x="682625" y="3997325"/>
            <a:ext cx="4103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A/V post production </a:t>
            </a:r>
            <a:endParaRPr lang="zh-TW" altLang="en-US"/>
          </a:p>
        </p:txBody>
      </p:sp>
      <p:sp>
        <p:nvSpPr>
          <p:cNvPr id="25606" name="文字方塊 8"/>
          <p:cNvSpPr txBox="1">
            <a:spLocks noChangeArrowheads="1"/>
          </p:cNvSpPr>
          <p:nvPr/>
        </p:nvSpPr>
        <p:spPr bwMode="auto">
          <a:xfrm>
            <a:off x="4859338" y="2760663"/>
            <a:ext cx="1871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Video Editing</a:t>
            </a:r>
            <a:endParaRPr lang="zh-TW" altLang="en-US"/>
          </a:p>
        </p:txBody>
      </p:sp>
      <p:pic>
        <p:nvPicPr>
          <p:cNvPr id="25607" name="Picture 2" descr="http://www.woodwing.com/pr/woodwing-pr-elvis-dam-user-interfa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163" y="1031875"/>
            <a:ext cx="3600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文字方塊 6"/>
          <p:cNvSpPr txBox="1">
            <a:spLocks noChangeArrowheads="1"/>
          </p:cNvSpPr>
          <p:nvPr/>
        </p:nvSpPr>
        <p:spPr bwMode="auto">
          <a:xfrm>
            <a:off x="682625" y="2557463"/>
            <a:ext cx="3384550" cy="922337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Myriad Pro"/>
              </a:rPr>
              <a:t>Media Management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25609" name="Picture 4" descr="http://i1.creativecow.net/u/1027/_dsf4044_hdr-2-sgos-mistika-post-production-system-640x4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852863"/>
            <a:ext cx="345598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文字方塊 11"/>
          <p:cNvSpPr txBox="1">
            <a:spLocks noChangeArrowheads="1"/>
          </p:cNvSpPr>
          <p:nvPr/>
        </p:nvSpPr>
        <p:spPr bwMode="auto">
          <a:xfrm>
            <a:off x="611188" y="5292725"/>
            <a:ext cx="3887787" cy="923925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latin typeface="Myriad Pro"/>
              </a:rPr>
              <a:t>A/V Post Production</a:t>
            </a: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25611" name="Picture 6" descr="http://www.workinsports.com/blog/wp-content/uploads/2013/12/avid-edit-bays.jpg"/>
          <p:cNvPicPr>
            <a:picLocks noChangeAspect="1" noChangeArrowheads="1"/>
          </p:cNvPicPr>
          <p:nvPr/>
        </p:nvPicPr>
        <p:blipFill>
          <a:blip r:embed="rId4" cstate="email"/>
          <a:srcRect r="-2628"/>
          <a:stretch>
            <a:fillRect/>
          </a:stretch>
        </p:blipFill>
        <p:spPr bwMode="auto">
          <a:xfrm>
            <a:off x="4859338" y="1103313"/>
            <a:ext cx="34083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文字方塊 13"/>
          <p:cNvSpPr txBox="1">
            <a:spLocks noChangeArrowheads="1"/>
          </p:cNvSpPr>
          <p:nvPr/>
        </p:nvSpPr>
        <p:spPr bwMode="auto">
          <a:xfrm>
            <a:off x="4788024" y="2564904"/>
            <a:ext cx="3384550" cy="646331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Myriad Pro"/>
              </a:rPr>
              <a:t>Multi Displays workplace</a:t>
            </a:r>
            <a:endParaRPr lang="en-US" altLang="zh-TW" dirty="0">
              <a:latin typeface="Myriad Pro"/>
            </a:endParaRPr>
          </a:p>
          <a:p>
            <a:pPr>
              <a:defRPr/>
            </a:pP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25613" name="Picture 8" descr="http://images.itreviews.com/www.itreviews.com/photos/AsusEeePadTransformerPrime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3860800"/>
            <a:ext cx="3429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文字方塊 15"/>
          <p:cNvSpPr txBox="1">
            <a:spLocks noChangeArrowheads="1"/>
          </p:cNvSpPr>
          <p:nvPr/>
        </p:nvSpPr>
        <p:spPr bwMode="auto">
          <a:xfrm>
            <a:off x="4859338" y="5280025"/>
            <a:ext cx="3455987" cy="1200329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Myriad Pro"/>
              </a:rPr>
              <a:t>Connectivity Expansion for productivity enhancement</a:t>
            </a:r>
            <a:endParaRPr lang="en-US" altLang="zh-TW" dirty="0">
              <a:latin typeface="Myriad Pro"/>
            </a:endParaRPr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7489825" cy="490537"/>
          </a:xfrm>
          <a:noFill/>
        </p:spPr>
        <p:txBody>
          <a:bodyPr/>
          <a:lstStyle/>
          <a:p>
            <a:r>
              <a:rPr lang="en-US" altLang="zh-TW" dirty="0" smtClean="0"/>
              <a:t>Why US7220?</a:t>
            </a:r>
          </a:p>
        </p:txBody>
      </p:sp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827088" y="5343525"/>
            <a:ext cx="29972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latin typeface="Myriad Pro"/>
              </a:rPr>
              <a:t>Support multiple connectivity options up to </a:t>
            </a:r>
            <a:r>
              <a:rPr lang="en-US" altLang="zh-TW" sz="1400" dirty="0" smtClean="0">
                <a:latin typeface="Myriad Pro"/>
              </a:rPr>
              <a:t>11 </a:t>
            </a:r>
            <a:r>
              <a:rPr lang="en-US" altLang="zh-TW" sz="1400" dirty="0">
                <a:latin typeface="Myriad Pro"/>
              </a:rPr>
              <a:t>devices for external displays and legacy peripherals </a:t>
            </a: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899592" y="2636838"/>
            <a:ext cx="3025775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>
                <a:latin typeface="Myriad Pro"/>
              </a:rPr>
              <a:t>Support Thunderbolt 2.0 protocol and backward compatible with pervious Thunderbolt devices</a:t>
            </a:r>
          </a:p>
        </p:txBody>
      </p:sp>
      <p:pic>
        <p:nvPicPr>
          <p:cNvPr id="26631" name="Picture 17" descr="http://www.sonnettech.com/Product/images/hdr_thunderbolt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981075"/>
            <a:ext cx="29638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2"/>
          <p:cNvGrpSpPr>
            <a:grpSpLocks/>
          </p:cNvGrpSpPr>
          <p:nvPr/>
        </p:nvGrpSpPr>
        <p:grpSpPr bwMode="auto">
          <a:xfrm>
            <a:off x="827088" y="3644900"/>
            <a:ext cx="3240087" cy="1584325"/>
            <a:chOff x="755576" y="3861048"/>
            <a:chExt cx="3096344" cy="1440160"/>
          </a:xfrm>
        </p:grpSpPr>
        <p:pic>
          <p:nvPicPr>
            <p:cNvPr id="26636" name="Picture 17" descr="http://img2.macsales.com/Customized_Pages/thunderbolt/images/pdct_owc_tb2dock.jpg"/>
            <p:cNvPicPr>
              <a:picLocks noChangeAspect="1" noChangeArrowheads="1"/>
            </p:cNvPicPr>
            <p:nvPr/>
          </p:nvPicPr>
          <p:blipFill>
            <a:blip r:embed="rId4" cstate="email"/>
            <a:srcRect b="-6488"/>
            <a:stretch>
              <a:fillRect/>
            </a:stretch>
          </p:blipFill>
          <p:spPr bwMode="auto">
            <a:xfrm>
              <a:off x="755576" y="3861048"/>
              <a:ext cx="144016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7" descr="http://img2.macsales.com/Customized_Pages/thunderbolt/images/pdct_owc_tb2dock.jpg"/>
            <p:cNvPicPr>
              <a:picLocks noChangeAspect="1" noChangeArrowheads="1"/>
            </p:cNvPicPr>
            <p:nvPr/>
          </p:nvPicPr>
          <p:blipFill>
            <a:blip r:embed="rId5" cstate="email"/>
            <a:srcRect b="-6488"/>
            <a:stretch>
              <a:fillRect/>
            </a:stretch>
          </p:blipFill>
          <p:spPr bwMode="auto">
            <a:xfrm>
              <a:off x="2250475" y="3861048"/>
              <a:ext cx="1601445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2" descr="C:\Users\ethanyu\AppData\Local\Temp\notesE97E9E\~519319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1" y="3594456"/>
            <a:ext cx="3240360" cy="1562736"/>
          </a:xfrm>
          <a:prstGeom prst="rect">
            <a:avLst/>
          </a:prstGeom>
          <a:noFill/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932040" y="5445224"/>
            <a:ext cx="29972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Myriad Pro"/>
              </a:rPr>
              <a:t>2-port switch with LED indicator designs for single-tapping, smooth  device switching </a:t>
            </a:r>
            <a:endParaRPr lang="en-US" altLang="zh-TW" sz="1400" dirty="0">
              <a:latin typeface="Myriad Pro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004048" y="2636912"/>
            <a:ext cx="3384376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dirty="0" smtClean="0">
                <a:latin typeface="Myriad Pro"/>
              </a:rPr>
              <a:t>Support traditional and Thunderbolt displays to computer at ultra-high resolution simultaneously</a:t>
            </a:r>
          </a:p>
          <a:p>
            <a:pPr>
              <a:spcBef>
                <a:spcPct val="50000"/>
              </a:spcBef>
            </a:pPr>
            <a:endParaRPr lang="en-US" altLang="zh-TW" sz="1400" dirty="0" smtClean="0">
              <a:latin typeface="Trebuchet MS" pitchFamily="34" charset="0"/>
            </a:endParaRPr>
          </a:p>
        </p:txBody>
      </p:sp>
      <p:pic>
        <p:nvPicPr>
          <p:cNvPr id="43010" name="Picture 2" descr="圖片搜尋結果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4048" y="980728"/>
            <a:ext cx="302433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7489825" cy="490537"/>
          </a:xfrm>
          <a:noFill/>
        </p:spPr>
        <p:txBody>
          <a:bodyPr/>
          <a:lstStyle/>
          <a:p>
            <a:r>
              <a:rPr lang="en-US" altLang="zh-TW" dirty="0" smtClean="0"/>
              <a:t>US7220  Provide…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sz="2000" dirty="0" smtClean="0">
                <a:solidFill>
                  <a:srgbClr val="0070C0"/>
                </a:solidFill>
                <a:latin typeface="Myriad Pro"/>
              </a:rPr>
              <a:t>WW first single-tapping for 2-port TBT host switching device</a:t>
            </a:r>
          </a:p>
          <a:p>
            <a:r>
              <a:rPr lang="en-US" altLang="zh-TW" sz="2000" dirty="0" smtClean="0">
                <a:solidFill>
                  <a:srgbClr val="0070C0"/>
                </a:solidFill>
                <a:latin typeface="Myriad Pro"/>
              </a:rPr>
              <a:t>Single cable installation for video, data and essential interfaces expansion</a:t>
            </a:r>
          </a:p>
          <a:p>
            <a:r>
              <a:rPr lang="en-US" altLang="zh-TW" sz="2000" dirty="0" smtClean="0">
                <a:solidFill>
                  <a:srgbClr val="0070C0"/>
                </a:solidFill>
                <a:latin typeface="Myriad Pro"/>
              </a:rPr>
              <a:t>Vivid and stunned dual-view 4K UHD image quality display via HDMI monitor and Thunderbolt monitor</a:t>
            </a:r>
          </a:p>
          <a:p>
            <a:r>
              <a:rPr lang="en-US" altLang="zh-TW" sz="2000" dirty="0" smtClean="0">
                <a:solidFill>
                  <a:srgbClr val="0070C0"/>
                </a:solidFill>
                <a:latin typeface="Myriad Pro"/>
              </a:rPr>
              <a:t>Blazingly fast Thunderbolt technology provide daisy-chained capability up to 5 additional Thunderbolt devices </a:t>
            </a:r>
          </a:p>
          <a:p>
            <a:r>
              <a:rPr lang="en-US" altLang="zh-TW" sz="2000" dirty="0" smtClean="0">
                <a:latin typeface="Myriad Pro"/>
              </a:rPr>
              <a:t>3-port USB3.1 Gen1 port, </a:t>
            </a:r>
            <a:r>
              <a:rPr lang="en-US" altLang="zh-TW" sz="2000" dirty="0" err="1" smtClean="0">
                <a:latin typeface="Myriad Pro"/>
              </a:rPr>
              <a:t>eSATA</a:t>
            </a:r>
            <a:r>
              <a:rPr lang="en-US" altLang="zh-TW" sz="2000" dirty="0" smtClean="0">
                <a:latin typeface="Myriad Pro"/>
              </a:rPr>
              <a:t> and </a:t>
            </a:r>
            <a:r>
              <a:rPr lang="en-US" altLang="zh-TW" sz="2000" dirty="0" err="1" smtClean="0">
                <a:latin typeface="Myriad Pro"/>
              </a:rPr>
              <a:t>GbE</a:t>
            </a:r>
            <a:r>
              <a:rPr lang="en-US" altLang="zh-TW" sz="2000" dirty="0" smtClean="0">
                <a:latin typeface="Myriad Pro"/>
              </a:rPr>
              <a:t> LAN Port for ultra-speed and robust outbound connection</a:t>
            </a:r>
          </a:p>
          <a:p>
            <a:r>
              <a:rPr lang="en-US" altLang="zh-TW" sz="2000" dirty="0" smtClean="0">
                <a:latin typeface="Myriad Pro"/>
              </a:rPr>
              <a:t>Digital audio line-in &amp; line-out for professional A/V editing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80"/>
          <p:cNvGrpSpPr/>
          <p:nvPr/>
        </p:nvGrpSpPr>
        <p:grpSpPr>
          <a:xfrm>
            <a:off x="5724128" y="1124744"/>
            <a:ext cx="1950616" cy="997079"/>
            <a:chOff x="4928840" y="2307114"/>
            <a:chExt cx="1950616" cy="997079"/>
          </a:xfrm>
        </p:grpSpPr>
        <p:sp>
          <p:nvSpPr>
            <p:cNvPr id="28705" name="Text Box 6"/>
            <p:cNvSpPr txBox="1">
              <a:spLocks noChangeArrowheads="1"/>
            </p:cNvSpPr>
            <p:nvPr/>
          </p:nvSpPr>
          <p:spPr bwMode="auto">
            <a:xfrm>
              <a:off x="4928840" y="3027194"/>
              <a:ext cx="19506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latin typeface="Trebuchet MS" pitchFamily="34" charset="0"/>
                </a:rPr>
                <a:t>Thunderbolt </a:t>
              </a:r>
              <a:r>
                <a:rPr lang="en-US" altLang="zh-TW" sz="1200" b="1" dirty="0" smtClean="0">
                  <a:latin typeface="Trebuchet MS" pitchFamily="34" charset="0"/>
                </a:rPr>
                <a:t>Device x4</a:t>
              </a:r>
              <a:endParaRPr lang="en-US" altLang="zh-TW" sz="1200" b="1" dirty="0">
                <a:latin typeface="Trebuchet MS" pitchFamily="34" charset="0"/>
              </a:endParaRPr>
            </a:p>
          </p:txBody>
        </p:sp>
        <p:grpSp>
          <p:nvGrpSpPr>
            <p:cNvPr id="11" name="群組 79"/>
            <p:cNvGrpSpPr/>
            <p:nvPr/>
          </p:nvGrpSpPr>
          <p:grpSpPr>
            <a:xfrm>
              <a:off x="5072856" y="2307114"/>
              <a:ext cx="1302544" cy="803121"/>
              <a:chOff x="5072856" y="2307114"/>
              <a:chExt cx="1302544" cy="803121"/>
            </a:xfrm>
          </p:grpSpPr>
          <p:pic>
            <p:nvPicPr>
              <p:cNvPr id="79" name="Picture 6" descr="features_cameos_block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076056" y="2667154"/>
                <a:ext cx="1299344" cy="443081"/>
              </a:xfrm>
              <a:prstGeom prst="rect">
                <a:avLst/>
              </a:prstGeom>
              <a:noFill/>
            </p:spPr>
          </p:pic>
          <p:pic>
            <p:nvPicPr>
              <p:cNvPr id="39942" name="Picture 6" descr="features_cameos_block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072856" y="2307114"/>
                <a:ext cx="1299344" cy="40180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0" name="Picture 2" descr="C:\Users\ethanyu\AppData\Local\Temp\notesE97E9E\US7220_ID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2667954"/>
            <a:ext cx="946182" cy="1481126"/>
          </a:xfrm>
          <a:prstGeom prst="rect">
            <a:avLst/>
          </a:prstGeom>
          <a:noFill/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411760" y="3645024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  <a:latin typeface="Trebuchet MS" pitchFamily="34" charset="0"/>
              </a:rPr>
              <a:t>US7220</a:t>
            </a:r>
            <a:endParaRPr lang="en-US" altLang="zh-TW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7345363" cy="490537"/>
          </a:xfrm>
        </p:spPr>
        <p:txBody>
          <a:bodyPr/>
          <a:lstStyle/>
          <a:p>
            <a:r>
              <a:rPr lang="en-US" altLang="zh-TW" dirty="0" smtClean="0"/>
              <a:t>Connection Diagram </a:t>
            </a:r>
          </a:p>
        </p:txBody>
      </p:sp>
      <p:grpSp>
        <p:nvGrpSpPr>
          <p:cNvPr id="2" name="群組 59"/>
          <p:cNvGrpSpPr>
            <a:grpSpLocks/>
          </p:cNvGrpSpPr>
          <p:nvPr/>
        </p:nvGrpSpPr>
        <p:grpSpPr bwMode="auto">
          <a:xfrm>
            <a:off x="7524750" y="5642123"/>
            <a:ext cx="1584325" cy="307777"/>
            <a:chOff x="7308304" y="1186904"/>
            <a:chExt cx="1584746" cy="307778"/>
          </a:xfrm>
        </p:grpSpPr>
        <p:sp>
          <p:nvSpPr>
            <p:cNvPr id="28717" name="Text Box 7"/>
            <p:cNvSpPr txBox="1">
              <a:spLocks noChangeArrowheads="1"/>
            </p:cNvSpPr>
            <p:nvPr/>
          </p:nvSpPr>
          <p:spPr bwMode="auto">
            <a:xfrm>
              <a:off x="7308725" y="1186904"/>
              <a:ext cx="1584325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>
                  <a:solidFill>
                    <a:schemeClr val="accent2"/>
                  </a:solidFill>
                  <a:latin typeface="Trebuchet MS" pitchFamily="34" charset="0"/>
                </a:rPr>
                <a:t>Thunderbolt  </a:t>
              </a:r>
            </a:p>
          </p:txBody>
        </p:sp>
        <p:cxnSp>
          <p:nvCxnSpPr>
            <p:cNvPr id="28718" name="AutoShape 9"/>
            <p:cNvCxnSpPr>
              <a:cxnSpLocks noChangeShapeType="1"/>
            </p:cNvCxnSpPr>
            <p:nvPr/>
          </p:nvCxnSpPr>
          <p:spPr bwMode="auto">
            <a:xfrm rot="10800000">
              <a:off x="7308304" y="1195164"/>
              <a:ext cx="1512888" cy="1587"/>
            </a:xfrm>
            <a:prstGeom prst="bentConnector3">
              <a:avLst>
                <a:gd name="adj1" fmla="val 49949"/>
              </a:avLst>
            </a:prstGeom>
            <a:noFill/>
            <a:ln w="38100">
              <a:solidFill>
                <a:srgbClr val="99CC00"/>
              </a:solidFill>
              <a:miter lim="800000"/>
              <a:headEnd type="triangle" w="med" len="med"/>
              <a:tailEnd/>
            </a:ln>
          </p:spPr>
        </p:cxnSp>
      </p:grpSp>
      <p:cxnSp>
        <p:nvCxnSpPr>
          <p:cNvPr id="28677" name="AutoShape 17"/>
          <p:cNvCxnSpPr>
            <a:cxnSpLocks noChangeShapeType="1"/>
            <a:stCxn id="32770" idx="3"/>
            <a:endCxn id="50" idx="1"/>
          </p:cNvCxnSpPr>
          <p:nvPr/>
        </p:nvCxnSpPr>
        <p:spPr bwMode="auto">
          <a:xfrm>
            <a:off x="1619673" y="2992739"/>
            <a:ext cx="1728191" cy="41577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99CC00"/>
            </a:solidFill>
            <a:miter lim="800000"/>
            <a:headEnd/>
            <a:tailEnd type="triangle" w="med" len="med"/>
          </a:ln>
        </p:spPr>
      </p:cxnSp>
      <p:sp>
        <p:nvSpPr>
          <p:cNvPr id="28680" name="AutoShape 38" descr="「Thunderbolt monitor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8707" name="Picture 40" descr="「Thunderbolt monitor」的圖片搜尋結果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991761"/>
            <a:ext cx="1484400" cy="110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Text Box 6"/>
          <p:cNvSpPr txBox="1">
            <a:spLocks noChangeArrowheads="1"/>
          </p:cNvSpPr>
          <p:nvPr/>
        </p:nvSpPr>
        <p:spPr bwMode="auto">
          <a:xfrm>
            <a:off x="2339752" y="2071881"/>
            <a:ext cx="16196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b="1" dirty="0" smtClean="0">
                <a:latin typeface="Trebuchet MS" pitchFamily="34" charset="0"/>
              </a:rPr>
              <a:t>4K HDMI/DP </a:t>
            </a:r>
            <a:r>
              <a:rPr lang="en-US" altLang="zh-TW" sz="1200" b="1" dirty="0">
                <a:latin typeface="Trebuchet MS" pitchFamily="34" charset="0"/>
              </a:rPr>
              <a:t>Display</a:t>
            </a:r>
          </a:p>
        </p:txBody>
      </p:sp>
      <p:cxnSp>
        <p:nvCxnSpPr>
          <p:cNvPr id="40" name="肘形接點 39"/>
          <p:cNvCxnSpPr>
            <a:stCxn id="28709" idx="0"/>
            <a:endCxn id="50" idx="2"/>
          </p:cNvCxnSpPr>
          <p:nvPr/>
        </p:nvCxnSpPr>
        <p:spPr>
          <a:xfrm rot="16200000" flipV="1">
            <a:off x="4047493" y="3922542"/>
            <a:ext cx="1224136" cy="1677212"/>
          </a:xfrm>
          <a:prstGeom prst="bentConnector3">
            <a:avLst>
              <a:gd name="adj1" fmla="val 50000"/>
            </a:avLst>
          </a:prstGeom>
          <a:ln w="38100">
            <a:solidFill>
              <a:srgbClr val="1087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接點 41"/>
          <p:cNvCxnSpPr>
            <a:stCxn id="28716" idx="0"/>
            <a:endCxn id="50" idx="2"/>
          </p:cNvCxnSpPr>
          <p:nvPr/>
        </p:nvCxnSpPr>
        <p:spPr>
          <a:xfrm rot="5400000" flipH="1" flipV="1">
            <a:off x="2354568" y="4277462"/>
            <a:ext cx="1594768" cy="1338005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接點 45"/>
          <p:cNvCxnSpPr>
            <a:stCxn id="28697" idx="0"/>
            <a:endCxn id="50" idx="2"/>
          </p:cNvCxnSpPr>
          <p:nvPr/>
        </p:nvCxnSpPr>
        <p:spPr>
          <a:xfrm rot="5400000" flipH="1" flipV="1">
            <a:off x="1779609" y="3267527"/>
            <a:ext cx="1159793" cy="29229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50"/>
          <p:cNvGrpSpPr>
            <a:grpSpLocks/>
          </p:cNvGrpSpPr>
          <p:nvPr/>
        </p:nvGrpSpPr>
        <p:grpSpPr bwMode="auto">
          <a:xfrm>
            <a:off x="5940152" y="2348880"/>
            <a:ext cx="1943323" cy="1752624"/>
            <a:chOff x="395288" y="2492375"/>
            <a:chExt cx="2035175" cy="1826063"/>
          </a:xfrm>
        </p:grpSpPr>
        <p:pic>
          <p:nvPicPr>
            <p:cNvPr id="28702" name="Picture 30" descr="「mac book pro」的圖片搜尋結果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5288" y="2492375"/>
              <a:ext cx="2035175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3" name="Text Box 6"/>
            <p:cNvSpPr txBox="1">
              <a:spLocks noChangeArrowheads="1"/>
            </p:cNvSpPr>
            <p:nvPr/>
          </p:nvSpPr>
          <p:spPr bwMode="auto">
            <a:xfrm>
              <a:off x="827585" y="3645024"/>
              <a:ext cx="1584176" cy="673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latin typeface="Trebuchet MS" pitchFamily="34" charset="0"/>
                </a:rPr>
                <a:t>Mac</a:t>
              </a:r>
              <a:r>
                <a:rPr lang="en-US" altLang="zh-TW" sz="1200" dirty="0">
                  <a:latin typeface="Trebuchet MS" pitchFamily="34" charset="0"/>
                </a:rPr>
                <a:t> </a:t>
              </a:r>
              <a:r>
                <a:rPr lang="en-US" altLang="zh-TW" sz="1200" dirty="0" smtClean="0">
                  <a:latin typeface="Trebuchet MS" pitchFamily="34" charset="0"/>
                </a:rPr>
                <a:t>2</a:t>
              </a:r>
              <a:r>
                <a:rPr lang="en-US" altLang="zh-TW" sz="1200" dirty="0">
                  <a:latin typeface="Trebuchet MS" pitchFamily="34" charset="0"/>
                </a:rPr>
                <a:t/>
              </a:r>
              <a:br>
                <a:rPr lang="en-US" altLang="zh-TW" sz="1200" dirty="0">
                  <a:latin typeface="Trebuchet MS" pitchFamily="34" charset="0"/>
                </a:rPr>
              </a:br>
              <a:r>
                <a:rPr lang="en-US" altLang="zh-TW" sz="1200" dirty="0">
                  <a:latin typeface="Trebuchet MS" pitchFamily="34" charset="0"/>
                </a:rPr>
                <a:t>with Thunderbolt Connection</a:t>
              </a:r>
            </a:p>
          </p:txBody>
        </p:sp>
      </p:grpSp>
      <p:cxnSp>
        <p:nvCxnSpPr>
          <p:cNvPr id="28695" name="AutoShape 17"/>
          <p:cNvCxnSpPr>
            <a:cxnSpLocks noChangeShapeType="1"/>
            <a:stCxn id="28707" idx="0"/>
            <a:endCxn id="39942" idx="0"/>
          </p:cNvCxnSpPr>
          <p:nvPr/>
        </p:nvCxnSpPr>
        <p:spPr bwMode="auto">
          <a:xfrm rot="16200000" flipH="1">
            <a:off x="5525480" y="132408"/>
            <a:ext cx="132983" cy="1851688"/>
          </a:xfrm>
          <a:prstGeom prst="bentConnector3">
            <a:avLst>
              <a:gd name="adj1" fmla="val -171902"/>
            </a:avLst>
          </a:prstGeom>
          <a:noFill/>
          <a:ln w="38100">
            <a:solidFill>
              <a:srgbClr val="99CC00"/>
            </a:solidFill>
            <a:miter lim="800000"/>
            <a:headEnd/>
            <a:tailEnd type="triangle" w="med" len="med"/>
          </a:ln>
        </p:spPr>
      </p:cxnSp>
      <p:cxnSp>
        <p:nvCxnSpPr>
          <p:cNvPr id="83" name="肘形接點 82"/>
          <p:cNvCxnSpPr>
            <a:stCxn id="50" idx="0"/>
            <a:endCxn id="88" idx="1"/>
          </p:cNvCxnSpPr>
          <p:nvPr/>
        </p:nvCxnSpPr>
        <p:spPr>
          <a:xfrm rot="16200000" flipV="1">
            <a:off x="2457990" y="1304989"/>
            <a:ext cx="1208277" cy="1517654"/>
          </a:xfrm>
          <a:prstGeom prst="bentConnector4">
            <a:avLst>
              <a:gd name="adj1" fmla="val 21915"/>
              <a:gd name="adj2" fmla="val 115063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59"/>
          <p:cNvGrpSpPr>
            <a:grpSpLocks/>
          </p:cNvGrpSpPr>
          <p:nvPr/>
        </p:nvGrpSpPr>
        <p:grpSpPr bwMode="auto">
          <a:xfrm>
            <a:off x="7559675" y="6083448"/>
            <a:ext cx="1584325" cy="307777"/>
            <a:chOff x="7308304" y="1186904"/>
            <a:chExt cx="1584746" cy="307778"/>
          </a:xfrm>
        </p:grpSpPr>
        <p:sp>
          <p:nvSpPr>
            <p:cNvPr id="28700" name="Text Box 7"/>
            <p:cNvSpPr txBox="1">
              <a:spLocks noChangeArrowheads="1"/>
            </p:cNvSpPr>
            <p:nvPr/>
          </p:nvSpPr>
          <p:spPr bwMode="auto">
            <a:xfrm>
              <a:off x="7308725" y="1186904"/>
              <a:ext cx="1584325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>
                  <a:solidFill>
                    <a:schemeClr val="accent2"/>
                  </a:solidFill>
                  <a:latin typeface="Trebuchet MS" pitchFamily="34" charset="0"/>
                </a:rPr>
                <a:t>DP/HDMI  </a:t>
              </a:r>
            </a:p>
          </p:txBody>
        </p:sp>
        <p:cxnSp>
          <p:nvCxnSpPr>
            <p:cNvPr id="28701" name="AutoShape 9"/>
            <p:cNvCxnSpPr>
              <a:cxnSpLocks noChangeShapeType="1"/>
            </p:cNvCxnSpPr>
            <p:nvPr/>
          </p:nvCxnSpPr>
          <p:spPr bwMode="auto">
            <a:xfrm rot="10800000">
              <a:off x="7308304" y="1195164"/>
              <a:ext cx="1512888" cy="1587"/>
            </a:xfrm>
            <a:prstGeom prst="bentConnector3">
              <a:avLst>
                <a:gd name="adj1" fmla="val 49949"/>
              </a:avLst>
            </a:prstGeom>
            <a:noFill/>
            <a:ln w="38100">
              <a:solidFill>
                <a:srgbClr val="132164"/>
              </a:solidFill>
              <a:miter lim="800000"/>
              <a:headEnd type="triangle" w="med" len="med"/>
              <a:tailEnd/>
            </a:ln>
          </p:spPr>
        </p:cxnSp>
      </p:grpSp>
      <p:cxnSp>
        <p:nvCxnSpPr>
          <p:cNvPr id="62" name="AutoShape 17"/>
          <p:cNvCxnSpPr>
            <a:cxnSpLocks noChangeShapeType="1"/>
            <a:stCxn id="50" idx="0"/>
            <a:endCxn id="28707" idx="3"/>
          </p:cNvCxnSpPr>
          <p:nvPr/>
        </p:nvCxnSpPr>
        <p:spPr bwMode="auto">
          <a:xfrm rot="5400000" flipH="1" flipV="1">
            <a:off x="4052849" y="1312476"/>
            <a:ext cx="1123585" cy="1587373"/>
          </a:xfrm>
          <a:prstGeom prst="bentConnector4">
            <a:avLst>
              <a:gd name="adj1" fmla="val 22696"/>
              <a:gd name="adj2" fmla="val 114401"/>
            </a:avLst>
          </a:prstGeom>
          <a:noFill/>
          <a:ln w="38100">
            <a:solidFill>
              <a:srgbClr val="99CC00"/>
            </a:solidFill>
            <a:miter lim="800000"/>
            <a:headEnd/>
            <a:tailEnd type="triangle" w="med" len="med"/>
          </a:ln>
        </p:spPr>
      </p:cxnSp>
      <p:cxnSp>
        <p:nvCxnSpPr>
          <p:cNvPr id="70" name="肘形接點 69"/>
          <p:cNvCxnSpPr>
            <a:stCxn id="39940" idx="0"/>
            <a:endCxn id="50" idx="2"/>
          </p:cNvCxnSpPr>
          <p:nvPr/>
        </p:nvCxnSpPr>
        <p:spPr>
          <a:xfrm rot="16200000" flipV="1">
            <a:off x="3313630" y="4656405"/>
            <a:ext cx="1368152" cy="353501"/>
          </a:xfrm>
          <a:prstGeom prst="bentConnector3">
            <a:avLst>
              <a:gd name="adj1" fmla="val 41089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群組 56"/>
          <p:cNvGrpSpPr/>
          <p:nvPr/>
        </p:nvGrpSpPr>
        <p:grpSpPr>
          <a:xfrm>
            <a:off x="107504" y="5229200"/>
            <a:ext cx="7344816" cy="1584176"/>
            <a:chOff x="73000" y="5085184"/>
            <a:chExt cx="7344816" cy="1584176"/>
          </a:xfrm>
        </p:grpSpPr>
        <p:grpSp>
          <p:nvGrpSpPr>
            <p:cNvPr id="3" name="群組 50"/>
            <p:cNvGrpSpPr>
              <a:grpSpLocks/>
            </p:cNvGrpSpPr>
            <p:nvPr/>
          </p:nvGrpSpPr>
          <p:grpSpPr bwMode="auto">
            <a:xfrm>
              <a:off x="1331640" y="5599832"/>
              <a:ext cx="2233613" cy="854075"/>
              <a:chOff x="1907704" y="5157192"/>
              <a:chExt cx="2233447" cy="852713"/>
            </a:xfrm>
          </p:grpSpPr>
          <p:sp>
            <p:nvSpPr>
              <p:cNvPr id="28715" name="Rectangle 22"/>
              <p:cNvSpPr>
                <a:spLocks noChangeArrowheads="1"/>
              </p:cNvSpPr>
              <p:nvPr/>
            </p:nvSpPr>
            <p:spPr bwMode="auto">
              <a:xfrm>
                <a:off x="2195736" y="5733256"/>
                <a:ext cx="1656184" cy="276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TW" sz="1200" dirty="0">
                    <a:latin typeface="Trebuchet MS" pitchFamily="34" charset="0"/>
                  </a:rPr>
                  <a:t>Digital Recorder</a:t>
                </a:r>
                <a:endParaRPr lang="zh-TW" altLang="en-US" sz="1200" dirty="0">
                  <a:latin typeface="Trebuchet MS" pitchFamily="34" charset="0"/>
                </a:endParaRPr>
              </a:p>
            </p:txBody>
          </p:sp>
          <p:pic>
            <p:nvPicPr>
              <p:cNvPr id="28716" name="Picture 34" descr="「audio recorder toslink」的圖片搜尋結果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 rot="10800000" flipV="1">
                <a:off x="1907704" y="5157192"/>
                <a:ext cx="2233447" cy="636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群組 49"/>
            <p:cNvGrpSpPr>
              <a:grpSpLocks/>
            </p:cNvGrpSpPr>
            <p:nvPr/>
          </p:nvGrpSpPr>
          <p:grpSpPr bwMode="auto">
            <a:xfrm>
              <a:off x="73000" y="5168032"/>
              <a:ext cx="1690688" cy="1282700"/>
              <a:chOff x="0" y="4797152"/>
              <a:chExt cx="1691680" cy="1282750"/>
            </a:xfrm>
          </p:grpSpPr>
          <p:pic>
            <p:nvPicPr>
              <p:cNvPr id="28711" name="Picture 50" descr="「router」的圖片搜尋結果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0" y="4797152"/>
                <a:ext cx="1279029" cy="1279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12" name="Rectangle 22"/>
              <p:cNvSpPr>
                <a:spLocks noChangeArrowheads="1"/>
              </p:cNvSpPr>
              <p:nvPr/>
            </p:nvSpPr>
            <p:spPr bwMode="auto">
              <a:xfrm>
                <a:off x="0" y="5805264"/>
                <a:ext cx="169168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TW" sz="1200">
                    <a:latin typeface="Trebuchet MS" pitchFamily="34" charset="0"/>
                  </a:rPr>
                  <a:t>Gigabit Ethernet</a:t>
                </a:r>
                <a:endParaRPr lang="zh-TW" altLang="en-US" sz="1200">
                  <a:latin typeface="Trebuchet MS" pitchFamily="34" charset="0"/>
                </a:endParaRPr>
              </a:p>
            </p:txBody>
          </p:sp>
        </p:grpSp>
        <p:grpSp>
          <p:nvGrpSpPr>
            <p:cNvPr id="5" name="群組 66"/>
            <p:cNvGrpSpPr/>
            <p:nvPr/>
          </p:nvGrpSpPr>
          <p:grpSpPr>
            <a:xfrm>
              <a:off x="4860032" y="5229200"/>
              <a:ext cx="2339973" cy="1357119"/>
              <a:chOff x="4499992" y="5229200"/>
              <a:chExt cx="2339973" cy="1357119"/>
            </a:xfrm>
          </p:grpSpPr>
          <p:pic>
            <p:nvPicPr>
              <p:cNvPr id="39938" name="Picture 2" descr="「superdrive」的圖片搜尋結果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5508104" y="5309517"/>
                <a:ext cx="1331861" cy="999803"/>
              </a:xfrm>
              <a:prstGeom prst="rect">
                <a:avLst/>
              </a:prstGeom>
              <a:noFill/>
            </p:spPr>
          </p:pic>
          <p:grpSp>
            <p:nvGrpSpPr>
              <p:cNvPr id="6" name="群組 51"/>
              <p:cNvGrpSpPr>
                <a:grpSpLocks/>
              </p:cNvGrpSpPr>
              <p:nvPr/>
            </p:nvGrpSpPr>
            <p:grpSpPr bwMode="auto">
              <a:xfrm>
                <a:off x="4499992" y="5229200"/>
                <a:ext cx="2304255" cy="1357119"/>
                <a:chOff x="4211960" y="4869160"/>
                <a:chExt cx="2303795" cy="1356926"/>
              </a:xfrm>
            </p:grpSpPr>
            <p:pic>
              <p:nvPicPr>
                <p:cNvPr id="28709" name="Picture 46" descr="「USB3.0」的圖片搜尋結果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4211960" y="4869160"/>
                  <a:ext cx="1207021" cy="12070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71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643921" y="5949126"/>
                  <a:ext cx="1871834" cy="276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sz="1200" dirty="0" smtClean="0">
                      <a:latin typeface="Trebuchet MS" pitchFamily="34" charset="0"/>
                    </a:rPr>
                    <a:t>USB3.1 Gen1  </a:t>
                  </a:r>
                  <a:r>
                    <a:rPr lang="en-US" altLang="zh-TW" sz="1200" dirty="0">
                      <a:latin typeface="Trebuchet MS" pitchFamily="34" charset="0"/>
                    </a:rPr>
                    <a:t>Devices</a:t>
                  </a:r>
                </a:p>
              </p:txBody>
            </p:sp>
          </p:grpSp>
        </p:grpSp>
        <p:sp>
          <p:nvSpPr>
            <p:cNvPr id="28691" name="Text Box 6"/>
            <p:cNvSpPr txBox="1">
              <a:spLocks noChangeArrowheads="1"/>
            </p:cNvSpPr>
            <p:nvPr/>
          </p:nvSpPr>
          <p:spPr bwMode="auto">
            <a:xfrm>
              <a:off x="1979712" y="5085184"/>
              <a:ext cx="13684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latin typeface="Trebuchet MS" pitchFamily="34" charset="0"/>
                </a:rPr>
                <a:t>Digital Line in/Out</a:t>
              </a:r>
            </a:p>
          </p:txBody>
        </p:sp>
        <p:sp>
          <p:nvSpPr>
            <p:cNvPr id="28693" name="Text Box 6"/>
            <p:cNvSpPr txBox="1">
              <a:spLocks noChangeArrowheads="1"/>
            </p:cNvSpPr>
            <p:nvPr/>
          </p:nvSpPr>
          <p:spPr bwMode="auto">
            <a:xfrm>
              <a:off x="5660058" y="5164857"/>
              <a:ext cx="1757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 smtClean="0">
                  <a:latin typeface="Trebuchet MS" pitchFamily="34" charset="0"/>
                </a:rPr>
                <a:t>USB2.0/USB3.1 Gen1</a:t>
              </a:r>
              <a:endParaRPr lang="en-US" altLang="zh-TW" sz="1200" b="1" dirty="0">
                <a:latin typeface="Trebuchet MS" pitchFamily="34" charset="0"/>
              </a:endParaRPr>
            </a:p>
          </p:txBody>
        </p:sp>
        <p:sp>
          <p:nvSpPr>
            <p:cNvPr id="28697" name="Text Box 6"/>
            <p:cNvSpPr txBox="1">
              <a:spLocks noChangeArrowheads="1"/>
            </p:cNvSpPr>
            <p:nvPr/>
          </p:nvSpPr>
          <p:spPr bwMode="auto">
            <a:xfrm>
              <a:off x="467469" y="5164857"/>
              <a:ext cx="7921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 err="1">
                  <a:latin typeface="Trebuchet MS" pitchFamily="34" charset="0"/>
                </a:rPr>
                <a:t>GbE</a:t>
              </a:r>
              <a:endParaRPr lang="en-US" altLang="zh-TW" sz="1200" b="1" dirty="0">
                <a:latin typeface="Trebuchet MS" pitchFamily="34" charset="0"/>
              </a:endParaRPr>
            </a:p>
          </p:txBody>
        </p:sp>
        <p:pic>
          <p:nvPicPr>
            <p:cNvPr id="39940" name="Picture 4" descr="「lacie」的圖片搜尋結果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347864" y="5373216"/>
              <a:ext cx="1584176" cy="1131554"/>
            </a:xfrm>
            <a:prstGeom prst="rect">
              <a:avLst/>
            </a:prstGeom>
            <a:noFill/>
          </p:spPr>
        </p:pic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3851920" y="5085184"/>
              <a:ext cx="6480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 err="1" smtClean="0">
                  <a:latin typeface="Trebuchet MS" pitchFamily="34" charset="0"/>
                </a:rPr>
                <a:t>eSATA</a:t>
              </a:r>
              <a:endParaRPr lang="en-US" altLang="zh-TW" sz="1200" b="1" dirty="0">
                <a:latin typeface="Trebuchet MS" pitchFamily="34" charset="0"/>
              </a:endParaRPr>
            </a:p>
          </p:txBody>
        </p:sp>
        <p:sp>
          <p:nvSpPr>
            <p:cNvPr id="77" name="Text Box 6"/>
            <p:cNvSpPr txBox="1">
              <a:spLocks noChangeArrowheads="1"/>
            </p:cNvSpPr>
            <p:nvPr/>
          </p:nvSpPr>
          <p:spPr bwMode="auto">
            <a:xfrm>
              <a:off x="3851920" y="6381328"/>
              <a:ext cx="792088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dirty="0" smtClean="0">
                  <a:latin typeface="Trebuchet MS" pitchFamily="34" charset="0"/>
                </a:rPr>
                <a:t>PELS</a:t>
              </a:r>
              <a:endParaRPr lang="en-US" altLang="zh-TW" sz="1200" dirty="0">
                <a:latin typeface="Trebuchet MS" pitchFamily="34" charset="0"/>
              </a:endParaRPr>
            </a:p>
          </p:txBody>
        </p:sp>
      </p:grpSp>
      <p:grpSp>
        <p:nvGrpSpPr>
          <p:cNvPr id="12" name="群組 28"/>
          <p:cNvGrpSpPr>
            <a:grpSpLocks/>
          </p:cNvGrpSpPr>
          <p:nvPr/>
        </p:nvGrpSpPr>
        <p:grpSpPr bwMode="auto">
          <a:xfrm>
            <a:off x="2267744" y="991761"/>
            <a:ext cx="1475656" cy="1080318"/>
            <a:chOff x="5543600" y="1700808"/>
            <a:chExt cx="3600400" cy="2448272"/>
          </a:xfrm>
        </p:grpSpPr>
        <p:grpSp>
          <p:nvGrpSpPr>
            <p:cNvPr id="13" name="群組 6"/>
            <p:cNvGrpSpPr>
              <a:grpSpLocks/>
            </p:cNvGrpSpPr>
            <p:nvPr/>
          </p:nvGrpSpPr>
          <p:grpSpPr bwMode="auto">
            <a:xfrm>
              <a:off x="5543600" y="1700808"/>
              <a:ext cx="3600400" cy="2448272"/>
              <a:chOff x="2411760" y="836712"/>
              <a:chExt cx="4680520" cy="3312368"/>
            </a:xfrm>
          </p:grpSpPr>
          <p:pic>
            <p:nvPicPr>
              <p:cNvPr id="89" name="Picture 20" descr="http://cdni.wired.co.uk/620x413/a_c/4k_3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2411760" y="836712"/>
                <a:ext cx="4680520" cy="3240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" name="矩形 89"/>
              <p:cNvSpPr/>
              <p:nvPr/>
            </p:nvSpPr>
            <p:spPr>
              <a:xfrm>
                <a:off x="6444644" y="3646185"/>
                <a:ext cx="647636" cy="5028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pic>
          <p:nvPicPr>
            <p:cNvPr id="88" name="Picture 12" descr="「4K monitor」的圖片搜尋結果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5630354" y="1844824"/>
              <a:ext cx="3406142" cy="183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8" name="AutoShape 17"/>
          <p:cNvCxnSpPr>
            <a:cxnSpLocks noChangeShapeType="1"/>
            <a:stCxn id="28702" idx="1"/>
            <a:endCxn id="50" idx="3"/>
          </p:cNvCxnSpPr>
          <p:nvPr/>
        </p:nvCxnSpPr>
        <p:spPr bwMode="auto">
          <a:xfrm rot="10800000" flipV="1">
            <a:off x="4294046" y="2937011"/>
            <a:ext cx="1646106" cy="471506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99CC00"/>
            </a:solidFill>
            <a:miter lim="800000"/>
            <a:headEnd/>
            <a:tailEnd type="triangle" w="med" len="med"/>
          </a:ln>
        </p:spPr>
      </p:cxnSp>
      <p:pic>
        <p:nvPicPr>
          <p:cNvPr id="86" name="Picture 40" descr="「Thunderbolt monitor」的圖片搜尋結果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991761"/>
            <a:ext cx="1484400" cy="110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1" name="AutoShape 17"/>
          <p:cNvCxnSpPr>
            <a:cxnSpLocks noChangeShapeType="1"/>
            <a:stCxn id="32770" idx="1"/>
            <a:endCxn id="86" idx="1"/>
          </p:cNvCxnSpPr>
          <p:nvPr/>
        </p:nvCxnSpPr>
        <p:spPr bwMode="auto">
          <a:xfrm rot="10800000">
            <a:off x="467545" y="1544369"/>
            <a:ext cx="61829" cy="1448370"/>
          </a:xfrm>
          <a:prstGeom prst="bentConnector3">
            <a:avLst>
              <a:gd name="adj1" fmla="val 469729"/>
            </a:avLst>
          </a:prstGeom>
          <a:noFill/>
          <a:ln w="38100">
            <a:solidFill>
              <a:srgbClr val="99CC00"/>
            </a:solidFill>
            <a:miter lim="800000"/>
            <a:headEnd/>
            <a:tailEnd type="triangle" w="med" len="med"/>
          </a:ln>
        </p:spPr>
      </p:cxnSp>
      <p:sp>
        <p:nvSpPr>
          <p:cNvPr id="115" name="矩形 114"/>
          <p:cNvSpPr/>
          <p:nvPr/>
        </p:nvSpPr>
        <p:spPr>
          <a:xfrm>
            <a:off x="3923928" y="2071881"/>
            <a:ext cx="1681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 smtClean="0">
                <a:solidFill>
                  <a:srgbClr val="000000"/>
                </a:solidFill>
                <a:latin typeface="Trebuchet MS" pitchFamily="34" charset="0"/>
              </a:rPr>
              <a:t>Thunderbolt Display</a:t>
            </a:r>
            <a:endParaRPr lang="zh-TW" altLang="en-US" dirty="0"/>
          </a:p>
        </p:txBody>
      </p:sp>
      <p:grpSp>
        <p:nvGrpSpPr>
          <p:cNvPr id="143" name="群組 142"/>
          <p:cNvGrpSpPr/>
          <p:nvPr/>
        </p:nvGrpSpPr>
        <p:grpSpPr>
          <a:xfrm>
            <a:off x="251521" y="2420888"/>
            <a:ext cx="1368152" cy="1455700"/>
            <a:chOff x="971089" y="2547623"/>
            <a:chExt cx="1656695" cy="1671724"/>
          </a:xfrm>
        </p:grpSpPr>
        <p:pic>
          <p:nvPicPr>
            <p:cNvPr id="32770" name="Picture 2" descr="「Mac pro」的圖片搜尋結果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1307540" y="2547623"/>
              <a:ext cx="1320244" cy="1313425"/>
            </a:xfrm>
            <a:prstGeom prst="rect">
              <a:avLst/>
            </a:prstGeom>
            <a:noFill/>
          </p:spPr>
        </p:pic>
        <p:sp>
          <p:nvSpPr>
            <p:cNvPr id="125" name="Text Box 6"/>
            <p:cNvSpPr txBox="1">
              <a:spLocks noChangeArrowheads="1"/>
            </p:cNvSpPr>
            <p:nvPr/>
          </p:nvSpPr>
          <p:spPr bwMode="auto">
            <a:xfrm>
              <a:off x="971089" y="3573016"/>
              <a:ext cx="15126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200" b="1" dirty="0">
                  <a:latin typeface="Trebuchet MS" pitchFamily="34" charset="0"/>
                </a:rPr>
                <a:t>Mac</a:t>
              </a:r>
              <a:r>
                <a:rPr lang="en-US" altLang="zh-TW" sz="1200" dirty="0">
                  <a:latin typeface="Trebuchet MS" pitchFamily="34" charset="0"/>
                </a:rPr>
                <a:t> </a:t>
              </a:r>
              <a:r>
                <a:rPr lang="en-US" altLang="zh-TW" sz="1200" dirty="0" smtClean="0">
                  <a:latin typeface="Trebuchet MS" pitchFamily="34" charset="0"/>
                </a:rPr>
                <a:t>1</a:t>
              </a:r>
              <a:r>
                <a:rPr lang="en-US" altLang="zh-TW" sz="1200" dirty="0">
                  <a:latin typeface="Trebuchet MS" pitchFamily="34" charset="0"/>
                </a:rPr>
                <a:t/>
              </a:r>
              <a:br>
                <a:rPr lang="en-US" altLang="zh-TW" sz="1200" dirty="0">
                  <a:latin typeface="Trebuchet MS" pitchFamily="34" charset="0"/>
                </a:rPr>
              </a:br>
              <a:r>
                <a:rPr lang="en-US" altLang="zh-TW" sz="1200" dirty="0">
                  <a:latin typeface="Trebuchet MS" pitchFamily="34" charset="0"/>
                </a:rPr>
                <a:t>with Thunderbolt Connection</a:t>
              </a:r>
            </a:p>
          </p:txBody>
        </p:sp>
      </p:grpSp>
      <p:sp>
        <p:nvSpPr>
          <p:cNvPr id="144" name="矩形 143"/>
          <p:cNvSpPr/>
          <p:nvPr/>
        </p:nvSpPr>
        <p:spPr>
          <a:xfrm>
            <a:off x="323528" y="2071881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 smtClean="0">
                <a:solidFill>
                  <a:srgbClr val="000000"/>
                </a:solidFill>
                <a:latin typeface="Trebuchet MS" pitchFamily="34" charset="0"/>
              </a:rPr>
              <a:t>Thunderbolt Display</a:t>
            </a:r>
            <a:endParaRPr lang="zh-TW" altLang="en-US" dirty="0"/>
          </a:p>
        </p:txBody>
      </p:sp>
      <p:sp>
        <p:nvSpPr>
          <p:cNvPr id="145" name="橢圓 144"/>
          <p:cNvSpPr/>
          <p:nvPr/>
        </p:nvSpPr>
        <p:spPr>
          <a:xfrm>
            <a:off x="1403648" y="1135777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/>
              <a:t>1</a:t>
            </a:r>
            <a:endParaRPr lang="zh-TW" altLang="en-US" sz="1100" dirty="0"/>
          </a:p>
        </p:txBody>
      </p:sp>
      <p:sp>
        <p:nvSpPr>
          <p:cNvPr id="146" name="橢圓 145"/>
          <p:cNvSpPr/>
          <p:nvPr/>
        </p:nvSpPr>
        <p:spPr>
          <a:xfrm>
            <a:off x="3347864" y="1135777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/>
              <a:t>2</a:t>
            </a:r>
            <a:endParaRPr lang="zh-TW" altLang="en-US" sz="1100" dirty="0"/>
          </a:p>
        </p:txBody>
      </p:sp>
      <p:sp>
        <p:nvSpPr>
          <p:cNvPr id="147" name="橢圓 146"/>
          <p:cNvSpPr/>
          <p:nvPr/>
        </p:nvSpPr>
        <p:spPr>
          <a:xfrm>
            <a:off x="5004048" y="1135777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/>
              <a:t>3</a:t>
            </a:r>
            <a:endParaRPr lang="zh-TW" altLang="en-US" sz="1100" dirty="0"/>
          </a:p>
        </p:txBody>
      </p:sp>
      <p:sp>
        <p:nvSpPr>
          <p:cNvPr id="148" name="橢圓 147"/>
          <p:cNvSpPr/>
          <p:nvPr/>
        </p:nvSpPr>
        <p:spPr>
          <a:xfrm>
            <a:off x="7199907" y="2469752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/>
              <a:t>1</a:t>
            </a:r>
            <a:endParaRPr lang="zh-TW" altLang="en-US" sz="1100" dirty="0"/>
          </a:p>
        </p:txBody>
      </p:sp>
      <p:pic>
        <p:nvPicPr>
          <p:cNvPr id="77826" name="Picture 2" descr="「mac keyboard mouse」的圖片搜尋結果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716016" y="4149080"/>
            <a:ext cx="1209735" cy="576064"/>
          </a:xfrm>
          <a:prstGeom prst="rect">
            <a:avLst/>
          </a:prstGeom>
          <a:noFill/>
        </p:spPr>
      </p:pic>
      <p:cxnSp>
        <p:nvCxnSpPr>
          <p:cNvPr id="149" name="肘形接點 148"/>
          <p:cNvCxnSpPr>
            <a:stCxn id="77826" idx="1"/>
            <a:endCxn id="50" idx="2"/>
          </p:cNvCxnSpPr>
          <p:nvPr/>
        </p:nvCxnSpPr>
        <p:spPr>
          <a:xfrm rot="10800000">
            <a:off x="3820956" y="4149080"/>
            <a:ext cx="895061" cy="288032"/>
          </a:xfrm>
          <a:prstGeom prst="bentConnector2">
            <a:avLst/>
          </a:prstGeom>
          <a:ln w="38100">
            <a:solidFill>
              <a:srgbClr val="1087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7057479" cy="576064"/>
          </a:xfrm>
        </p:spPr>
        <p:txBody>
          <a:bodyPr/>
          <a:lstStyle/>
          <a:p>
            <a:r>
              <a:rPr lang="en-US" altLang="zh-TW" dirty="0" smtClean="0"/>
              <a:t>Multi-Displays Scenario w/ TBT </a:t>
            </a:r>
            <a:r>
              <a:rPr lang="en-US" altLang="zh-TW" dirty="0" smtClean="0"/>
              <a:t>Switch or Dock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1474C-F2B8-4E3C-9F67-37972827F550}" type="datetime1">
              <a:rPr lang="zh-TW" altLang="en-US" smtClean="0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E7B53-D14A-4D0F-9C67-84CCDF9AEE6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23529" y="1700808"/>
          <a:ext cx="8640959" cy="4222337"/>
        </p:xfrm>
        <a:graphic>
          <a:graphicData uri="http://schemas.openxmlformats.org/drawingml/2006/table">
            <a:tbl>
              <a:tblPr/>
              <a:tblGrid>
                <a:gridCol w="1224703"/>
                <a:gridCol w="1295576"/>
                <a:gridCol w="792088"/>
                <a:gridCol w="864096"/>
                <a:gridCol w="1008112"/>
                <a:gridCol w="936104"/>
                <a:gridCol w="1152128"/>
                <a:gridCol w="1368152"/>
              </a:tblGrid>
              <a:tr h="7868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Arial"/>
                        </a:rPr>
                        <a:t>TBT 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port</a:t>
                      </a:r>
                    </a:p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Requirement 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TBT Dock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TBT Switch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latin typeface="Arial"/>
                        </a:rPr>
                        <a:t>TBT Monitor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latin typeface="Arial"/>
                        </a:rPr>
                        <a:t>DP Monitor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latin typeface="Arial"/>
                        </a:rPr>
                        <a:t> TBT Monitor2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Arial"/>
                        </a:rPr>
                        <a:t>Display-mode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8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en-US" altLang="zh-TW" sz="1800" b="0" i="0" u="none" strike="noStrike" dirty="0" err="1" smtClean="0">
                          <a:latin typeface="Arial"/>
                        </a:rPr>
                        <a:t>Mac</a:t>
                      </a:r>
                      <a:r>
                        <a:rPr lang="en-US" altLang="zh-TW" sz="1800" b="0" i="0" u="none" strike="noStrike" baseline="0" dirty="0" err="1" smtClean="0">
                          <a:latin typeface="Arial"/>
                        </a:rPr>
                        <a:t>book</a:t>
                      </a:r>
                      <a:r>
                        <a:rPr lang="en-US" altLang="zh-TW" sz="1800" b="0" i="0" u="none" strike="noStrike" baseline="0" dirty="0" smtClean="0">
                          <a:latin typeface="Arial"/>
                        </a:rPr>
                        <a:t> Air 2015</a:t>
                      </a:r>
                      <a:endParaRPr lang="en-US" altLang="zh-TW" sz="1800" b="0" i="0" u="none" strike="noStrike" dirty="0" smtClean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Arial"/>
                        </a:rPr>
                        <a:t>1</a:t>
                      </a:r>
                      <a:r>
                        <a:rPr lang="zh-TW" altLang="en-US" sz="18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 smtClean="0">
                          <a:latin typeface="Arial"/>
                        </a:rPr>
                        <a:t>Dual-Displays (w/</a:t>
                      </a:r>
                      <a:r>
                        <a:rPr lang="en-US" altLang="zh-TW" sz="1800" b="0" i="0" u="none" strike="noStrike" baseline="0" dirty="0" smtClean="0">
                          <a:latin typeface="Arial"/>
                        </a:rPr>
                        <a:t> built-in display)</a:t>
                      </a:r>
                      <a:endParaRPr lang="en-US" altLang="zh-TW" sz="1800" b="0" i="0" u="none" strike="noStrike" dirty="0" smtClean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Arial"/>
                        </a:rPr>
                        <a:t>1</a:t>
                      </a:r>
                      <a:r>
                        <a:rPr lang="zh-TW" altLang="en-US" sz="18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7998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i="0" u="none" strike="noStrike" dirty="0" smtClean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 smtClean="0">
                          <a:latin typeface="Arial"/>
                        </a:rPr>
                        <a:t>Multi-Displays</a:t>
                      </a:r>
                    </a:p>
                    <a:p>
                      <a:pPr algn="ctr" fontAlgn="ctr"/>
                      <a:endParaRPr lang="en-US" altLang="zh-TW" sz="1800" b="0" i="0" u="none" strike="noStrike" dirty="0" smtClean="0">
                        <a:latin typeface="Arial"/>
                      </a:endParaRPr>
                    </a:p>
                    <a:p>
                      <a:pPr algn="ctr" fontAlgn="ctr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1 (Host</a:t>
                      </a:r>
                      <a:r>
                        <a:rPr lang="en-US" altLang="zh-TW" sz="1800" b="1" i="0" u="none" strike="noStrike" baseline="0" dirty="0" smtClean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A) +1(Host</a:t>
                      </a:r>
                      <a:r>
                        <a:rPr lang="en-US" altLang="zh-TW" sz="1800" b="1" i="0" u="none" strike="noStrike" baseline="0" dirty="0" smtClean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B)</a:t>
                      </a:r>
                      <a:endParaRPr lang="en-US" altLang="zh-TW" sz="18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latin typeface="Arial"/>
                        </a:rPr>
                        <a:t>Mac mini 2015     /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Mac Pro/ </a:t>
                      </a:r>
                      <a:r>
                        <a:rPr lang="en-US" sz="1800" b="0" i="0" u="none" strike="noStrike" dirty="0" err="1" smtClean="0">
                          <a:latin typeface="Arial"/>
                        </a:rPr>
                        <a:t>Macbook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 Pro 2013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79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2</a:t>
                      </a:r>
                      <a:r>
                        <a:rPr lang="en-US" altLang="zh-TW" sz="1800" b="1" i="0" u="none" strike="noStrike" smtClean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(Host</a:t>
                      </a:r>
                      <a:r>
                        <a:rPr lang="en-US" altLang="zh-TW" sz="1800" b="1" i="0" u="none" strike="noStrike" baseline="0" dirty="0" smtClean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A</a:t>
                      </a:r>
                      <a:r>
                        <a:rPr lang="en-US" altLang="zh-TW" sz="1800" b="1" i="0" u="none" strike="noStrike" smtClean="0">
                          <a:solidFill>
                            <a:srgbClr val="C00000"/>
                          </a:solidFill>
                          <a:latin typeface="Arial"/>
                        </a:rPr>
                        <a:t>) +2(Host</a:t>
                      </a:r>
                      <a:r>
                        <a:rPr lang="en-US" altLang="zh-TW" sz="1800" b="1" i="0" u="none" strike="noStrike" baseline="0" smtClean="0">
                          <a:solidFill>
                            <a:srgbClr val="C00000"/>
                          </a:solidFill>
                          <a:latin typeface="Arial"/>
                        </a:rPr>
                        <a:t> 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B)</a:t>
                      </a:r>
                      <a:endParaRPr lang="en-US" altLang="zh-TW" sz="18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1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87"/>
          <p:cNvSpPr/>
          <p:nvPr/>
        </p:nvSpPr>
        <p:spPr>
          <a:xfrm>
            <a:off x="0" y="764704"/>
            <a:ext cx="9144000" cy="3096344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7561535" cy="490537"/>
          </a:xfrm>
        </p:spPr>
        <p:txBody>
          <a:bodyPr/>
          <a:lstStyle/>
          <a:p>
            <a:r>
              <a:rPr lang="en-US" altLang="zh-TW" dirty="0" smtClean="0"/>
              <a:t>Connection Diagram- </a:t>
            </a:r>
            <a:r>
              <a:rPr lang="en-US" altLang="zh-TW" sz="2200" dirty="0" smtClean="0"/>
              <a:t>Thunderbolt </a:t>
            </a:r>
            <a:r>
              <a:rPr lang="en-US" altLang="zh-TW" sz="2200" smtClean="0"/>
              <a:t>Sharing Switch</a:t>
            </a:r>
            <a:endParaRPr lang="zh-TW" altLang="en-US" sz="22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1474C-F2B8-4E3C-9F67-37972827F550}" type="datetime1">
              <a:rPr lang="zh-TW" altLang="en-US" smtClean="0">
                <a:solidFill>
                  <a:srgbClr val="808080"/>
                </a:solidFill>
                <a:latin typeface="Myriad Pro"/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  <a:latin typeface="Myriad Pro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E7B53-D14A-4D0F-9C67-84CCDF9AEE63}" type="slidenum">
              <a:rPr lang="en-US" altLang="zh-TW" smtClean="0">
                <a:latin typeface="Myriad Pro"/>
              </a:rPr>
              <a:pPr>
                <a:defRPr/>
              </a:pPr>
              <a:t>19</a:t>
            </a:fld>
            <a:endParaRPr lang="en-US" altLang="zh-TW">
              <a:latin typeface="Myriad Pro"/>
            </a:endParaRPr>
          </a:p>
        </p:txBody>
      </p:sp>
      <p:cxnSp>
        <p:nvCxnSpPr>
          <p:cNvPr id="50" name="肘形接點 49"/>
          <p:cNvCxnSpPr/>
          <p:nvPr/>
        </p:nvCxnSpPr>
        <p:spPr>
          <a:xfrm>
            <a:off x="1728192" y="1520788"/>
            <a:ext cx="1439652" cy="350221"/>
          </a:xfrm>
          <a:prstGeom prst="bentConnector2">
            <a:avLst/>
          </a:prstGeom>
          <a:ln w="730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接點 49"/>
          <p:cNvCxnSpPr/>
          <p:nvPr/>
        </p:nvCxnSpPr>
        <p:spPr>
          <a:xfrm flipV="1">
            <a:off x="1619672" y="2852936"/>
            <a:ext cx="1548172" cy="360041"/>
          </a:xfrm>
          <a:prstGeom prst="bentConnector2">
            <a:avLst/>
          </a:prstGeom>
          <a:ln w="730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4067944" y="2420888"/>
            <a:ext cx="5076056" cy="0"/>
          </a:xfrm>
          <a:prstGeom prst="straightConnector1">
            <a:avLst/>
          </a:prstGeom>
          <a:ln w="730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47"/>
          <p:cNvGrpSpPr/>
          <p:nvPr/>
        </p:nvGrpSpPr>
        <p:grpSpPr>
          <a:xfrm>
            <a:off x="4499992" y="1916832"/>
            <a:ext cx="3456384" cy="864096"/>
            <a:chOff x="4211960" y="1916832"/>
            <a:chExt cx="3456384" cy="864096"/>
          </a:xfrm>
        </p:grpSpPr>
        <p:grpSp>
          <p:nvGrpSpPr>
            <p:cNvPr id="5" name="群組 29"/>
            <p:cNvGrpSpPr/>
            <p:nvPr/>
          </p:nvGrpSpPr>
          <p:grpSpPr>
            <a:xfrm>
              <a:off x="4932040" y="1916832"/>
              <a:ext cx="576064" cy="864096"/>
              <a:chOff x="5724128" y="1124744"/>
              <a:chExt cx="576064" cy="864096"/>
            </a:xfrm>
          </p:grpSpPr>
          <p:sp>
            <p:nvSpPr>
              <p:cNvPr id="13" name="圓角矩形 12"/>
              <p:cNvSpPr/>
              <p:nvPr/>
            </p:nvSpPr>
            <p:spPr>
              <a:xfrm>
                <a:off x="5724128" y="1124744"/>
                <a:ext cx="576064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  <a:latin typeface="Myriad Pro"/>
                </a:endParaRPr>
              </a:p>
            </p:txBody>
          </p:sp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796136" y="1268760"/>
                <a:ext cx="43204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群組 32"/>
            <p:cNvGrpSpPr/>
            <p:nvPr/>
          </p:nvGrpSpPr>
          <p:grpSpPr>
            <a:xfrm>
              <a:off x="4211960" y="1916832"/>
              <a:ext cx="576064" cy="864096"/>
              <a:chOff x="5724128" y="1124744"/>
              <a:chExt cx="576064" cy="864096"/>
            </a:xfrm>
          </p:grpSpPr>
          <p:sp>
            <p:nvSpPr>
              <p:cNvPr id="34" name="圓角矩形 33"/>
              <p:cNvSpPr/>
              <p:nvPr/>
            </p:nvSpPr>
            <p:spPr>
              <a:xfrm>
                <a:off x="5724128" y="1124744"/>
                <a:ext cx="576064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  <a:latin typeface="Myriad Pro"/>
                </a:endParaRPr>
              </a:p>
            </p:txBody>
          </p:sp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796136" y="1268760"/>
                <a:ext cx="43204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群組 35"/>
            <p:cNvGrpSpPr/>
            <p:nvPr/>
          </p:nvGrpSpPr>
          <p:grpSpPr>
            <a:xfrm>
              <a:off x="5652120" y="1916832"/>
              <a:ext cx="576064" cy="864096"/>
              <a:chOff x="5724128" y="1124744"/>
              <a:chExt cx="576064" cy="864096"/>
            </a:xfrm>
          </p:grpSpPr>
          <p:sp>
            <p:nvSpPr>
              <p:cNvPr id="37" name="圓角矩形 36"/>
              <p:cNvSpPr/>
              <p:nvPr/>
            </p:nvSpPr>
            <p:spPr>
              <a:xfrm>
                <a:off x="5724128" y="1124744"/>
                <a:ext cx="576064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  <a:latin typeface="Myriad Pro"/>
                </a:endParaRPr>
              </a:p>
            </p:txBody>
          </p:sp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796136" y="1268760"/>
                <a:ext cx="43204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群組 38"/>
            <p:cNvGrpSpPr/>
            <p:nvPr/>
          </p:nvGrpSpPr>
          <p:grpSpPr>
            <a:xfrm>
              <a:off x="6372200" y="1916832"/>
              <a:ext cx="576064" cy="864096"/>
              <a:chOff x="5724128" y="1124744"/>
              <a:chExt cx="576064" cy="864096"/>
            </a:xfrm>
          </p:grpSpPr>
          <p:sp>
            <p:nvSpPr>
              <p:cNvPr id="40" name="圓角矩形 39"/>
              <p:cNvSpPr/>
              <p:nvPr/>
            </p:nvSpPr>
            <p:spPr>
              <a:xfrm>
                <a:off x="5724128" y="1124744"/>
                <a:ext cx="576064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  <a:latin typeface="Myriad Pro"/>
                </a:endParaRPr>
              </a:p>
            </p:txBody>
          </p:sp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796136" y="1268760"/>
                <a:ext cx="43204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群組 41"/>
            <p:cNvGrpSpPr/>
            <p:nvPr/>
          </p:nvGrpSpPr>
          <p:grpSpPr>
            <a:xfrm>
              <a:off x="7092280" y="1916832"/>
              <a:ext cx="576064" cy="864096"/>
              <a:chOff x="5652120" y="1124744"/>
              <a:chExt cx="576064" cy="864096"/>
            </a:xfrm>
          </p:grpSpPr>
          <p:sp>
            <p:nvSpPr>
              <p:cNvPr id="43" name="圓角矩形 42"/>
              <p:cNvSpPr/>
              <p:nvPr/>
            </p:nvSpPr>
            <p:spPr>
              <a:xfrm>
                <a:off x="5652120" y="1124744"/>
                <a:ext cx="576064" cy="8640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srgbClr val="FFFFFF"/>
                  </a:solidFill>
                  <a:latin typeface="Myriad Pro"/>
                </a:endParaRPr>
              </a:p>
            </p:txBody>
          </p:sp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724128" y="1268760"/>
                <a:ext cx="43204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群組 121"/>
          <p:cNvGrpSpPr/>
          <p:nvPr/>
        </p:nvGrpSpPr>
        <p:grpSpPr>
          <a:xfrm>
            <a:off x="1619672" y="4365104"/>
            <a:ext cx="7524328" cy="2160240"/>
            <a:chOff x="1619672" y="3717032"/>
            <a:chExt cx="7524328" cy="2160240"/>
          </a:xfrm>
        </p:grpSpPr>
        <p:cxnSp>
          <p:nvCxnSpPr>
            <p:cNvPr id="66" name="肘形接點 49"/>
            <p:cNvCxnSpPr/>
            <p:nvPr/>
          </p:nvCxnSpPr>
          <p:spPr>
            <a:xfrm rot="10800000" flipV="1">
              <a:off x="3239852" y="4077072"/>
              <a:ext cx="5904148" cy="288032"/>
            </a:xfrm>
            <a:prstGeom prst="bentConnector2">
              <a:avLst/>
            </a:prstGeom>
            <a:ln w="73025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肘形接點 49"/>
            <p:cNvCxnSpPr/>
            <p:nvPr/>
          </p:nvCxnSpPr>
          <p:spPr>
            <a:xfrm rot="10800000">
              <a:off x="3239852" y="5347032"/>
              <a:ext cx="5904148" cy="242209"/>
            </a:xfrm>
            <a:prstGeom prst="bentConnector2">
              <a:avLst/>
            </a:prstGeom>
            <a:ln w="73025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/>
            <p:cNvCxnSpPr/>
            <p:nvPr/>
          </p:nvCxnSpPr>
          <p:spPr>
            <a:xfrm>
              <a:off x="1619672" y="4941168"/>
              <a:ext cx="720080" cy="0"/>
            </a:xfrm>
            <a:prstGeom prst="straightConnector1">
              <a:avLst/>
            </a:prstGeom>
            <a:ln w="730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群組 68"/>
            <p:cNvGrpSpPr/>
            <p:nvPr/>
          </p:nvGrpSpPr>
          <p:grpSpPr>
            <a:xfrm>
              <a:off x="4572000" y="3717032"/>
              <a:ext cx="3456384" cy="864096"/>
              <a:chOff x="4211960" y="1916832"/>
              <a:chExt cx="3456384" cy="864096"/>
            </a:xfrm>
          </p:grpSpPr>
          <p:grpSp>
            <p:nvGrpSpPr>
              <p:cNvPr id="15" name="群組 29"/>
              <p:cNvGrpSpPr/>
              <p:nvPr/>
            </p:nvGrpSpPr>
            <p:grpSpPr>
              <a:xfrm>
                <a:off x="4932040" y="1916832"/>
                <a:ext cx="576064" cy="864096"/>
                <a:chOff x="5724128" y="1124744"/>
                <a:chExt cx="576064" cy="864096"/>
              </a:xfrm>
            </p:grpSpPr>
            <p:sp>
              <p:nvSpPr>
                <p:cNvPr id="86" name="圓角矩形 12"/>
                <p:cNvSpPr/>
                <p:nvPr/>
              </p:nvSpPr>
              <p:spPr>
                <a:xfrm>
                  <a:off x="5724128" y="1124744"/>
                  <a:ext cx="576064" cy="86409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FFFF"/>
                    </a:solidFill>
                    <a:latin typeface="Myriad Pro"/>
                  </a:endParaRPr>
                </a:p>
              </p:txBody>
            </p:sp>
            <p:pic>
              <p:nvPicPr>
                <p:cNvPr id="87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796136" y="1268760"/>
                  <a:ext cx="43204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" name="群組 32"/>
              <p:cNvGrpSpPr/>
              <p:nvPr/>
            </p:nvGrpSpPr>
            <p:grpSpPr>
              <a:xfrm>
                <a:off x="4211960" y="1916832"/>
                <a:ext cx="576064" cy="864096"/>
                <a:chOff x="5724128" y="1124744"/>
                <a:chExt cx="576064" cy="864096"/>
              </a:xfrm>
            </p:grpSpPr>
            <p:sp>
              <p:nvSpPr>
                <p:cNvPr id="84" name="圓角矩形 83"/>
                <p:cNvSpPr/>
                <p:nvPr/>
              </p:nvSpPr>
              <p:spPr>
                <a:xfrm>
                  <a:off x="5724128" y="1124744"/>
                  <a:ext cx="576064" cy="86409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FFFF"/>
                    </a:solidFill>
                    <a:latin typeface="Myriad Pro"/>
                  </a:endParaRPr>
                </a:p>
              </p:txBody>
            </p:sp>
            <p:pic>
              <p:nvPicPr>
                <p:cNvPr id="85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796136" y="1268760"/>
                  <a:ext cx="43204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" name="群組 35"/>
              <p:cNvGrpSpPr/>
              <p:nvPr/>
            </p:nvGrpSpPr>
            <p:grpSpPr>
              <a:xfrm>
                <a:off x="5652120" y="1916832"/>
                <a:ext cx="576064" cy="864096"/>
                <a:chOff x="5724128" y="1124744"/>
                <a:chExt cx="576064" cy="864096"/>
              </a:xfrm>
            </p:grpSpPr>
            <p:sp>
              <p:nvSpPr>
                <p:cNvPr id="82" name="圓角矩形 81"/>
                <p:cNvSpPr/>
                <p:nvPr/>
              </p:nvSpPr>
              <p:spPr>
                <a:xfrm>
                  <a:off x="5724128" y="1124744"/>
                  <a:ext cx="576064" cy="86409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FFFF"/>
                    </a:solidFill>
                    <a:latin typeface="Myriad Pro"/>
                  </a:endParaRPr>
                </a:p>
              </p:txBody>
            </p:sp>
            <p:pic>
              <p:nvPicPr>
                <p:cNvPr id="83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796136" y="1268760"/>
                  <a:ext cx="43204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群組 38"/>
              <p:cNvGrpSpPr/>
              <p:nvPr/>
            </p:nvGrpSpPr>
            <p:grpSpPr>
              <a:xfrm>
                <a:off x="6372200" y="1916832"/>
                <a:ext cx="576064" cy="864096"/>
                <a:chOff x="5724128" y="1124744"/>
                <a:chExt cx="576064" cy="864096"/>
              </a:xfrm>
            </p:grpSpPr>
            <p:sp>
              <p:nvSpPr>
                <p:cNvPr id="80" name="圓角矩形 79"/>
                <p:cNvSpPr/>
                <p:nvPr/>
              </p:nvSpPr>
              <p:spPr>
                <a:xfrm>
                  <a:off x="5724128" y="1124744"/>
                  <a:ext cx="576064" cy="86409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FFFF"/>
                    </a:solidFill>
                    <a:latin typeface="Myriad Pro"/>
                  </a:endParaRPr>
                </a:p>
              </p:txBody>
            </p:sp>
            <p:pic>
              <p:nvPicPr>
                <p:cNvPr id="81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796136" y="1268760"/>
                  <a:ext cx="43204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" name="群組 41"/>
              <p:cNvGrpSpPr/>
              <p:nvPr/>
            </p:nvGrpSpPr>
            <p:grpSpPr>
              <a:xfrm>
                <a:off x="7092280" y="1916832"/>
                <a:ext cx="576064" cy="864096"/>
                <a:chOff x="5652120" y="1124744"/>
                <a:chExt cx="576064" cy="864096"/>
              </a:xfrm>
            </p:grpSpPr>
            <p:sp>
              <p:nvSpPr>
                <p:cNvPr id="78" name="圓角矩形 77"/>
                <p:cNvSpPr/>
                <p:nvPr/>
              </p:nvSpPr>
              <p:spPr>
                <a:xfrm>
                  <a:off x="5652120" y="1124744"/>
                  <a:ext cx="576064" cy="86409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FFFF"/>
                    </a:solidFill>
                    <a:latin typeface="Myriad Pro"/>
                  </a:endParaRPr>
                </a:p>
              </p:txBody>
            </p:sp>
            <p:pic>
              <p:nvPicPr>
                <p:cNvPr id="79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724128" y="1268760"/>
                  <a:ext cx="43204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0" name="群組 87"/>
            <p:cNvGrpSpPr/>
            <p:nvPr/>
          </p:nvGrpSpPr>
          <p:grpSpPr>
            <a:xfrm>
              <a:off x="4572000" y="5013176"/>
              <a:ext cx="3456384" cy="864096"/>
              <a:chOff x="4211960" y="1916832"/>
              <a:chExt cx="3456384" cy="864096"/>
            </a:xfrm>
          </p:grpSpPr>
          <p:grpSp>
            <p:nvGrpSpPr>
              <p:cNvPr id="21" name="群組 29"/>
              <p:cNvGrpSpPr/>
              <p:nvPr/>
            </p:nvGrpSpPr>
            <p:grpSpPr>
              <a:xfrm>
                <a:off x="4932040" y="1916832"/>
                <a:ext cx="576064" cy="864096"/>
                <a:chOff x="5724128" y="1124744"/>
                <a:chExt cx="576064" cy="864096"/>
              </a:xfrm>
            </p:grpSpPr>
            <p:sp>
              <p:nvSpPr>
                <p:cNvPr id="105" name="圓角矩形 12"/>
                <p:cNvSpPr/>
                <p:nvPr/>
              </p:nvSpPr>
              <p:spPr>
                <a:xfrm>
                  <a:off x="5724128" y="1124744"/>
                  <a:ext cx="576064" cy="86409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FFFF"/>
                    </a:solidFill>
                    <a:latin typeface="Myriad Pro"/>
                  </a:endParaRPr>
                </a:p>
              </p:txBody>
            </p:sp>
            <p:pic>
              <p:nvPicPr>
                <p:cNvPr id="106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796136" y="1268760"/>
                  <a:ext cx="43204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2" name="群組 32"/>
              <p:cNvGrpSpPr/>
              <p:nvPr/>
            </p:nvGrpSpPr>
            <p:grpSpPr>
              <a:xfrm>
                <a:off x="4211960" y="1916832"/>
                <a:ext cx="576064" cy="864096"/>
                <a:chOff x="5724128" y="1124744"/>
                <a:chExt cx="576064" cy="864096"/>
              </a:xfrm>
            </p:grpSpPr>
            <p:sp>
              <p:nvSpPr>
                <p:cNvPr id="103" name="圓角矩形 102"/>
                <p:cNvSpPr/>
                <p:nvPr/>
              </p:nvSpPr>
              <p:spPr>
                <a:xfrm>
                  <a:off x="5724128" y="1124744"/>
                  <a:ext cx="576064" cy="86409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FFFF"/>
                    </a:solidFill>
                    <a:latin typeface="Myriad Pro"/>
                  </a:endParaRPr>
                </a:p>
              </p:txBody>
            </p:sp>
            <p:pic>
              <p:nvPicPr>
                <p:cNvPr id="10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796136" y="1268760"/>
                  <a:ext cx="43204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3" name="群組 35"/>
              <p:cNvGrpSpPr/>
              <p:nvPr/>
            </p:nvGrpSpPr>
            <p:grpSpPr>
              <a:xfrm>
                <a:off x="5652120" y="1916832"/>
                <a:ext cx="576064" cy="864096"/>
                <a:chOff x="5724128" y="1124744"/>
                <a:chExt cx="576064" cy="864096"/>
              </a:xfrm>
            </p:grpSpPr>
            <p:sp>
              <p:nvSpPr>
                <p:cNvPr id="101" name="圓角矩形 100"/>
                <p:cNvSpPr/>
                <p:nvPr/>
              </p:nvSpPr>
              <p:spPr>
                <a:xfrm>
                  <a:off x="5724128" y="1124744"/>
                  <a:ext cx="576064" cy="86409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FFFF"/>
                    </a:solidFill>
                    <a:latin typeface="Myriad Pro"/>
                  </a:endParaRPr>
                </a:p>
              </p:txBody>
            </p:sp>
            <p:pic>
              <p:nvPicPr>
                <p:cNvPr id="102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796136" y="1268760"/>
                  <a:ext cx="43204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4" name="群組 38"/>
              <p:cNvGrpSpPr/>
              <p:nvPr/>
            </p:nvGrpSpPr>
            <p:grpSpPr>
              <a:xfrm>
                <a:off x="6372200" y="1916832"/>
                <a:ext cx="576064" cy="864096"/>
                <a:chOff x="5724128" y="1124744"/>
                <a:chExt cx="576064" cy="864096"/>
              </a:xfrm>
            </p:grpSpPr>
            <p:sp>
              <p:nvSpPr>
                <p:cNvPr id="99" name="圓角矩形 98"/>
                <p:cNvSpPr/>
                <p:nvPr/>
              </p:nvSpPr>
              <p:spPr>
                <a:xfrm>
                  <a:off x="5724128" y="1124744"/>
                  <a:ext cx="576064" cy="86409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FFFF"/>
                    </a:solidFill>
                    <a:latin typeface="Myriad Pro"/>
                  </a:endParaRPr>
                </a:p>
              </p:txBody>
            </p:sp>
            <p:pic>
              <p:nvPicPr>
                <p:cNvPr id="10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796136" y="1268760"/>
                  <a:ext cx="43204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5" name="群組 41"/>
              <p:cNvGrpSpPr/>
              <p:nvPr/>
            </p:nvGrpSpPr>
            <p:grpSpPr>
              <a:xfrm>
                <a:off x="7092280" y="1916832"/>
                <a:ext cx="576064" cy="864096"/>
                <a:chOff x="5652120" y="1124744"/>
                <a:chExt cx="576064" cy="864096"/>
              </a:xfrm>
            </p:grpSpPr>
            <p:sp>
              <p:nvSpPr>
                <p:cNvPr id="97" name="圓角矩形 96"/>
                <p:cNvSpPr/>
                <p:nvPr/>
              </p:nvSpPr>
              <p:spPr>
                <a:xfrm>
                  <a:off x="5652120" y="1124744"/>
                  <a:ext cx="576064" cy="864096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zh-TW" altLang="en-US">
                    <a:solidFill>
                      <a:srgbClr val="FFFFFF"/>
                    </a:solidFill>
                    <a:latin typeface="Myriad Pro"/>
                  </a:endParaRPr>
                </a:p>
              </p:txBody>
            </p:sp>
            <p:pic>
              <p:nvPicPr>
                <p:cNvPr id="98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724128" y="1268760"/>
                  <a:ext cx="432048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cxnSp>
        <p:nvCxnSpPr>
          <p:cNvPr id="125" name="直線接點 124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字方塊 126"/>
          <p:cNvSpPr txBox="1"/>
          <p:nvPr/>
        </p:nvSpPr>
        <p:spPr>
          <a:xfrm>
            <a:off x="1763688" y="9807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solidFill>
                  <a:srgbClr val="000000"/>
                </a:solidFill>
                <a:latin typeface="Myriad Pro"/>
                <a:ea typeface="新細明體" pitchFamily="18" charset="-120"/>
              </a:rPr>
              <a:t>PC1</a:t>
            </a:r>
            <a:endParaRPr kumimoji="1" lang="zh-TW" altLang="en-US" dirty="0">
              <a:solidFill>
                <a:srgbClr val="000000"/>
              </a:solidFill>
              <a:latin typeface="Myriad Pro"/>
              <a:ea typeface="新細明體" pitchFamily="18" charset="-120"/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1691680" y="32849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solidFill>
                  <a:srgbClr val="000000"/>
                </a:solidFill>
                <a:latin typeface="Myriad Pro"/>
                <a:ea typeface="新細明體" pitchFamily="18" charset="-120"/>
              </a:rPr>
              <a:t>PC2</a:t>
            </a:r>
            <a:endParaRPr kumimoji="1" lang="zh-TW" altLang="en-US" dirty="0">
              <a:solidFill>
                <a:srgbClr val="000000"/>
              </a:solidFill>
              <a:latin typeface="Myriad Pro"/>
              <a:ea typeface="新細明體" pitchFamily="18" charset="-120"/>
            </a:endParaRPr>
          </a:p>
        </p:txBody>
      </p:sp>
      <p:sp>
        <p:nvSpPr>
          <p:cNvPr id="129" name="文字方塊 128"/>
          <p:cNvSpPr txBox="1"/>
          <p:nvPr/>
        </p:nvSpPr>
        <p:spPr>
          <a:xfrm>
            <a:off x="1691680" y="51479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>
                <a:solidFill>
                  <a:srgbClr val="000000"/>
                </a:solidFill>
                <a:latin typeface="Myriad Pro"/>
                <a:ea typeface="新細明體" pitchFamily="18" charset="-120"/>
              </a:rPr>
              <a:t>PC</a:t>
            </a:r>
            <a:endParaRPr kumimoji="1" lang="zh-TW" altLang="en-US" dirty="0">
              <a:solidFill>
                <a:srgbClr val="000000"/>
              </a:solidFill>
              <a:latin typeface="Myriad Pro"/>
              <a:ea typeface="新細明體" pitchFamily="18" charset="-120"/>
            </a:endParaRPr>
          </a:p>
        </p:txBody>
      </p:sp>
      <p:pic>
        <p:nvPicPr>
          <p:cNvPr id="1029" name="Picture 5" descr="https://9to5mac.files.wordpress.com/2014/12/net.png"/>
          <p:cNvPicPr>
            <a:picLocks noChangeAspect="1" noChangeArrowheads="1"/>
          </p:cNvPicPr>
          <p:nvPr/>
        </p:nvPicPr>
        <p:blipFill>
          <a:blip r:embed="rId3" cstate="email"/>
          <a:srcRect r="-11988"/>
          <a:stretch>
            <a:fillRect/>
          </a:stretch>
        </p:blipFill>
        <p:spPr bwMode="auto">
          <a:xfrm>
            <a:off x="251520" y="889043"/>
            <a:ext cx="1800200" cy="1387829"/>
          </a:xfrm>
          <a:prstGeom prst="rect">
            <a:avLst/>
          </a:prstGeom>
          <a:noFill/>
        </p:spPr>
      </p:pic>
      <p:pic>
        <p:nvPicPr>
          <p:cNvPr id="131" name="Picture 5" descr="https://9to5mac.files.wordpress.com/2014/12/net.png"/>
          <p:cNvPicPr>
            <a:picLocks noChangeAspect="1" noChangeArrowheads="1"/>
          </p:cNvPicPr>
          <p:nvPr/>
        </p:nvPicPr>
        <p:blipFill>
          <a:blip r:embed="rId4" cstate="email"/>
          <a:srcRect r="-12025"/>
          <a:stretch>
            <a:fillRect/>
          </a:stretch>
        </p:blipFill>
        <p:spPr bwMode="auto">
          <a:xfrm>
            <a:off x="251520" y="2420888"/>
            <a:ext cx="1728192" cy="1332315"/>
          </a:xfrm>
          <a:prstGeom prst="rect">
            <a:avLst/>
          </a:prstGeom>
          <a:noFill/>
        </p:spPr>
      </p:pic>
      <p:pic>
        <p:nvPicPr>
          <p:cNvPr id="132" name="Picture 5" descr="https://9to5mac.files.wordpress.com/2014/12/net.png"/>
          <p:cNvPicPr>
            <a:picLocks noChangeAspect="1" noChangeArrowheads="1"/>
          </p:cNvPicPr>
          <p:nvPr/>
        </p:nvPicPr>
        <p:blipFill>
          <a:blip r:embed="rId5" cstate="email"/>
          <a:srcRect r="-12034"/>
          <a:stretch>
            <a:fillRect/>
          </a:stretch>
        </p:blipFill>
        <p:spPr bwMode="auto">
          <a:xfrm>
            <a:off x="301608" y="4941168"/>
            <a:ext cx="1678104" cy="1293701"/>
          </a:xfrm>
          <a:prstGeom prst="rect">
            <a:avLst/>
          </a:prstGeom>
          <a:noFill/>
        </p:spPr>
      </p:pic>
      <p:grpSp>
        <p:nvGrpSpPr>
          <p:cNvPr id="26" name="群組 134"/>
          <p:cNvGrpSpPr/>
          <p:nvPr/>
        </p:nvGrpSpPr>
        <p:grpSpPr>
          <a:xfrm>
            <a:off x="2267744" y="1916832"/>
            <a:ext cx="1800200" cy="864096"/>
            <a:chOff x="2267744" y="1916832"/>
            <a:chExt cx="1800200" cy="864096"/>
          </a:xfrm>
        </p:grpSpPr>
        <p:sp>
          <p:nvSpPr>
            <p:cNvPr id="134" name="圓角矩形 133"/>
            <p:cNvSpPr/>
            <p:nvPr/>
          </p:nvSpPr>
          <p:spPr>
            <a:xfrm>
              <a:off x="2267744" y="1916832"/>
              <a:ext cx="1800200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Myriad Pro"/>
              </a:endParaRPr>
            </a:p>
          </p:txBody>
        </p:sp>
        <p:pic>
          <p:nvPicPr>
            <p:cNvPr id="1031" name="Picture 7" descr="https://support.apple.com/library/content/dam/edam/applecare/images/en_US/macpro/display_ports.pn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768" y="2060848"/>
              <a:ext cx="1313990" cy="584558"/>
            </a:xfrm>
            <a:prstGeom prst="rect">
              <a:avLst/>
            </a:prstGeom>
            <a:noFill/>
          </p:spPr>
        </p:pic>
      </p:grpSp>
      <p:grpSp>
        <p:nvGrpSpPr>
          <p:cNvPr id="27" name="群組 138"/>
          <p:cNvGrpSpPr/>
          <p:nvPr/>
        </p:nvGrpSpPr>
        <p:grpSpPr>
          <a:xfrm>
            <a:off x="2339752" y="5085184"/>
            <a:ext cx="1800200" cy="864096"/>
            <a:chOff x="2267744" y="1916832"/>
            <a:chExt cx="1800200" cy="864096"/>
          </a:xfrm>
        </p:grpSpPr>
        <p:sp>
          <p:nvSpPr>
            <p:cNvPr id="140" name="圓角矩形 139"/>
            <p:cNvSpPr/>
            <p:nvPr/>
          </p:nvSpPr>
          <p:spPr>
            <a:xfrm>
              <a:off x="2267744" y="1916832"/>
              <a:ext cx="1800200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srgbClr val="FFFFFF"/>
                </a:solidFill>
                <a:latin typeface="Myriad Pro"/>
              </a:endParaRPr>
            </a:p>
          </p:txBody>
        </p:sp>
        <p:pic>
          <p:nvPicPr>
            <p:cNvPr id="141" name="Picture 7" descr="https://support.apple.com/library/content/dam/edam/applecare/images/en_US/macpro/display_ports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483768" y="2060848"/>
              <a:ext cx="1313990" cy="584558"/>
            </a:xfrm>
            <a:prstGeom prst="rect">
              <a:avLst/>
            </a:prstGeom>
            <a:noFill/>
          </p:spPr>
        </p:pic>
      </p:grpSp>
      <p:sp>
        <p:nvSpPr>
          <p:cNvPr id="142" name="文字方塊 141"/>
          <p:cNvSpPr txBox="1"/>
          <p:nvPr/>
        </p:nvSpPr>
        <p:spPr>
          <a:xfrm>
            <a:off x="2771800" y="508518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dirty="0" smtClean="0">
                <a:solidFill>
                  <a:srgbClr val="000000"/>
                </a:solidFill>
                <a:latin typeface="Myriad Pro"/>
                <a:ea typeface="新細明體" pitchFamily="18" charset="-120"/>
              </a:rPr>
              <a:t>US7220</a:t>
            </a:r>
            <a:endParaRPr kumimoji="1" lang="zh-TW" altLang="en-US" sz="1400" dirty="0">
              <a:solidFill>
                <a:srgbClr val="000000"/>
              </a:solidFill>
              <a:latin typeface="Myriad Pro"/>
              <a:ea typeface="新細明體" pitchFamily="18" charset="-120"/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2699792" y="191683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dirty="0" smtClean="0">
                <a:solidFill>
                  <a:srgbClr val="000000"/>
                </a:solidFill>
                <a:latin typeface="Myriad Pro"/>
                <a:ea typeface="新細明體" pitchFamily="18" charset="-120"/>
              </a:rPr>
              <a:t>US7220</a:t>
            </a:r>
            <a:endParaRPr kumimoji="1" lang="zh-TW" altLang="en-US" sz="1400" dirty="0">
              <a:solidFill>
                <a:srgbClr val="000000"/>
              </a:solidFill>
              <a:latin typeface="Myriad Pro"/>
              <a:ea typeface="新細明體" pitchFamily="18" charset="-120"/>
            </a:endParaRPr>
          </a:p>
        </p:txBody>
      </p:sp>
      <p:sp>
        <p:nvSpPr>
          <p:cNvPr id="144" name="文字方塊 143"/>
          <p:cNvSpPr txBox="1"/>
          <p:nvPr/>
        </p:nvSpPr>
        <p:spPr>
          <a:xfrm>
            <a:off x="8100392" y="350100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0070C0"/>
                </a:solidFill>
                <a:latin typeface="Myriad Pro"/>
                <a:ea typeface="新細明體" pitchFamily="18" charset="-120"/>
              </a:rPr>
              <a:t>Case A</a:t>
            </a:r>
            <a:endParaRPr kumimoji="1" lang="zh-TW" altLang="en-US" b="1" dirty="0">
              <a:solidFill>
                <a:srgbClr val="0070C0"/>
              </a:solidFill>
              <a:latin typeface="Myriad Pro"/>
              <a:ea typeface="新細明體" pitchFamily="18" charset="-120"/>
            </a:endParaRPr>
          </a:p>
        </p:txBody>
      </p:sp>
      <p:sp>
        <p:nvSpPr>
          <p:cNvPr id="145" name="文字方塊 144"/>
          <p:cNvSpPr txBox="1"/>
          <p:nvPr/>
        </p:nvSpPr>
        <p:spPr>
          <a:xfrm>
            <a:off x="8100392" y="386104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0070C0"/>
                </a:solidFill>
                <a:latin typeface="Myriad Pro"/>
                <a:ea typeface="新細明體" pitchFamily="18" charset="-120"/>
              </a:rPr>
              <a:t>Case B </a:t>
            </a:r>
            <a:endParaRPr kumimoji="1" lang="zh-TW" altLang="en-US" b="1" dirty="0">
              <a:solidFill>
                <a:srgbClr val="0070C0"/>
              </a:solidFill>
              <a:latin typeface="Myriad Pro"/>
              <a:ea typeface="新細明體" pitchFamily="18" charset="-120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4860032" y="285293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000000"/>
                </a:solidFill>
                <a:latin typeface="Myriad Pro"/>
                <a:ea typeface="新細明體" pitchFamily="18" charset="-120"/>
              </a:rPr>
              <a:t>Thunderbolt Device x5</a:t>
            </a:r>
          </a:p>
        </p:txBody>
      </p:sp>
      <p:sp>
        <p:nvSpPr>
          <p:cNvPr id="147" name="矩形 146"/>
          <p:cNvSpPr/>
          <p:nvPr/>
        </p:nvSpPr>
        <p:spPr>
          <a:xfrm>
            <a:off x="4932040" y="5229200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000000"/>
                </a:solidFill>
                <a:latin typeface="Myriad Pro"/>
                <a:ea typeface="新細明體" pitchFamily="18" charset="-120"/>
              </a:rPr>
              <a:t>Thunderbolt Device x5</a:t>
            </a:r>
          </a:p>
        </p:txBody>
      </p:sp>
      <p:sp>
        <p:nvSpPr>
          <p:cNvPr id="94" name="矩形 93"/>
          <p:cNvSpPr/>
          <p:nvPr/>
        </p:nvSpPr>
        <p:spPr>
          <a:xfrm>
            <a:off x="4932040" y="393305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b="1" dirty="0">
                <a:solidFill>
                  <a:srgbClr val="000000"/>
                </a:solidFill>
                <a:latin typeface="Myriad Pro"/>
                <a:ea typeface="新細明體" pitchFamily="18" charset="-120"/>
              </a:rPr>
              <a:t>Thunderbolt Device x5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7489825" cy="490538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FC7C1F-A8A1-467D-A911-C23CDADB6853}" type="datetime1">
              <a:rPr lang="zh-TW" altLang="en-US" smtClean="0"/>
              <a:pPr>
                <a:defRPr/>
              </a:pPr>
              <a:t>2017/2/21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1EA66-F075-4A47-B400-25861C2FFBB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14341" name="Picture 12" descr="https://www.apple.com/tw/thunderbolt/images/project_her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325" y="1341438"/>
            <a:ext cx="86153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55875" y="3284538"/>
            <a:ext cx="5184775" cy="1144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altLang="zh-TW" sz="6000" b="1" dirty="0">
                <a:solidFill>
                  <a:schemeClr val="bg1">
                    <a:lumMod val="95000"/>
                  </a:schemeClr>
                </a:solidFill>
                <a:latin typeface="Myriad Web" pitchFamily="34" charset="0"/>
                <a:ea typeface="微軟正黑體" pitchFamily="34" charset="-120"/>
              </a:rPr>
              <a:t>Background</a:t>
            </a:r>
          </a:p>
        </p:txBody>
      </p:sp>
      <p:pic>
        <p:nvPicPr>
          <p:cNvPr id="14343" name="Picture 5" descr="http://www.coolaler.com.tw/image/news/13/4/Thunderbolt-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5516563"/>
            <a:ext cx="25193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ethanyu\AppData\Local\Temp\notesE97E9E\US7220_ID0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15808" y="1412776"/>
            <a:ext cx="1728192" cy="270526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0800000">
            <a:off x="899593" y="1556791"/>
            <a:ext cx="5904655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7489825" cy="490537"/>
          </a:xfrm>
          <a:noFill/>
        </p:spPr>
        <p:txBody>
          <a:bodyPr/>
          <a:lstStyle/>
          <a:p>
            <a:r>
              <a:rPr lang="en-US" altLang="zh-TW" dirty="0" smtClean="0"/>
              <a:t>US7220  Front/Rear View</a:t>
            </a:r>
            <a:endParaRPr lang="zh-TW" altLang="en-US" dirty="0" smtClean="0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684386" y="3789040"/>
            <a:ext cx="5111750" cy="2308324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altLang="zh-TW" dirty="0">
                <a:latin typeface="Myriad Pro"/>
              </a:rPr>
              <a:t>1. Thunderbolt port </a:t>
            </a:r>
            <a:r>
              <a:rPr lang="en-US" altLang="zh-TW" dirty="0" smtClean="0">
                <a:latin typeface="Myriad Pro"/>
              </a:rPr>
              <a:t>x3</a:t>
            </a:r>
            <a:endParaRPr lang="en-US" altLang="zh-TW" dirty="0">
              <a:latin typeface="Myriad Pro"/>
            </a:endParaRPr>
          </a:p>
          <a:p>
            <a:pPr marL="457200" indent="-457200"/>
            <a:r>
              <a:rPr lang="en-US" altLang="zh-TW" dirty="0">
                <a:latin typeface="Myriad Pro"/>
              </a:rPr>
              <a:t>2. HDMI port x1</a:t>
            </a:r>
          </a:p>
          <a:p>
            <a:pPr marL="457200" indent="-457200"/>
            <a:r>
              <a:rPr lang="en-US" altLang="zh-TW" dirty="0">
                <a:latin typeface="Myriad Pro"/>
              </a:rPr>
              <a:t>3. USB </a:t>
            </a:r>
            <a:r>
              <a:rPr lang="en-US" altLang="zh-TW" dirty="0" smtClean="0">
                <a:latin typeface="Myriad Pro"/>
              </a:rPr>
              <a:t>3.1 Gen1 port </a:t>
            </a:r>
            <a:r>
              <a:rPr lang="en-US" altLang="zh-TW" dirty="0">
                <a:latin typeface="Myriad Pro"/>
              </a:rPr>
              <a:t>x 3</a:t>
            </a:r>
          </a:p>
          <a:p>
            <a:pPr marL="457200" indent="-457200"/>
            <a:r>
              <a:rPr lang="en-US" altLang="zh-TW" dirty="0">
                <a:latin typeface="Myriad Pro"/>
              </a:rPr>
              <a:t>4. USB </a:t>
            </a:r>
            <a:r>
              <a:rPr lang="en-US" altLang="zh-TW" dirty="0" smtClean="0">
                <a:latin typeface="Myriad Pro"/>
              </a:rPr>
              <a:t>2.0 </a:t>
            </a:r>
            <a:r>
              <a:rPr lang="en-US" altLang="zh-TW" dirty="0">
                <a:latin typeface="Myriad Pro"/>
              </a:rPr>
              <a:t>port </a:t>
            </a:r>
            <a:r>
              <a:rPr lang="en-US" altLang="zh-TW" dirty="0" smtClean="0">
                <a:latin typeface="Myriad Pro"/>
              </a:rPr>
              <a:t>x 2</a:t>
            </a:r>
            <a:endParaRPr lang="en-US" altLang="zh-TW" dirty="0">
              <a:latin typeface="Myriad Pro"/>
            </a:endParaRPr>
          </a:p>
          <a:p>
            <a:pPr marL="457200" indent="-457200"/>
            <a:r>
              <a:rPr lang="en-US" altLang="zh-TW" dirty="0">
                <a:latin typeface="Myriad Pro"/>
              </a:rPr>
              <a:t>5. </a:t>
            </a:r>
            <a:r>
              <a:rPr lang="en-US" altLang="zh-TW" dirty="0" err="1" smtClean="0">
                <a:latin typeface="Myriad Pro"/>
              </a:rPr>
              <a:t>eSATA</a:t>
            </a:r>
            <a:r>
              <a:rPr lang="en-US" altLang="zh-TW" dirty="0" smtClean="0">
                <a:latin typeface="Myriad Pro"/>
              </a:rPr>
              <a:t> x 1</a:t>
            </a:r>
            <a:endParaRPr lang="en-US" altLang="zh-TW" dirty="0">
              <a:latin typeface="Myriad Pro"/>
            </a:endParaRPr>
          </a:p>
          <a:p>
            <a:pPr marL="457200" indent="-457200"/>
            <a:r>
              <a:rPr lang="en-US" altLang="zh-TW" dirty="0" smtClean="0">
                <a:latin typeface="Myriad Pro"/>
              </a:rPr>
              <a:t>6. Digital audio line-in/out (Mini TOSLINK)</a:t>
            </a:r>
          </a:p>
          <a:p>
            <a:pPr marL="457200" indent="-457200"/>
            <a:r>
              <a:rPr lang="en-US" altLang="zh-TW" dirty="0" smtClean="0">
                <a:latin typeface="Myriad Pro"/>
              </a:rPr>
              <a:t>7. </a:t>
            </a:r>
            <a:r>
              <a:rPr lang="en-US" altLang="zh-TW" dirty="0" err="1" smtClean="0">
                <a:latin typeface="Myriad Pro"/>
              </a:rPr>
              <a:t>GbE</a:t>
            </a:r>
            <a:r>
              <a:rPr lang="en-US" altLang="zh-TW" dirty="0" smtClean="0">
                <a:latin typeface="Myriad Pro"/>
              </a:rPr>
              <a:t> </a:t>
            </a:r>
            <a:r>
              <a:rPr lang="en-US" altLang="zh-TW" dirty="0">
                <a:latin typeface="Myriad Pro"/>
              </a:rPr>
              <a:t>LAN port</a:t>
            </a:r>
          </a:p>
          <a:p>
            <a:pPr marL="457200" indent="-457200"/>
            <a:r>
              <a:rPr lang="en-US" altLang="zh-TW" dirty="0">
                <a:latin typeface="Myriad Pro"/>
              </a:rPr>
              <a:t>8</a:t>
            </a:r>
            <a:r>
              <a:rPr lang="en-US" altLang="zh-TW" dirty="0" smtClean="0">
                <a:latin typeface="Myriad Pro"/>
              </a:rPr>
              <a:t>. DC barrel jack</a:t>
            </a:r>
            <a:endParaRPr lang="en-US" altLang="zh-TW" dirty="0">
              <a:latin typeface="Myriad Pro"/>
            </a:endParaRP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7524328" y="414908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latin typeface="Trebuchet MS" pitchFamily="34" charset="0"/>
              </a:rPr>
              <a:t>Front 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323850" y="2342207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latin typeface="Trebuchet MS" pitchFamily="34" charset="0"/>
              </a:rPr>
              <a:t>Rear</a:t>
            </a:r>
          </a:p>
        </p:txBody>
      </p:sp>
      <p:sp>
        <p:nvSpPr>
          <p:cNvPr id="24589" name="Text Box 10"/>
          <p:cNvSpPr txBox="1">
            <a:spLocks noChangeArrowheads="1"/>
          </p:cNvSpPr>
          <p:nvPr/>
        </p:nvSpPr>
        <p:spPr bwMode="auto">
          <a:xfrm>
            <a:off x="7524328" y="2852936"/>
            <a:ext cx="792386" cy="70802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itchFamily="34" charset="0"/>
              </a:rPr>
              <a:t>3</a:t>
            </a:r>
          </a:p>
          <a:p>
            <a:pPr>
              <a:spcBef>
                <a:spcPct val="50000"/>
              </a:spcBef>
              <a:defRPr/>
            </a:pPr>
            <a:endParaRPr lang="en-US" altLang="zh-TW" sz="100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zh-TW" sz="100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2771800" y="2636911"/>
            <a:ext cx="2088232" cy="72072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itchFamily="34" charset="0"/>
              </a:rPr>
              <a:t>1</a:t>
            </a:r>
          </a:p>
          <a:p>
            <a:pPr>
              <a:spcBef>
                <a:spcPct val="50000"/>
              </a:spcBef>
              <a:defRPr/>
            </a:pPr>
            <a:endParaRPr lang="en-US" altLang="zh-TW" sz="100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zh-TW" sz="100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4932040" y="2636911"/>
            <a:ext cx="576263" cy="723900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itchFamily="34" charset="0"/>
              </a:rPr>
              <a:t>2</a:t>
            </a:r>
          </a:p>
          <a:p>
            <a:pPr>
              <a:spcBef>
                <a:spcPct val="50000"/>
              </a:spcBef>
              <a:defRPr/>
            </a:pPr>
            <a:endParaRPr lang="en-US" altLang="zh-TW" sz="100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zh-TW" sz="100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3491880" y="1916831"/>
            <a:ext cx="1152128" cy="723900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itchFamily="34" charset="0"/>
              </a:rPr>
              <a:t>3</a:t>
            </a:r>
          </a:p>
          <a:p>
            <a:pPr>
              <a:spcBef>
                <a:spcPct val="50000"/>
              </a:spcBef>
              <a:defRPr/>
            </a:pPr>
            <a:endParaRPr lang="en-US" altLang="zh-TW" sz="100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zh-TW" sz="100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4716016" y="1916831"/>
            <a:ext cx="648072" cy="707886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itchFamily="34" charset="0"/>
              </a:rPr>
              <a:t>4</a:t>
            </a:r>
          </a:p>
          <a:p>
            <a:pPr>
              <a:spcBef>
                <a:spcPct val="50000"/>
              </a:spcBef>
              <a:defRPr/>
            </a:pPr>
            <a:endParaRPr lang="en-US" altLang="zh-TW" sz="1000" dirty="0" smtClean="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zh-TW" sz="1000" dirty="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2771800" y="1916831"/>
            <a:ext cx="648072" cy="707886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itchFamily="34" charset="0"/>
              </a:rPr>
              <a:t>5</a:t>
            </a:r>
          </a:p>
          <a:p>
            <a:pPr>
              <a:spcBef>
                <a:spcPct val="50000"/>
              </a:spcBef>
              <a:defRPr/>
            </a:pPr>
            <a:endParaRPr lang="en-US" altLang="zh-TW" sz="1000" dirty="0" smtClean="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zh-TW" sz="1000" dirty="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4590" name="Text Box 12"/>
          <p:cNvSpPr txBox="1">
            <a:spLocks noChangeArrowheads="1"/>
          </p:cNvSpPr>
          <p:nvPr/>
        </p:nvSpPr>
        <p:spPr bwMode="auto">
          <a:xfrm>
            <a:off x="5292080" y="1916831"/>
            <a:ext cx="864096" cy="707886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itchFamily="34" charset="0"/>
              </a:rPr>
              <a:t>7</a:t>
            </a:r>
          </a:p>
          <a:p>
            <a:pPr>
              <a:spcBef>
                <a:spcPct val="50000"/>
              </a:spcBef>
              <a:defRPr/>
            </a:pPr>
            <a:endParaRPr lang="en-US" altLang="zh-TW" sz="1000" dirty="0" smtClean="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zh-TW" sz="1000" dirty="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4591" name="Text Box 10"/>
          <p:cNvSpPr txBox="1">
            <a:spLocks noChangeArrowheads="1"/>
          </p:cNvSpPr>
          <p:nvPr/>
        </p:nvSpPr>
        <p:spPr bwMode="auto">
          <a:xfrm>
            <a:off x="1835696" y="1916831"/>
            <a:ext cx="935038" cy="708025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itchFamily="34" charset="0"/>
              </a:rPr>
              <a:t>6</a:t>
            </a:r>
          </a:p>
          <a:p>
            <a:pPr>
              <a:spcBef>
                <a:spcPct val="50000"/>
              </a:spcBef>
              <a:defRPr/>
            </a:pPr>
            <a:endParaRPr lang="en-US" altLang="zh-TW" sz="100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zh-TW" sz="100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4592" name="Text Box 12"/>
          <p:cNvSpPr txBox="1">
            <a:spLocks noChangeArrowheads="1"/>
          </p:cNvSpPr>
          <p:nvPr/>
        </p:nvSpPr>
        <p:spPr bwMode="auto">
          <a:xfrm>
            <a:off x="5580112" y="2636911"/>
            <a:ext cx="431800" cy="495300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00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itchFamily="34" charset="0"/>
              </a:rPr>
              <a:t>8</a:t>
            </a:r>
          </a:p>
          <a:p>
            <a:pPr>
              <a:spcBef>
                <a:spcPct val="50000"/>
              </a:spcBef>
              <a:defRPr/>
            </a:pPr>
            <a:endParaRPr lang="en-US" altLang="zh-TW" sz="1000">
              <a:solidFill>
                <a:schemeClr val="accent6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077200" cy="490538"/>
          </a:xfrm>
          <a:noFill/>
        </p:spPr>
        <p:txBody>
          <a:bodyPr/>
          <a:lstStyle/>
          <a:p>
            <a:r>
              <a:rPr lang="en-US" altLang="zh-TW" dirty="0" smtClean="0"/>
              <a:t>US7220 Package Content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66700" indent="-266700"/>
            <a:r>
              <a:rPr lang="en-US" altLang="zh-TW" sz="2000" dirty="0" smtClean="0">
                <a:latin typeface="Myriad Pro"/>
              </a:rPr>
              <a:t>1  US7220 Thunderbolt 2 Sharing Switch</a:t>
            </a:r>
          </a:p>
          <a:p>
            <a:pPr marL="266700" indent="-266700"/>
            <a:r>
              <a:rPr lang="en-US" altLang="zh-TW" sz="2000" dirty="0" smtClean="0">
                <a:latin typeface="Myriad Pro"/>
              </a:rPr>
              <a:t>1  1m Thunderbolt Cable</a:t>
            </a:r>
          </a:p>
          <a:p>
            <a:pPr marL="266700" indent="-266700"/>
            <a:r>
              <a:rPr lang="en-US" altLang="zh-TW" sz="2000" dirty="0" smtClean="0">
                <a:latin typeface="Myriad Pro"/>
              </a:rPr>
              <a:t>1  12V 90W Power Adapter w/ Power Code</a:t>
            </a:r>
          </a:p>
          <a:p>
            <a:pPr marL="266700" indent="-266700"/>
            <a:r>
              <a:rPr lang="en-US" altLang="zh-TW" sz="2000" dirty="0" smtClean="0">
                <a:latin typeface="Myriad Pro"/>
              </a:rPr>
              <a:t>1  Vertical Stand</a:t>
            </a:r>
          </a:p>
          <a:p>
            <a:pPr marL="266700" indent="-266700"/>
            <a:r>
              <a:rPr lang="en-US" altLang="zh-TW" sz="2000" dirty="0" smtClean="0">
                <a:latin typeface="Myriad Pro"/>
              </a:rPr>
              <a:t>1  Quick Start Guide</a:t>
            </a:r>
          </a:p>
          <a:p>
            <a:pPr marL="266700" indent="-266700"/>
            <a:endParaRPr lang="en-US" altLang="zh-TW" sz="2000" dirty="0" smtClean="0">
              <a:latin typeface="Myriad Pro"/>
            </a:endParaRPr>
          </a:p>
          <a:p>
            <a:pPr marL="266700" indent="-266700"/>
            <a:r>
              <a:rPr lang="en-US" altLang="zh-TW" sz="2000" dirty="0" smtClean="0">
                <a:latin typeface="Myriad Pro"/>
              </a:rPr>
              <a:t>N. W.: </a:t>
            </a:r>
          </a:p>
          <a:p>
            <a:pPr marL="266700" lvl="1" indent="-266700">
              <a:buChar char="•"/>
            </a:pPr>
            <a:r>
              <a:rPr lang="en-US" altLang="zh-TW" sz="2000" dirty="0" smtClean="0">
                <a:latin typeface="Myriad Pro"/>
                <a:cs typeface="+mn-cs"/>
              </a:rPr>
              <a:t>US7220 :  0.77kg ,   3pcs per carton</a:t>
            </a:r>
          </a:p>
          <a:p>
            <a:pPr marL="266700" indent="-266700"/>
            <a:endParaRPr lang="en-US" altLang="zh-TW" sz="2000" dirty="0" smtClean="0">
              <a:latin typeface="Myriad Pro"/>
            </a:endParaRPr>
          </a:p>
          <a:p>
            <a:pPr marL="266700" indent="-266700"/>
            <a:r>
              <a:rPr lang="en-US" altLang="zh-TW" sz="2000" dirty="0" smtClean="0">
                <a:latin typeface="Myriad Pro"/>
              </a:rPr>
              <a:t>Dimensions(</a:t>
            </a:r>
            <a:r>
              <a:rPr lang="en-US" altLang="zh-TW" sz="2000" dirty="0" err="1" smtClean="0">
                <a:latin typeface="Myriad Pro"/>
              </a:rPr>
              <a:t>WxDx</a:t>
            </a:r>
            <a:r>
              <a:rPr lang="en-US" altLang="zh-TW" sz="2000" dirty="0" smtClean="0">
                <a:latin typeface="Myriad Pro"/>
              </a:rPr>
              <a:t> H): </a:t>
            </a:r>
            <a:br>
              <a:rPr lang="en-US" altLang="zh-TW" sz="2000" dirty="0" smtClean="0">
                <a:latin typeface="Myriad Pro"/>
              </a:rPr>
            </a:br>
            <a:r>
              <a:rPr lang="en-US" altLang="zh-TW" sz="2000" dirty="0" smtClean="0">
                <a:latin typeface="Myriad Pro"/>
              </a:rPr>
              <a:t>US7220:  57 x 98 x 184 mm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323850" y="1268413"/>
            <a:ext cx="8496300" cy="4752975"/>
          </a:xfrm>
          <a:noFill/>
        </p:spPr>
        <p:txBody>
          <a:bodyPr/>
          <a:lstStyle/>
          <a:p>
            <a:r>
              <a:rPr lang="en-US" altLang="zh-TW" dirty="0" smtClean="0">
                <a:latin typeface="Myriad Pro"/>
              </a:rPr>
              <a:t>EAN / UPC code</a:t>
            </a:r>
            <a:br>
              <a:rPr lang="en-US" altLang="zh-TW" dirty="0" smtClean="0">
                <a:latin typeface="Myriad Pro"/>
              </a:rPr>
            </a:br>
            <a:r>
              <a:rPr lang="en-US" altLang="zh-TW" dirty="0" smtClean="0">
                <a:latin typeface="Myriad Pro"/>
              </a:rPr>
              <a:t/>
            </a:r>
            <a:br>
              <a:rPr lang="en-US" altLang="zh-TW" dirty="0" smtClean="0">
                <a:latin typeface="Myriad Pro"/>
              </a:rPr>
            </a:br>
            <a:r>
              <a:rPr lang="en-US" altLang="zh-TW" dirty="0" smtClean="0">
                <a:latin typeface="Myriad Pro"/>
              </a:rPr>
              <a:t>Model Name: US7220-AT-A</a:t>
            </a:r>
            <a:br>
              <a:rPr lang="en-US" altLang="zh-TW" dirty="0" smtClean="0">
                <a:latin typeface="Myriad Pro"/>
              </a:rPr>
            </a:br>
            <a:r>
              <a:rPr lang="en-US" altLang="zh-TW" dirty="0" smtClean="0">
                <a:latin typeface="Myriad Pro"/>
              </a:rPr>
              <a:t>UPC : 6-72792-00726-2 </a:t>
            </a:r>
            <a:br>
              <a:rPr lang="en-US" altLang="zh-TW" dirty="0" smtClean="0">
                <a:latin typeface="Myriad Pro"/>
              </a:rPr>
            </a:br>
            <a:r>
              <a:rPr lang="en-US" altLang="zh-TW" dirty="0" smtClean="0">
                <a:latin typeface="Myriad Pro"/>
              </a:rPr>
              <a:t>EAN : 4719264645235</a:t>
            </a:r>
          </a:p>
          <a:p>
            <a:pPr>
              <a:buFontTx/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>
              <a:buFontTx/>
              <a:buNone/>
            </a:pPr>
            <a:endParaRPr lang="en-US" altLang="zh-TW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7489825" cy="490538"/>
          </a:xfrm>
          <a:noFill/>
        </p:spPr>
        <p:txBody>
          <a:bodyPr/>
          <a:lstStyle/>
          <a:p>
            <a:r>
              <a:rPr lang="en-US" altLang="zh-TW" smtClean="0"/>
              <a:t>Ordering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8496300" cy="4752975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altLang="zh-TW" sz="8000" dirty="0" smtClean="0">
              <a:solidFill>
                <a:srgbClr val="0000FF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zh-TW" sz="9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新細明體" pitchFamily="18" charset="-120"/>
              </a:rPr>
              <a:t>FAQ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229600" cy="490537"/>
          </a:xfrm>
          <a:noFill/>
        </p:spPr>
        <p:txBody>
          <a:bodyPr/>
          <a:lstStyle/>
          <a:p>
            <a:r>
              <a:rPr lang="en-US" altLang="zh-TW" smtClean="0"/>
              <a:t>FAQ (I)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1535"/>
            <a:ext cx="7791450" cy="54578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2400" b="1" dirty="0" smtClean="0">
                <a:latin typeface="Myriad Pro"/>
              </a:rPr>
              <a:t>What Kinds of Computer Support US7220?</a:t>
            </a:r>
          </a:p>
          <a:p>
            <a:pPr marL="0" indent="0">
              <a:buFontTx/>
              <a:buNone/>
              <a:defRPr/>
            </a:pPr>
            <a:endParaRPr lang="en-US" altLang="zh-TW" sz="2000" b="1" dirty="0" smtClean="0">
              <a:latin typeface="Myriad Pro"/>
            </a:endParaRPr>
          </a:p>
          <a:p>
            <a:pPr marL="0" indent="0">
              <a:buFontTx/>
              <a:buNone/>
              <a:defRPr/>
            </a:pPr>
            <a:endParaRPr lang="en-US" altLang="zh-TW" sz="2000" b="1" dirty="0" smtClean="0">
              <a:latin typeface="Myriad Pro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zh-TW" sz="2000" dirty="0" smtClean="0">
                <a:latin typeface="Myriad Pro"/>
              </a:rPr>
              <a:t>Computers with Thunderbolt* connection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zh-TW" sz="2000" dirty="0" smtClean="0">
                <a:latin typeface="Myriad Pro"/>
              </a:rPr>
              <a:t>The following Mac models are Thunderbolt 2 capable:</a:t>
            </a:r>
          </a:p>
          <a:p>
            <a:pPr marL="857250" lvl="1" indent="-457200">
              <a:buFont typeface="Wingdings" pitchFamily="2" charset="2"/>
              <a:buChar char="u"/>
              <a:defRPr/>
            </a:pPr>
            <a:r>
              <a:rPr lang="en-US" altLang="zh-TW" sz="2000" dirty="0" err="1" smtClean="0">
                <a:latin typeface="Myriad Pro"/>
              </a:rPr>
              <a:t>MacBook</a:t>
            </a:r>
            <a:r>
              <a:rPr lang="en-US" altLang="zh-TW" sz="2000" dirty="0" smtClean="0">
                <a:latin typeface="Myriad Pro"/>
              </a:rPr>
              <a:t> Pro (Retina, Late 2013 and later)</a:t>
            </a:r>
          </a:p>
          <a:p>
            <a:pPr marL="857250" lvl="1" indent="-457200">
              <a:buFont typeface="Wingdings" pitchFamily="2" charset="2"/>
              <a:buChar char="u"/>
              <a:defRPr/>
            </a:pPr>
            <a:r>
              <a:rPr lang="en-US" altLang="zh-TW" sz="2000" dirty="0" smtClean="0">
                <a:latin typeface="Myriad Pro"/>
              </a:rPr>
              <a:t>Mac Pro (Late 2013) </a:t>
            </a:r>
          </a:p>
          <a:p>
            <a:pPr marL="857250" lvl="1" indent="-457200">
              <a:buFont typeface="Wingdings" pitchFamily="2" charset="2"/>
              <a:buChar char="u"/>
              <a:defRPr/>
            </a:pPr>
            <a:r>
              <a:rPr lang="en-US" altLang="zh-TW" sz="2000" dirty="0" smtClean="0">
                <a:latin typeface="Myriad Pro"/>
              </a:rPr>
              <a:t>iMac (Retina 5K, 27-inch, Late 2014)</a:t>
            </a:r>
          </a:p>
          <a:p>
            <a:pPr marL="857250" lvl="1" indent="-457200">
              <a:buFont typeface="Wingdings" pitchFamily="2" charset="2"/>
              <a:buChar char="u"/>
              <a:defRPr/>
            </a:pPr>
            <a:r>
              <a:rPr lang="en-US" altLang="zh-TW" sz="2000" dirty="0" smtClean="0">
                <a:latin typeface="Myriad Pro"/>
              </a:rPr>
              <a:t>Mac mini (Late 2014)</a:t>
            </a:r>
          </a:p>
          <a:p>
            <a:pPr marL="857250" lvl="1" indent="-457200">
              <a:buNone/>
              <a:defRPr/>
            </a:pPr>
            <a:endParaRPr lang="en-US" altLang="zh-TW" sz="2000" kern="1200" dirty="0" smtClean="0">
              <a:latin typeface="Myriad Pro"/>
            </a:endParaRPr>
          </a:p>
          <a:p>
            <a:pPr marL="441325" lvl="1" indent="0">
              <a:buNone/>
              <a:defRPr/>
            </a:pPr>
            <a:r>
              <a:rPr lang="en-US" altLang="zh-TW" sz="2000" kern="1200" dirty="0" smtClean="0">
                <a:latin typeface="Myriad Pro"/>
              </a:rPr>
              <a:t>*Thunderbolt 2 systems can take advantage of the 20Gbps transfer speed.</a:t>
            </a:r>
          </a:p>
          <a:p>
            <a:pPr marL="441325" lvl="1" indent="0">
              <a:buNone/>
              <a:defRPr/>
            </a:pPr>
            <a:r>
              <a:rPr lang="en-US" altLang="zh-TW" sz="2000" kern="1200" dirty="0" smtClean="0">
                <a:latin typeface="Myriad Pro"/>
              </a:rPr>
              <a:t>*Thunderbolt 3 systems with extra legacy adapter can take advantage of the 20Gbps transfer speed. </a:t>
            </a:r>
            <a:endParaRPr lang="zh-TW" altLang="zh-TW" sz="2000" kern="1200" dirty="0" smtClean="0">
              <a:latin typeface="Myriad Pro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zh-TW" altLang="zh-TW" sz="1600" dirty="0" smtClean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229600" cy="490537"/>
          </a:xfrm>
          <a:noFill/>
        </p:spPr>
        <p:txBody>
          <a:bodyPr/>
          <a:lstStyle/>
          <a:p>
            <a:r>
              <a:rPr lang="en-US" altLang="zh-TW" smtClean="0"/>
              <a:t>FAQ (II)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7791450" cy="54578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2400" b="1" dirty="0" smtClean="0">
                <a:latin typeface="Myriad Pro"/>
              </a:rPr>
              <a:t>Does Original Thunderbolt  Devices Work with US7220?</a:t>
            </a:r>
          </a:p>
          <a:p>
            <a:pPr>
              <a:buFontTx/>
              <a:buNone/>
              <a:defRPr/>
            </a:pPr>
            <a:endParaRPr lang="en-US" altLang="zh-TW" sz="2400" b="1" dirty="0" smtClean="0">
              <a:latin typeface="Myriad Pro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Myriad Pro"/>
              </a:rPr>
              <a:t>Yes. US7220 uses the same connectors as the original Thunderbolt, so it will be backwards compatible with Thunderbolt peripherals and vice versa. But a Thunderbolt device connected to a US7220 will perform at the Thunderbolt speed of 10 </a:t>
            </a:r>
            <a:r>
              <a:rPr lang="en-US" altLang="zh-TW" dirty="0" err="1" smtClean="0">
                <a:latin typeface="Myriad Pro"/>
              </a:rPr>
              <a:t>Gbps</a:t>
            </a:r>
            <a:r>
              <a:rPr lang="en-US" altLang="zh-TW" dirty="0" smtClean="0">
                <a:latin typeface="Myriad Pro"/>
              </a:rPr>
              <a:t>. </a:t>
            </a:r>
          </a:p>
          <a:p>
            <a:pPr marL="0" indent="0">
              <a:buFontTx/>
              <a:buNone/>
              <a:defRPr/>
            </a:pPr>
            <a:endParaRPr lang="en-US" altLang="zh-TW" dirty="0" smtClean="0">
              <a:latin typeface="Myriad Pro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Myriad Pro"/>
              </a:rPr>
              <a:t>If you have a mix of generations on a Thunderbolt 2 daisy chain, make sure that the Thunderbolt devices sit after the Thunderbolt 2 devices on the chain. Otherwise those Thunderbolt 2 devices will operate at Thunderbolt speeds.</a:t>
            </a:r>
            <a:endParaRPr lang="en-US" altLang="zh-TW" dirty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 descr="http://www.coolaler.com.tw/image/news/13/4/Thunderbolt-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1238" y="1556792"/>
            <a:ext cx="18732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188" y="260350"/>
            <a:ext cx="8229600" cy="490538"/>
          </a:xfrm>
          <a:noFill/>
        </p:spPr>
        <p:txBody>
          <a:bodyPr/>
          <a:lstStyle/>
          <a:p>
            <a:r>
              <a:rPr lang="en-US" altLang="zh-TW" smtClean="0"/>
              <a:t>FAQ (III)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752"/>
            <a:ext cx="6624984" cy="322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400" b="1" dirty="0" smtClean="0">
                <a:latin typeface="Myriad Pro"/>
              </a:rPr>
              <a:t>Can I Connect Mini </a:t>
            </a:r>
            <a:r>
              <a:rPr lang="en-US" altLang="zh-TW" sz="2400" b="1" dirty="0" err="1" smtClean="0">
                <a:latin typeface="Myriad Pro"/>
              </a:rPr>
              <a:t>DisplayPort</a:t>
            </a:r>
            <a:r>
              <a:rPr lang="en-US" altLang="zh-TW" sz="2400" b="1" dirty="0" smtClean="0">
                <a:latin typeface="Myriad Pro"/>
              </a:rPr>
              <a:t> Displays to US7220 Docking Station?</a:t>
            </a:r>
          </a:p>
          <a:p>
            <a:pPr marL="0" indent="0">
              <a:buFontTx/>
              <a:buNone/>
            </a:pPr>
            <a:endParaRPr lang="en-US" altLang="zh-TW" sz="1600" dirty="0" smtClean="0">
              <a:latin typeface="Myriad Pro"/>
            </a:endParaRPr>
          </a:p>
          <a:p>
            <a:pPr marL="0" indent="0">
              <a:buFontTx/>
              <a:buNone/>
            </a:pPr>
            <a:endParaRPr lang="en-US" altLang="zh-TW" sz="1600" dirty="0" smtClean="0">
              <a:latin typeface="Myriad Pro"/>
            </a:endParaRPr>
          </a:p>
          <a:p>
            <a:pPr marL="0" indent="0">
              <a:buFontTx/>
              <a:buNone/>
            </a:pPr>
            <a:r>
              <a:rPr lang="en-US" altLang="zh-TW" dirty="0" smtClean="0">
                <a:latin typeface="Myriad Pro"/>
              </a:rPr>
              <a:t>Yes , US7220 does work with </a:t>
            </a:r>
            <a:r>
              <a:rPr lang="en-US" altLang="zh-TW" dirty="0" err="1" smtClean="0">
                <a:latin typeface="Myriad Pro"/>
              </a:rPr>
              <a:t>MiniDisplayPort</a:t>
            </a:r>
            <a:r>
              <a:rPr lang="en-US" altLang="zh-TW" dirty="0" smtClean="0">
                <a:latin typeface="Myriad Pro"/>
              </a:rPr>
              <a:t> (</a:t>
            </a:r>
            <a:r>
              <a:rPr lang="en-US" altLang="zh-TW" dirty="0" err="1" smtClean="0">
                <a:latin typeface="Myriad Pro"/>
              </a:rPr>
              <a:t>mDP</a:t>
            </a:r>
            <a:r>
              <a:rPr lang="en-US" altLang="zh-TW" dirty="0" smtClean="0">
                <a:latin typeface="Myriad Pro"/>
              </a:rPr>
              <a:t>)/</a:t>
            </a:r>
            <a:r>
              <a:rPr lang="en-US" altLang="zh-TW" dirty="0" err="1" smtClean="0">
                <a:latin typeface="Myriad Pro"/>
              </a:rPr>
              <a:t>DisplayPort</a:t>
            </a:r>
            <a:r>
              <a:rPr lang="en-US" altLang="zh-TW" dirty="0" smtClean="0">
                <a:latin typeface="Myriad Pro"/>
              </a:rPr>
              <a:t> (DP) displays but no the daisy-chaining capabilities.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229600" cy="490537"/>
          </a:xfrm>
          <a:noFill/>
        </p:spPr>
        <p:txBody>
          <a:bodyPr/>
          <a:lstStyle/>
          <a:p>
            <a:r>
              <a:rPr lang="en-US" altLang="zh-TW" smtClean="0"/>
              <a:t>FAQ (IV)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288" y="1211535"/>
            <a:ext cx="799306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TW" sz="2400" b="1" kern="0" dirty="0">
                <a:latin typeface="Myriad Pro"/>
              </a:rPr>
              <a:t>Can </a:t>
            </a:r>
            <a:r>
              <a:rPr lang="en-US" altLang="zh-TW" sz="2400" b="1" kern="0" dirty="0" smtClean="0">
                <a:latin typeface="Myriad Pro"/>
              </a:rPr>
              <a:t>US7220 </a:t>
            </a:r>
            <a:r>
              <a:rPr lang="en-US" altLang="zh-TW" sz="2400" b="1" kern="0" dirty="0">
                <a:latin typeface="Myriad Pro"/>
              </a:rPr>
              <a:t>Support Two HDMI Monitor via Additional HDMI Adapter?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altLang="zh-TW" sz="1600" kern="0" dirty="0">
              <a:latin typeface="Myriad Pro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TW" sz="1600" kern="0" dirty="0">
              <a:latin typeface="Myriad Pro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TW" kern="0" dirty="0">
                <a:latin typeface="Myriad Pro"/>
              </a:rPr>
              <a:t>To support dual-view display mode on </a:t>
            </a:r>
            <a:r>
              <a:rPr lang="en-US" altLang="zh-TW" kern="0" dirty="0" smtClean="0">
                <a:latin typeface="Myriad Pro"/>
              </a:rPr>
              <a:t>US7220, </a:t>
            </a:r>
            <a:r>
              <a:rPr lang="en-US" altLang="zh-TW" kern="0" dirty="0">
                <a:latin typeface="Myriad Pro"/>
              </a:rPr>
              <a:t>at least one monitor has to be Thunderbolt or Thunderbolt 2 technology-ready. For monitors that are not Thunderbolt technology-ready, the Thunderbolt port is backwards compatible with Mini </a:t>
            </a:r>
            <a:r>
              <a:rPr lang="en-US" altLang="zh-TW" kern="0" dirty="0" err="1">
                <a:latin typeface="Myriad Pro"/>
              </a:rPr>
              <a:t>DisplayPort</a:t>
            </a:r>
            <a:r>
              <a:rPr lang="en-US" altLang="zh-TW" kern="0" dirty="0">
                <a:latin typeface="Myriad Pro"/>
              </a:rPr>
              <a:t>. The </a:t>
            </a:r>
            <a:r>
              <a:rPr lang="en-US" altLang="zh-TW" kern="0" dirty="0" smtClean="0">
                <a:latin typeface="Myriad Pro"/>
              </a:rPr>
              <a:t> US7220 </a:t>
            </a:r>
            <a:r>
              <a:rPr lang="en-US" altLang="zh-TW" kern="0" dirty="0">
                <a:latin typeface="Myriad Pro"/>
              </a:rPr>
              <a:t>supports either HDMI or Mini </a:t>
            </a:r>
            <a:r>
              <a:rPr lang="en-US" altLang="zh-TW" kern="0" dirty="0" err="1">
                <a:latin typeface="Myriad Pro"/>
              </a:rPr>
              <a:t>DisplayPort</a:t>
            </a:r>
            <a:r>
              <a:rPr lang="en-US" altLang="zh-TW" kern="0" dirty="0">
                <a:latin typeface="Myriad Pro"/>
              </a:rPr>
              <a:t>, but not both.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7544" y="4437112"/>
          <a:ext cx="7848872" cy="1219200"/>
        </p:xfrm>
        <a:graphic>
          <a:graphicData uri="http://schemas.openxmlformats.org/drawingml/2006/table">
            <a:tbl>
              <a:tblPr/>
              <a:tblGrid>
                <a:gridCol w="1152128"/>
                <a:gridCol w="1368152"/>
                <a:gridCol w="2808312"/>
                <a:gridCol w="2520280"/>
              </a:tblGrid>
              <a:tr h="220441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Myriad Pro"/>
                          <a:ea typeface="標楷體"/>
                          <a:cs typeface="Times New Roman"/>
                        </a:rPr>
                        <a:t>Video Resolution</a:t>
                      </a:r>
                      <a:endParaRPr lang="zh-TW" sz="1600" kern="100" dirty="0">
                        <a:latin typeface="Myriad Pro"/>
                        <a:ea typeface="新細明體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Myriad Pro"/>
                          <a:ea typeface="標楷體"/>
                          <a:cs typeface="Times New Roman"/>
                        </a:rPr>
                        <a:t>Single View</a:t>
                      </a:r>
                      <a:endParaRPr lang="zh-TW" sz="1600" kern="100" dirty="0">
                        <a:latin typeface="Myriad Pro"/>
                        <a:ea typeface="新細明體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Myriad Pro"/>
                          <a:ea typeface="標楷體"/>
                          <a:cs typeface="Times New Roman"/>
                        </a:rPr>
                        <a:t>Mini DisplayPort / Thunderbolt*</a:t>
                      </a:r>
                      <a:endParaRPr lang="zh-TW" sz="1600" kern="100">
                        <a:latin typeface="Myriad Pro"/>
                        <a:ea typeface="新細明體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Myriad Pro"/>
                          <a:ea typeface="標楷體"/>
                          <a:cs typeface="Times New Roman"/>
                        </a:rPr>
                        <a:t>3840*2160@60</a:t>
                      </a:r>
                      <a:endParaRPr lang="zh-TW" sz="1600" kern="100" dirty="0">
                        <a:latin typeface="Myriad Pro"/>
                        <a:ea typeface="新細明體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Myriad Pro"/>
                          <a:ea typeface="標楷體"/>
                          <a:cs typeface="Times New Roman"/>
                        </a:rPr>
                        <a:t>HDMI</a:t>
                      </a:r>
                      <a:endParaRPr lang="zh-TW" sz="1600" kern="100" dirty="0">
                        <a:latin typeface="Myriad Pro"/>
                        <a:ea typeface="新細明體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Myriad Pro"/>
                          <a:ea typeface="標楷體"/>
                          <a:cs typeface="Times New Roman"/>
                        </a:rPr>
                        <a:t>3840*2160@30</a:t>
                      </a:r>
                      <a:endParaRPr lang="zh-TW" sz="1600" kern="100">
                        <a:latin typeface="Myriad Pro"/>
                        <a:ea typeface="新細明體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Myriad Pro"/>
                          <a:ea typeface="標楷體"/>
                          <a:cs typeface="Times New Roman"/>
                        </a:rPr>
                        <a:t>Dual View</a:t>
                      </a:r>
                      <a:endParaRPr lang="zh-TW" sz="1600" kern="100" dirty="0">
                        <a:latin typeface="Myriad Pro"/>
                        <a:ea typeface="新細明體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Myriad Pro"/>
                          <a:ea typeface="標楷體"/>
                          <a:cs typeface="Times New Roman"/>
                        </a:rPr>
                        <a:t>Thunderbolt </a:t>
                      </a:r>
                      <a:endParaRPr lang="zh-TW" sz="1600" kern="100" dirty="0">
                        <a:latin typeface="Myriad Pro"/>
                        <a:ea typeface="新細明體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Myriad Pro"/>
                          <a:ea typeface="標楷體"/>
                          <a:cs typeface="Times New Roman"/>
                        </a:rPr>
                        <a:t>3840*2160@60</a:t>
                      </a:r>
                      <a:endParaRPr lang="zh-TW" sz="1600" kern="100" dirty="0">
                        <a:latin typeface="Myriad Pro"/>
                        <a:ea typeface="新細明體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Myriad Pro"/>
                          <a:ea typeface="標楷體"/>
                          <a:cs typeface="Times New Roman"/>
                        </a:rPr>
                        <a:t>HDMI</a:t>
                      </a:r>
                      <a:endParaRPr lang="zh-TW" sz="1600" kern="100" dirty="0">
                        <a:latin typeface="Myriad Pro"/>
                        <a:ea typeface="新細明體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Myriad Pro"/>
                          <a:ea typeface="標楷體"/>
                          <a:cs typeface="Times New Roman"/>
                        </a:rPr>
                        <a:t>3840*2160@30</a:t>
                      </a:r>
                      <a:endParaRPr lang="zh-TW" sz="1600" kern="100" dirty="0">
                        <a:latin typeface="Myriad Pro"/>
                        <a:ea typeface="新細明體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229600" cy="490537"/>
          </a:xfrm>
          <a:noFill/>
        </p:spPr>
        <p:txBody>
          <a:bodyPr/>
          <a:lstStyle/>
          <a:p>
            <a:r>
              <a:rPr lang="en-US" altLang="zh-TW" dirty="0" smtClean="0"/>
              <a:t>FAQ (V)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288" y="1211535"/>
            <a:ext cx="799306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2400" b="1" dirty="0" smtClean="0">
                <a:latin typeface="Myriad Pro"/>
              </a:rPr>
              <a:t>How do I connect my Mini </a:t>
            </a:r>
            <a:r>
              <a:rPr lang="en-US" altLang="zh-TW" sz="2400" b="1" dirty="0" err="1" smtClean="0">
                <a:latin typeface="Myriad Pro"/>
              </a:rPr>
              <a:t>DisplayPort</a:t>
            </a:r>
            <a:r>
              <a:rPr lang="en-US" altLang="zh-TW" sz="2400" b="1" dirty="0" smtClean="0">
                <a:latin typeface="Myriad Pro"/>
              </a:rPr>
              <a:t> Monitor or Monitor Using a Mini </a:t>
            </a:r>
            <a:r>
              <a:rPr lang="en-US" altLang="zh-TW" sz="2400" b="1" dirty="0" err="1" smtClean="0">
                <a:latin typeface="Myriad Pro"/>
              </a:rPr>
              <a:t>DisplayPort</a:t>
            </a:r>
            <a:r>
              <a:rPr lang="en-US" altLang="zh-TW" sz="2400" b="1" dirty="0" smtClean="0">
                <a:latin typeface="Myriad Pro"/>
              </a:rPr>
              <a:t> Adapter to My Thunderbolt-Equipped Mac When I Have Other Thunderbolt Devices Connected?</a:t>
            </a:r>
            <a:endParaRPr lang="en-US" altLang="zh-TW" sz="1600" kern="0" dirty="0" smtClean="0">
              <a:latin typeface="Myriad Pro"/>
            </a:endParaRPr>
          </a:p>
          <a:p>
            <a:endParaRPr lang="en-US" altLang="zh-TW" sz="1600" dirty="0" smtClean="0">
              <a:latin typeface="Myriad Pro"/>
            </a:endParaRPr>
          </a:p>
          <a:p>
            <a:r>
              <a:rPr lang="en-US" altLang="zh-TW" sz="2000" dirty="0" smtClean="0">
                <a:latin typeface="Myriad Pro"/>
              </a:rPr>
              <a:t>When connecting a Mini </a:t>
            </a:r>
            <a:r>
              <a:rPr lang="en-US" altLang="zh-TW" sz="2000" dirty="0" err="1" smtClean="0">
                <a:latin typeface="Myriad Pro"/>
              </a:rPr>
              <a:t>DisplayPort</a:t>
            </a:r>
            <a:r>
              <a:rPr lang="en-US" altLang="zh-TW" sz="2000" dirty="0" smtClean="0">
                <a:latin typeface="Myriad Pro"/>
              </a:rPr>
              <a:t> display or a display using a Mini </a:t>
            </a:r>
            <a:r>
              <a:rPr lang="en-US" altLang="zh-TW" sz="2000" dirty="0" err="1" smtClean="0">
                <a:latin typeface="Myriad Pro"/>
              </a:rPr>
              <a:t>DisplayPort</a:t>
            </a:r>
            <a:r>
              <a:rPr lang="en-US" altLang="zh-TW" sz="2000" dirty="0" smtClean="0">
                <a:latin typeface="Myriad Pro"/>
              </a:rPr>
              <a:t> adapter to a Thunderbolt peripheral, make sure the display is connected at the end of the Thunderbolt chain. You can use only one Mini </a:t>
            </a:r>
            <a:r>
              <a:rPr lang="en-US" altLang="zh-TW" sz="2000" dirty="0" err="1" smtClean="0">
                <a:latin typeface="Myriad Pro"/>
              </a:rPr>
              <a:t>DisplayPort</a:t>
            </a:r>
            <a:r>
              <a:rPr lang="en-US" altLang="zh-TW" sz="2000" dirty="0" smtClean="0">
                <a:latin typeface="Myriad Pro"/>
              </a:rPr>
              <a:t> device in the Thunderbolt chain.</a:t>
            </a:r>
          </a:p>
          <a:p>
            <a:endParaRPr lang="en-US" altLang="zh-TW" sz="2000" dirty="0" smtClean="0">
              <a:latin typeface="Myriad Pro"/>
            </a:endParaRPr>
          </a:p>
          <a:p>
            <a:r>
              <a:rPr lang="en-US" altLang="zh-TW" sz="2000" dirty="0" smtClean="0">
                <a:latin typeface="Myriad Pro"/>
              </a:rPr>
              <a:t>Systems with more than one Thunderbolt port, like an iMac, can have more than one Mini </a:t>
            </a:r>
            <a:r>
              <a:rPr lang="en-US" altLang="zh-TW" sz="2000" dirty="0" err="1" smtClean="0">
                <a:latin typeface="Myriad Pro"/>
              </a:rPr>
              <a:t>DisplayPort</a:t>
            </a:r>
            <a:r>
              <a:rPr lang="en-US" altLang="zh-TW" sz="2000" dirty="0" smtClean="0">
                <a:latin typeface="Myriad Pro"/>
              </a:rPr>
              <a:t> monitor or monitor connected with a Mini </a:t>
            </a:r>
            <a:r>
              <a:rPr lang="en-US" altLang="zh-TW" sz="2000" dirty="0" err="1" smtClean="0">
                <a:latin typeface="Myriad Pro"/>
              </a:rPr>
              <a:t>DisplayPort</a:t>
            </a:r>
            <a:r>
              <a:rPr lang="en-US" altLang="zh-TW" sz="2000" dirty="0" smtClean="0">
                <a:latin typeface="Myriad Pro"/>
              </a:rPr>
              <a:t> adapter connected as each Thunderbolt port can support one Mini </a:t>
            </a:r>
            <a:r>
              <a:rPr lang="en-US" altLang="zh-TW" sz="2000" dirty="0" err="1" smtClean="0">
                <a:latin typeface="Myriad Pro"/>
              </a:rPr>
              <a:t>DisplayPort</a:t>
            </a:r>
            <a:r>
              <a:rPr lang="en-US" altLang="zh-TW" sz="2000" dirty="0" smtClean="0">
                <a:latin typeface="Myriad Pro"/>
              </a:rPr>
              <a:t>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229600" cy="490537"/>
          </a:xfrm>
          <a:noFill/>
        </p:spPr>
        <p:txBody>
          <a:bodyPr/>
          <a:lstStyle/>
          <a:p>
            <a:r>
              <a:rPr lang="en-US" altLang="zh-TW" dirty="0" smtClean="0"/>
              <a:t>FAQ (VI)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288" y="1211535"/>
            <a:ext cx="799306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2400" b="1" dirty="0" smtClean="0">
                <a:latin typeface="Myriad Pro"/>
              </a:rPr>
              <a:t>Can I Connect a Mini </a:t>
            </a:r>
            <a:r>
              <a:rPr lang="en-US" altLang="zh-TW" sz="2400" b="1" dirty="0" err="1" smtClean="0">
                <a:latin typeface="Myriad Pro"/>
              </a:rPr>
              <a:t>DisplayPort</a:t>
            </a:r>
            <a:r>
              <a:rPr lang="en-US" altLang="zh-TW" sz="2400" b="1" dirty="0" smtClean="0">
                <a:latin typeface="Myriad Pro"/>
              </a:rPr>
              <a:t> display to Thunderbolt Display for Computers that Support Using More Than One Display?</a:t>
            </a:r>
          </a:p>
          <a:p>
            <a:endParaRPr lang="en-US" altLang="zh-TW" sz="1600" dirty="0" smtClean="0">
              <a:latin typeface="Myriad Pro"/>
            </a:endParaRPr>
          </a:p>
          <a:p>
            <a:r>
              <a:rPr lang="en-US" altLang="zh-TW" sz="2200" dirty="0" smtClean="0">
                <a:latin typeface="Myriad Pro"/>
              </a:rPr>
              <a:t>Mini </a:t>
            </a:r>
            <a:r>
              <a:rPr lang="en-US" altLang="zh-TW" sz="2200" dirty="0" err="1" smtClean="0">
                <a:latin typeface="Myriad Pro"/>
              </a:rPr>
              <a:t>DisplayPort</a:t>
            </a:r>
            <a:r>
              <a:rPr lang="en-US" altLang="zh-TW" sz="2200" dirty="0" smtClean="0">
                <a:latin typeface="Myriad Pro"/>
              </a:rPr>
              <a:t> displays will not function if connected to the Thunderbolt port of an Thunderbolt Display. Displays connected via Mini </a:t>
            </a:r>
            <a:r>
              <a:rPr lang="en-US" altLang="zh-TW" sz="2200" dirty="0" err="1" smtClean="0">
                <a:latin typeface="Myriad Pro"/>
              </a:rPr>
              <a:t>DisplayPort</a:t>
            </a:r>
            <a:r>
              <a:rPr lang="en-US" altLang="zh-TW" sz="2200" dirty="0" smtClean="0">
                <a:latin typeface="Myriad Pro"/>
              </a:rPr>
              <a:t> video adapter or cable to the Thunderbolt port of an Thunderbolt Display will not work.</a:t>
            </a:r>
          </a:p>
          <a:p>
            <a:endParaRPr lang="en-US" altLang="zh-TW" sz="1600" dirty="0" smtClean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7489825" cy="490538"/>
          </a:xfrm>
        </p:spPr>
        <p:txBody>
          <a:bodyPr/>
          <a:lstStyle/>
          <a:p>
            <a:r>
              <a:rPr lang="en-US" altLang="zh-TW" smtClean="0"/>
              <a:t>What is Thunderbolt 2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FD3AAC-6057-4472-8EA6-925B5EA4E73B}" type="datetime1">
              <a:rPr lang="zh-TW" altLang="en-US" smtClean="0"/>
              <a:pPr>
                <a:defRPr/>
              </a:pPr>
              <a:t>2017/2/21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024CC-199A-4BC8-9E19-6E93F955424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15365" name="矩形 6"/>
          <p:cNvSpPr>
            <a:spLocks noChangeArrowheads="1"/>
          </p:cNvSpPr>
          <p:nvPr/>
        </p:nvSpPr>
        <p:spPr bwMode="auto">
          <a:xfrm>
            <a:off x="468313" y="1230957"/>
            <a:ext cx="77041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>
                <a:latin typeface="Myriad Pro"/>
              </a:rPr>
              <a:t>Thunderbolt 2 is an update to the original Thunderbolt specification and takes the original’s two 10 </a:t>
            </a:r>
            <a:r>
              <a:rPr lang="en-US" altLang="zh-TW" dirty="0" err="1">
                <a:latin typeface="Myriad Pro"/>
              </a:rPr>
              <a:t>Gbps</a:t>
            </a:r>
            <a:r>
              <a:rPr lang="en-US" altLang="zh-TW" dirty="0">
                <a:latin typeface="Myriad Pro"/>
              </a:rPr>
              <a:t> bi-directional channels and combines them into a single 20 </a:t>
            </a:r>
            <a:r>
              <a:rPr lang="en-US" altLang="zh-TW" dirty="0" err="1">
                <a:latin typeface="Myriad Pro"/>
              </a:rPr>
              <a:t>Gbps</a:t>
            </a:r>
            <a:r>
              <a:rPr lang="en-US" altLang="zh-TW" dirty="0">
                <a:latin typeface="Myriad Pro"/>
              </a:rPr>
              <a:t> bi-directional channel. The amount of data able to go through a Thunderbolt connection hasn’t increased, but the throughput of a single channel has been doubled. </a:t>
            </a:r>
          </a:p>
        </p:txBody>
      </p:sp>
      <p:grpSp>
        <p:nvGrpSpPr>
          <p:cNvPr id="2" name="群組 9"/>
          <p:cNvGrpSpPr>
            <a:grpSpLocks/>
          </p:cNvGrpSpPr>
          <p:nvPr/>
        </p:nvGrpSpPr>
        <p:grpSpPr bwMode="auto">
          <a:xfrm>
            <a:off x="323850" y="2852738"/>
            <a:ext cx="8496300" cy="3600450"/>
            <a:chOff x="323528" y="2852936"/>
            <a:chExt cx="8496944" cy="3600400"/>
          </a:xfrm>
        </p:grpSpPr>
        <p:pic>
          <p:nvPicPr>
            <p:cNvPr id="15367" name="Picture 2" descr="http://img.clubic.com/05898318-photo-thunderbolt-falcon-ridge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3528" y="2924944"/>
              <a:ext cx="8496944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755361" y="2852936"/>
              <a:ext cx="4177030" cy="720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229600" cy="490537"/>
          </a:xfrm>
          <a:noFill/>
        </p:spPr>
        <p:txBody>
          <a:bodyPr/>
          <a:lstStyle/>
          <a:p>
            <a:r>
              <a:rPr lang="en-US" altLang="zh-TW" dirty="0" smtClean="0"/>
              <a:t>FAQ (VII)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288" y="1211535"/>
            <a:ext cx="777716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2400" b="1" dirty="0" smtClean="0">
                <a:latin typeface="Myriad Pro"/>
              </a:rPr>
              <a:t>How Many Thunderbolt Displays can I use with Mac in OS X?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altLang="zh-TW" sz="1600" kern="0" dirty="0">
              <a:latin typeface="Myriad Pro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TW" sz="1600" kern="0" dirty="0">
              <a:latin typeface="Myriad Pro"/>
            </a:endParaRPr>
          </a:p>
          <a:p>
            <a:r>
              <a:rPr lang="en-US" altLang="zh-TW" sz="2200" dirty="0" smtClean="0">
                <a:latin typeface="Myriad Pro"/>
              </a:rPr>
              <a:t>Each Thunderbolt chain on the Mac can support maximum one Thunderbolt display and one Mini </a:t>
            </a:r>
            <a:r>
              <a:rPr lang="en-US" altLang="zh-TW" sz="2200" dirty="0" err="1" smtClean="0">
                <a:latin typeface="Myriad Pro"/>
              </a:rPr>
              <a:t>DisplayPort</a:t>
            </a:r>
            <a:r>
              <a:rPr lang="en-US" altLang="zh-TW" sz="2200" dirty="0" smtClean="0">
                <a:latin typeface="Myriad Pro"/>
              </a:rPr>
              <a:t>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229600" cy="490537"/>
          </a:xfrm>
          <a:noFill/>
        </p:spPr>
        <p:txBody>
          <a:bodyPr/>
          <a:lstStyle/>
          <a:p>
            <a:r>
              <a:rPr lang="en-US" altLang="zh-TW" dirty="0" smtClean="0"/>
              <a:t>FAQ (VIII)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370" y="1196752"/>
            <a:ext cx="799306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2400" b="1" dirty="0" smtClean="0">
                <a:latin typeface="Myriad Pro"/>
              </a:rPr>
              <a:t>Can I connect a Mini </a:t>
            </a:r>
            <a:r>
              <a:rPr lang="en-US" altLang="zh-TW" sz="2400" b="1" dirty="0" err="1" smtClean="0">
                <a:latin typeface="Myriad Pro"/>
              </a:rPr>
              <a:t>DisplayPort</a:t>
            </a:r>
            <a:r>
              <a:rPr lang="en-US" altLang="zh-TW" sz="2400" b="1" dirty="0" smtClean="0">
                <a:latin typeface="Myriad Pro"/>
              </a:rPr>
              <a:t> display to Apple Thunderbolt Display for computers that support using more than one display?</a:t>
            </a:r>
          </a:p>
          <a:p>
            <a:endParaRPr lang="en-US" altLang="zh-TW" sz="1600" dirty="0" smtClean="0">
              <a:latin typeface="Myriad Pro"/>
            </a:endParaRPr>
          </a:p>
          <a:p>
            <a:r>
              <a:rPr lang="en-US" altLang="zh-TW" sz="2200" dirty="0" smtClean="0">
                <a:latin typeface="Myriad Pro"/>
              </a:rPr>
              <a:t>Mini </a:t>
            </a:r>
            <a:r>
              <a:rPr lang="en-US" altLang="zh-TW" sz="2200" dirty="0" err="1" smtClean="0">
                <a:latin typeface="Myriad Pro"/>
              </a:rPr>
              <a:t>DisplayPort</a:t>
            </a:r>
            <a:r>
              <a:rPr lang="en-US" altLang="zh-TW" sz="2200" dirty="0" smtClean="0">
                <a:latin typeface="Myriad Pro"/>
              </a:rPr>
              <a:t> displays will not function if connected to the Thunderbolt port of an Apple Thunderbolt Display. Displays connected via Mini </a:t>
            </a:r>
            <a:r>
              <a:rPr lang="en-US" altLang="zh-TW" sz="2200" dirty="0" err="1" smtClean="0">
                <a:latin typeface="Myriad Pro"/>
              </a:rPr>
              <a:t>DisplayPort</a:t>
            </a:r>
            <a:r>
              <a:rPr lang="en-US" altLang="zh-TW" sz="2200" dirty="0" smtClean="0">
                <a:latin typeface="Myriad Pro"/>
              </a:rPr>
              <a:t> video adapter or cable to the Thunderbolt port of an Apple Thunderbolt Display will not work.</a:t>
            </a:r>
          </a:p>
          <a:p>
            <a:endParaRPr lang="en-US" altLang="zh-TW" sz="1600" dirty="0" smtClean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229600" cy="490537"/>
          </a:xfrm>
          <a:noFill/>
        </p:spPr>
        <p:txBody>
          <a:bodyPr/>
          <a:lstStyle/>
          <a:p>
            <a:r>
              <a:rPr lang="en-US" altLang="zh-TW" dirty="0" smtClean="0"/>
              <a:t>FAQ (IX)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246" y="1196752"/>
            <a:ext cx="777716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TW" sz="2400" b="1" kern="0" dirty="0" smtClean="0">
                <a:latin typeface="Myriad Pro"/>
              </a:rPr>
              <a:t>Can I mix Thunderbolt and Thunderbolt 2 cables and devices?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altLang="zh-TW" sz="2400" b="1" kern="0" dirty="0">
              <a:latin typeface="Myriad Pro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TW" sz="2400" b="1" kern="0" dirty="0">
              <a:latin typeface="Myriad Pro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TW" sz="2200" kern="0" dirty="0" smtClean="0">
                <a:latin typeface="Myriad Pro"/>
              </a:rPr>
              <a:t>Yes. All Thunderbolt cables work with Thunderbolt 2 / Thunderbolt ports and devices.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229600" cy="490537"/>
          </a:xfrm>
          <a:noFill/>
        </p:spPr>
        <p:txBody>
          <a:bodyPr/>
          <a:lstStyle/>
          <a:p>
            <a:r>
              <a:rPr lang="en-US" altLang="zh-TW" dirty="0" smtClean="0"/>
              <a:t>FAQ (X)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196752"/>
            <a:ext cx="777716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TW" sz="2400" b="1" kern="0" dirty="0">
                <a:latin typeface="Myriad Pro"/>
              </a:rPr>
              <a:t>Can </a:t>
            </a:r>
            <a:r>
              <a:rPr lang="en-US" altLang="zh-TW" sz="2400" b="1" kern="0" dirty="0" smtClean="0">
                <a:latin typeface="Myriad Pro"/>
              </a:rPr>
              <a:t>US7220 </a:t>
            </a:r>
            <a:r>
              <a:rPr lang="en-US" altLang="zh-TW" sz="2400" b="1" kern="0" dirty="0">
                <a:latin typeface="Myriad Pro"/>
              </a:rPr>
              <a:t>Support Microphone or </a:t>
            </a:r>
            <a:r>
              <a:rPr lang="en-US" altLang="zh-TW" sz="2400" b="1" kern="0" dirty="0" smtClean="0">
                <a:latin typeface="Myriad Pro"/>
              </a:rPr>
              <a:t>Head-Phone</a:t>
            </a:r>
            <a:r>
              <a:rPr lang="en-US" altLang="zh-TW" sz="2400" b="1" kern="0" dirty="0">
                <a:latin typeface="Myriad Pro"/>
              </a:rPr>
              <a:t>?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altLang="zh-TW" sz="2400" b="1" kern="0" dirty="0">
              <a:latin typeface="Myriad Pro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TW" sz="2400" b="1" kern="0" dirty="0">
              <a:latin typeface="Myriad Pro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TW" sz="2200" kern="0" dirty="0" smtClean="0">
                <a:latin typeface="Myriad Pro"/>
              </a:rPr>
              <a:t>Digital audio line-in/line-out </a:t>
            </a:r>
            <a:r>
              <a:rPr lang="en-US" altLang="zh-TW" sz="2200" kern="0" dirty="0">
                <a:latin typeface="Myriad Pro"/>
              </a:rPr>
              <a:t>ports </a:t>
            </a:r>
            <a:r>
              <a:rPr lang="en-US" altLang="zh-TW" sz="2200" kern="0" dirty="0" smtClean="0">
                <a:latin typeface="Myriad Pro"/>
              </a:rPr>
              <a:t> </a:t>
            </a:r>
            <a:r>
              <a:rPr lang="en-US" altLang="zh-TW" sz="2200" kern="0" dirty="0">
                <a:latin typeface="Myriad Pro"/>
              </a:rPr>
              <a:t>support </a:t>
            </a:r>
            <a:r>
              <a:rPr lang="en-US" altLang="zh-TW" sz="2200" kern="0" dirty="0" smtClean="0">
                <a:latin typeface="Myriad Pro"/>
              </a:rPr>
              <a:t>both optical </a:t>
            </a:r>
            <a:r>
              <a:rPr lang="en-US" altLang="zh-TW" sz="2200" kern="0" dirty="0">
                <a:latin typeface="Myriad Pro"/>
              </a:rPr>
              <a:t>or </a:t>
            </a:r>
            <a:r>
              <a:rPr lang="en-US" altLang="zh-TW" sz="2200" kern="0" dirty="0" smtClean="0">
                <a:latin typeface="Myriad Pro"/>
              </a:rPr>
              <a:t>analog </a:t>
            </a:r>
            <a:r>
              <a:rPr lang="en-US" altLang="zh-TW" sz="2200" kern="0" dirty="0">
                <a:latin typeface="Myriad Pro"/>
              </a:rPr>
              <a:t>sound </a:t>
            </a:r>
            <a:r>
              <a:rPr lang="en-US" altLang="zh-TW" sz="2200" kern="0" dirty="0" smtClean="0">
                <a:latin typeface="Myriad Pro"/>
              </a:rPr>
              <a:t>devices</a:t>
            </a:r>
            <a:endParaRPr lang="en-US" altLang="zh-TW" sz="2200" kern="0" dirty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229600" cy="490537"/>
          </a:xfrm>
          <a:noFill/>
        </p:spPr>
        <p:txBody>
          <a:bodyPr/>
          <a:lstStyle/>
          <a:p>
            <a:r>
              <a:rPr lang="en-US" altLang="zh-TW" dirty="0" smtClean="0"/>
              <a:t>FAQ (XI)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196752"/>
            <a:ext cx="777716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TW" sz="2400" b="1" kern="0" dirty="0">
                <a:latin typeface="Myriad Pro"/>
              </a:rPr>
              <a:t>Can </a:t>
            </a:r>
            <a:r>
              <a:rPr lang="en-US" altLang="zh-TW" sz="2400" b="1" kern="0" dirty="0" smtClean="0">
                <a:latin typeface="Myriad Pro"/>
              </a:rPr>
              <a:t>US7220 </a:t>
            </a:r>
            <a:r>
              <a:rPr lang="en-US" altLang="zh-TW" sz="2400" b="1" kern="0" dirty="0">
                <a:latin typeface="Myriad Pro"/>
              </a:rPr>
              <a:t>Support </a:t>
            </a:r>
            <a:r>
              <a:rPr lang="en-US" altLang="zh-TW" sz="2400" b="1" kern="0" dirty="0" smtClean="0">
                <a:latin typeface="Myriad Pro"/>
              </a:rPr>
              <a:t>USB emulation? Will US7220 disconnect the downstream devices after port-switching?</a:t>
            </a:r>
            <a:endParaRPr lang="en-US" altLang="zh-TW" sz="2400" b="1" kern="0" dirty="0">
              <a:latin typeface="Myriad Pro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altLang="zh-TW" sz="1600" kern="0" dirty="0">
              <a:latin typeface="+mn-lt"/>
              <a:ea typeface="+mn-ea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zh-TW" sz="2200" dirty="0" smtClean="0">
                <a:latin typeface="Myriad Pro"/>
              </a:rPr>
              <a:t>US7200 do not support any protocol emulation,  all the downstream devices connected with US7220 will be disconnect after port-switching.</a:t>
            </a:r>
            <a:endParaRPr kumimoji="1" lang="en-US" altLang="zh-TW" sz="2200" dirty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8496300" cy="4752975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en-US" altLang="zh-TW" sz="8000" dirty="0" smtClean="0">
              <a:solidFill>
                <a:srgbClr val="0000FF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zh-TW" sz="9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新細明體" pitchFamily="18" charset="-120"/>
              </a:rPr>
              <a:t>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89825" cy="490538"/>
          </a:xfrm>
          <a:noFill/>
        </p:spPr>
        <p:txBody>
          <a:bodyPr/>
          <a:lstStyle/>
          <a:p>
            <a:r>
              <a:rPr lang="en-US" altLang="zh-TW" sz="2800" smtClean="0"/>
              <a:t>More Items to Consider</a:t>
            </a:r>
            <a:r>
              <a:rPr lang="en-US" altLang="zh-TW" sz="2200" smtClean="0"/>
              <a:t/>
            </a:r>
            <a:br>
              <a:rPr lang="en-US" altLang="zh-TW" sz="2200" smtClean="0"/>
            </a:br>
            <a:endParaRPr lang="en-US" altLang="zh-TW" sz="220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569647" cy="5256213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latin typeface="Myriad Pro"/>
              </a:rPr>
              <a:t>Carry those items when you approach customer:</a:t>
            </a:r>
          </a:p>
          <a:p>
            <a:pPr>
              <a:defRPr/>
            </a:pPr>
            <a:endParaRPr lang="en-US" altLang="zh-TW" dirty="0" smtClean="0">
              <a:latin typeface="Myriad Pro"/>
            </a:endParaRPr>
          </a:p>
          <a:p>
            <a:pPr marL="742950" lvl="2" indent="-342900">
              <a:buFont typeface="Wingdings" pitchFamily="2" charset="2"/>
              <a:buChar char="n"/>
              <a:defRPr/>
            </a:pPr>
            <a:r>
              <a:rPr lang="en-US" altLang="zh-TW" sz="2000" dirty="0" smtClean="0">
                <a:latin typeface="Myriad Pro"/>
                <a:cs typeface="+mn-cs"/>
              </a:rPr>
              <a:t>UEH4002 100m USB2. 0 Extender   </a:t>
            </a:r>
          </a:p>
          <a:p>
            <a:pPr marL="742950" lvl="2" indent="-342900">
              <a:buFont typeface="Wingdings" pitchFamily="2" charset="2"/>
              <a:buChar char="n"/>
              <a:defRPr/>
            </a:pPr>
            <a:r>
              <a:rPr lang="en-US" altLang="zh-TW" sz="2000" dirty="0" smtClean="0">
                <a:latin typeface="Myriad Pro"/>
                <a:cs typeface="+mn-cs"/>
              </a:rPr>
              <a:t>UCE260   60m USB2.0 Extender</a:t>
            </a:r>
          </a:p>
          <a:p>
            <a:pPr marL="742950" lvl="2" indent="-342900">
              <a:buFont typeface="Wingdings" pitchFamily="2" charset="2"/>
              <a:buChar char="n"/>
              <a:defRPr/>
            </a:pPr>
            <a:r>
              <a:rPr lang="en-US" altLang="zh-TW" sz="2000" dirty="0" smtClean="0">
                <a:latin typeface="Myriad Pro"/>
                <a:cs typeface="+mn-cs"/>
              </a:rPr>
              <a:t>UE350A  5m USB 3.1 Gen1 Extender Cable</a:t>
            </a:r>
          </a:p>
          <a:p>
            <a:pPr marL="742950" lvl="2" indent="-342900">
              <a:buFont typeface="Wingdings" pitchFamily="2" charset="2"/>
              <a:buChar char="n"/>
              <a:defRPr/>
            </a:pPr>
            <a:r>
              <a:rPr lang="en-US" altLang="zh-TW" sz="2000" dirty="0" smtClean="0">
                <a:latin typeface="Myriad Pro"/>
                <a:cs typeface="+mn-cs"/>
              </a:rPr>
              <a:t>UE3310  10m USB 3.1 Gen1 Extender Cable</a:t>
            </a:r>
          </a:p>
          <a:p>
            <a:pPr marL="742950" lvl="2" indent="-342900">
              <a:buFont typeface="Wingdings" pitchFamily="2" charset="2"/>
              <a:buChar char="n"/>
              <a:defRPr/>
            </a:pPr>
            <a:r>
              <a:rPr lang="en-US" altLang="zh-TW" sz="2000" dirty="0" smtClean="0">
                <a:latin typeface="Myriad Pro"/>
                <a:cs typeface="+mn-cs"/>
              </a:rPr>
              <a:t>UE3315  15m USB 3.1 Gen1 Extender Cable</a:t>
            </a:r>
          </a:p>
          <a:p>
            <a:pPr marL="742950" lvl="2" indent="-342900">
              <a:buFont typeface="Wingdings" pitchFamily="2" charset="2"/>
              <a:buChar char="n"/>
              <a:defRPr/>
            </a:pPr>
            <a:r>
              <a:rPr lang="en-US" altLang="zh-TW" sz="2000" dirty="0" smtClean="0">
                <a:latin typeface="Myriad Pro"/>
                <a:cs typeface="+mn-cs"/>
              </a:rPr>
              <a:t>VC960 Mini </a:t>
            </a:r>
            <a:r>
              <a:rPr lang="en-US" altLang="zh-TW" sz="2000" dirty="0" err="1" smtClean="0">
                <a:latin typeface="Myriad Pro"/>
                <a:cs typeface="+mn-cs"/>
              </a:rPr>
              <a:t>DisplayPort</a:t>
            </a:r>
            <a:r>
              <a:rPr lang="en-US" altLang="zh-TW" sz="2000" dirty="0" smtClean="0">
                <a:latin typeface="Myriad Pro"/>
                <a:cs typeface="+mn-cs"/>
              </a:rPr>
              <a:t> to Single-Link DVI adapter</a:t>
            </a:r>
          </a:p>
        </p:txBody>
      </p:sp>
      <p:pic>
        <p:nvPicPr>
          <p:cNvPr id="36870" name="Picture 2" descr="UE350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077072"/>
            <a:ext cx="308133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221088"/>
            <a:ext cx="3209440" cy="22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89825" cy="490537"/>
          </a:xfrm>
        </p:spPr>
        <p:txBody>
          <a:bodyPr/>
          <a:lstStyle/>
          <a:p>
            <a:r>
              <a:rPr lang="en-US" altLang="zh-TW" sz="2800" dirty="0" smtClean="0"/>
              <a:t>Max. Cable Length Support by </a:t>
            </a:r>
            <a:br>
              <a:rPr lang="en-US" altLang="zh-TW" sz="2800" dirty="0" smtClean="0"/>
            </a:br>
            <a:r>
              <a:rPr lang="en-US" altLang="zh-TW" sz="2800" dirty="0" smtClean="0"/>
              <a:t>Thunderbolt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5400600" cy="4176464"/>
          </a:xfrm>
        </p:spPr>
        <p:txBody>
          <a:bodyPr/>
          <a:lstStyle/>
          <a:p>
            <a:r>
              <a:rPr lang="en-US" altLang="zh-TW" dirty="0" smtClean="0">
                <a:latin typeface="Myriad Pro"/>
              </a:rPr>
              <a:t>Copper Cable – up to 2m</a:t>
            </a:r>
          </a:p>
          <a:p>
            <a:pPr lvl="1"/>
            <a:r>
              <a:rPr lang="en-US" altLang="zh-TW" dirty="0" smtClean="0">
                <a:latin typeface="Myriad Pro"/>
              </a:rPr>
              <a:t>0.5m/1m/2m (Sold separately ) </a:t>
            </a:r>
          </a:p>
          <a:p>
            <a:endParaRPr lang="en-US" altLang="zh-TW" dirty="0" smtClean="0">
              <a:latin typeface="Myriad Pro"/>
            </a:endParaRPr>
          </a:p>
          <a:p>
            <a:endParaRPr lang="en-US" altLang="zh-TW" dirty="0" smtClean="0">
              <a:latin typeface="Myriad Pro"/>
            </a:endParaRPr>
          </a:p>
          <a:p>
            <a:endParaRPr lang="en-US" altLang="zh-TW" dirty="0" smtClean="0">
              <a:latin typeface="Myriad Pro"/>
            </a:endParaRPr>
          </a:p>
          <a:p>
            <a:endParaRPr lang="en-US" altLang="zh-TW" dirty="0" smtClean="0">
              <a:latin typeface="Myriad Pro"/>
            </a:endParaRPr>
          </a:p>
          <a:p>
            <a:r>
              <a:rPr lang="en-US" altLang="zh-TW" dirty="0" smtClean="0">
                <a:latin typeface="Myriad Pro"/>
              </a:rPr>
              <a:t>Optical Cable – up to  60m</a:t>
            </a:r>
          </a:p>
          <a:p>
            <a:pPr lvl="1"/>
            <a:r>
              <a:rPr lang="en-US" altLang="zh-TW" dirty="0" smtClean="0">
                <a:latin typeface="Myriad Pro"/>
              </a:rPr>
              <a:t>5.5/10/30/60m (Sold separately ) </a:t>
            </a:r>
            <a:endParaRPr lang="zh-TW" altLang="en-US" dirty="0">
              <a:latin typeface="Myriad Pro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1474C-F2B8-4E3C-9F67-37972827F550}" type="datetime1">
              <a:rPr lang="zh-TW" altLang="en-US" smtClean="0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E7B53-D14A-4D0F-9C67-84CCDF9AEE6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1026" name="Picture 2" descr="Gallery -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21" t="12750" r="34184" b="17367"/>
          <a:stretch>
            <a:fillRect/>
          </a:stretch>
        </p:blipFill>
        <p:spPr bwMode="auto">
          <a:xfrm>
            <a:off x="5652120" y="3702959"/>
            <a:ext cx="1296144" cy="2894393"/>
          </a:xfrm>
          <a:prstGeom prst="rect">
            <a:avLst/>
          </a:prstGeom>
          <a:noFill/>
        </p:spPr>
      </p:pic>
      <p:pic>
        <p:nvPicPr>
          <p:cNvPr id="1028" name="Picture 4" descr="Inline - 1"/>
          <p:cNvPicPr>
            <a:picLocks noChangeAspect="1" noChangeArrowheads="1"/>
          </p:cNvPicPr>
          <p:nvPr/>
        </p:nvPicPr>
        <p:blipFill>
          <a:blip r:embed="rId3" cstate="print"/>
          <a:srcRect l="23790" t="10573" r="24665"/>
          <a:stretch>
            <a:fillRect/>
          </a:stretch>
        </p:blipFill>
        <p:spPr bwMode="auto">
          <a:xfrm>
            <a:off x="5508104" y="980728"/>
            <a:ext cx="1452158" cy="25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Compatibility with Thunderbolt 3 Host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5400600" cy="4176464"/>
          </a:xfrm>
        </p:spPr>
        <p:txBody>
          <a:bodyPr/>
          <a:lstStyle/>
          <a:p>
            <a:r>
              <a:rPr lang="en-US" altLang="zh-TW" dirty="0" smtClean="0">
                <a:latin typeface="Myriad Pro"/>
              </a:rPr>
              <a:t>Apple Thunderbolt 3 (USB-C) to Thunderbolt 2 Adapter (legacy adapter) required for US7220</a:t>
            </a:r>
          </a:p>
          <a:p>
            <a:r>
              <a:rPr lang="en-US" altLang="zh-TW" b="1" dirty="0" smtClean="0">
                <a:latin typeface="Myriad Pro"/>
              </a:rPr>
              <a:t>Legacy adapter supports Thunderbolt devices only </a:t>
            </a:r>
            <a:r>
              <a:rPr lang="en-US" altLang="zh-TW" dirty="0" smtClean="0">
                <a:latin typeface="Myriad Pro"/>
              </a:rPr>
              <a:t/>
            </a:r>
            <a:br>
              <a:rPr lang="en-US" altLang="zh-TW" dirty="0" smtClean="0">
                <a:latin typeface="Myriad Pro"/>
              </a:rPr>
            </a:br>
            <a:r>
              <a:rPr lang="en-US" altLang="zh-TW" dirty="0" smtClean="0">
                <a:latin typeface="Myriad Pro"/>
              </a:rPr>
              <a:t>Will not support native </a:t>
            </a:r>
            <a:r>
              <a:rPr lang="en-US" altLang="zh-TW" dirty="0" err="1" smtClean="0">
                <a:latin typeface="Myriad Pro"/>
              </a:rPr>
              <a:t>DisplayPort</a:t>
            </a:r>
            <a:r>
              <a:rPr lang="en-US" altLang="zh-TW" dirty="0" smtClean="0">
                <a:latin typeface="Myriad Pro"/>
              </a:rPr>
              <a:t> displays </a:t>
            </a:r>
          </a:p>
          <a:p>
            <a:r>
              <a:rPr lang="en-US" altLang="zh-TW" dirty="0" smtClean="0">
                <a:latin typeface="Myriad Pro"/>
              </a:rPr>
              <a:t>It can also connect new Thunderbolt 3 devices to a Mac with a Thunderbolt or Thunderbolt 2 port and </a:t>
            </a:r>
            <a:r>
              <a:rPr lang="en-US" altLang="zh-TW" dirty="0" err="1" smtClean="0">
                <a:latin typeface="Myriad Pro"/>
              </a:rPr>
              <a:t>macOS</a:t>
            </a:r>
            <a:r>
              <a:rPr lang="en-US" altLang="zh-TW" dirty="0" smtClean="0">
                <a:latin typeface="Myriad Pro"/>
              </a:rPr>
              <a:t> Sierra.  </a:t>
            </a:r>
          </a:p>
          <a:p>
            <a:endParaRPr lang="zh-TW" altLang="en-US" dirty="0">
              <a:latin typeface="Myriad Pro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1474C-F2B8-4E3C-9F67-37972827F550}" type="datetime1">
              <a:rPr lang="zh-TW" altLang="en-US" smtClean="0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E7B53-D14A-4D0F-9C67-84CCDF9AEE6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6146" name="Picture 2" descr="Gallery - 1"/>
          <p:cNvPicPr>
            <a:picLocks noChangeAspect="1" noChangeArrowheads="1"/>
          </p:cNvPicPr>
          <p:nvPr/>
        </p:nvPicPr>
        <p:blipFill>
          <a:blip r:embed="rId2" cstate="print"/>
          <a:srcRect l="40067" t="7560" r="41789" b="8057"/>
          <a:stretch>
            <a:fillRect/>
          </a:stretch>
        </p:blipFill>
        <p:spPr bwMode="auto">
          <a:xfrm flipH="1">
            <a:off x="6228184" y="1196752"/>
            <a:ext cx="1139843" cy="5301208"/>
          </a:xfrm>
          <a:prstGeom prst="rect">
            <a:avLst/>
          </a:prstGeom>
          <a:noFill/>
        </p:spPr>
      </p:pic>
      <p:pic>
        <p:nvPicPr>
          <p:cNvPr id="6148" name="Picture 4" descr="Gallery - 2"/>
          <p:cNvPicPr>
            <a:picLocks noChangeAspect="1" noChangeArrowheads="1"/>
          </p:cNvPicPr>
          <p:nvPr/>
        </p:nvPicPr>
        <p:blipFill>
          <a:blip r:embed="rId3" cstate="print"/>
          <a:srcRect l="24023" t="32603" r="24499" b="33078"/>
          <a:stretch>
            <a:fillRect/>
          </a:stretch>
        </p:blipFill>
        <p:spPr bwMode="auto">
          <a:xfrm>
            <a:off x="7452320" y="1556792"/>
            <a:ext cx="1476672" cy="984448"/>
          </a:xfrm>
          <a:prstGeom prst="rect">
            <a:avLst/>
          </a:prstGeom>
          <a:noFill/>
        </p:spPr>
      </p:pic>
      <p:pic>
        <p:nvPicPr>
          <p:cNvPr id="6150" name="Picture 6" descr="Gallery - 3"/>
          <p:cNvPicPr>
            <a:picLocks noChangeAspect="1" noChangeArrowheads="1"/>
          </p:cNvPicPr>
          <p:nvPr/>
        </p:nvPicPr>
        <p:blipFill>
          <a:blip r:embed="rId4" cstate="print"/>
          <a:srcRect l="14957" t="28440" r="15492" b="28000"/>
          <a:stretch>
            <a:fillRect/>
          </a:stretch>
        </p:blipFill>
        <p:spPr bwMode="auto">
          <a:xfrm>
            <a:off x="7524328" y="5400126"/>
            <a:ext cx="1412314" cy="884534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539552" y="5445224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Myriad Pro"/>
              </a:rPr>
              <a:t>(Sold separately on Apple store ) </a:t>
            </a:r>
            <a:r>
              <a:rPr lang="en-US" altLang="zh-TW" dirty="0" smtClean="0"/>
              <a:t>http://www.apple.com/shop/product/MMEL2AM/A/thunderbolt-3-usb-c-to-thunderbolt-2-adapter?fnode=8b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Thunderbolt 2 UHD/4K Video Editing </a:t>
            </a:r>
            <a:br>
              <a:rPr lang="en-US" altLang="zh-TW" dirty="0" smtClean="0"/>
            </a:br>
            <a:r>
              <a:rPr lang="en-US" altLang="zh-TW" dirty="0" smtClean="0"/>
              <a:t>by NBC TV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1474C-F2B8-4E3C-9F67-37972827F550}" type="datetime1">
              <a:rPr lang="zh-TW" altLang="en-US" smtClean="0"/>
              <a:pPr>
                <a:defRPr/>
              </a:pPr>
              <a:t>2017/2/21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E7B53-D14A-4D0F-9C67-84CCDF9AEE6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08720"/>
            <a:ext cx="7704856" cy="553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7489825" cy="490538"/>
          </a:xfrm>
        </p:spPr>
        <p:txBody>
          <a:bodyPr/>
          <a:lstStyle/>
          <a:p>
            <a:r>
              <a:rPr lang="en-US" altLang="zh-TW" smtClean="0"/>
              <a:t>What is Thunderbolt 2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FD3AAC-6057-4472-8EA6-925B5EA4E73B}" type="datetime1">
              <a:rPr lang="zh-TW" altLang="en-US" smtClean="0"/>
              <a:pPr>
                <a:defRPr/>
              </a:pPr>
              <a:t>2017/2/21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BB50-59BF-46A6-B489-DC6A2314AC5C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6389" name="Picture 4" descr="http://upload.wikimedia.org/wikipedia/commons/b/be/Thunderbolt_Technology_model_1_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341438"/>
            <a:ext cx="35814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矩形 12"/>
          <p:cNvSpPr>
            <a:spLocks noChangeArrowheads="1"/>
          </p:cNvSpPr>
          <p:nvPr/>
        </p:nvSpPr>
        <p:spPr bwMode="auto">
          <a:xfrm>
            <a:off x="3995738" y="130296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>
                <a:latin typeface="Myriad Pro"/>
              </a:rPr>
              <a:t>Thunderbolt combines PCI Express and </a:t>
            </a:r>
            <a:r>
              <a:rPr lang="en-US" altLang="zh-TW" dirty="0" err="1">
                <a:latin typeface="Myriad Pro"/>
              </a:rPr>
              <a:t>DisplayPort</a:t>
            </a:r>
            <a:r>
              <a:rPr lang="en-US" altLang="zh-TW" dirty="0">
                <a:latin typeface="Myriad Pro"/>
              </a:rPr>
              <a:t> into a single connection, allowing for a combination of up to six peripherals, like storage devices and monitors, to be daisy-chained together.  </a:t>
            </a:r>
          </a:p>
        </p:txBody>
      </p:sp>
      <p:pic>
        <p:nvPicPr>
          <p:cNvPr id="16391" name="Picture 2" descr="https://www.apple.com/euro/thunderbolt/b/titles_en/images/display_bad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2738"/>
            <a:ext cx="331311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Macs with Thunderbolt 2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1474C-F2B8-4E3C-9F67-37972827F550}" type="datetime1">
              <a:rPr lang="zh-TW" altLang="en-US" smtClean="0"/>
              <a:pPr>
                <a:defRPr/>
              </a:pPr>
              <a:t>2017/2/21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E7B53-D14A-4D0F-9C67-84CCDF9AEE6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348880"/>
            <a:ext cx="8446653" cy="379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6296" y="1412776"/>
            <a:ext cx="1368152" cy="87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208963" cy="490538"/>
          </a:xfrm>
          <a:noFill/>
        </p:spPr>
        <p:txBody>
          <a:bodyPr/>
          <a:lstStyle/>
          <a:p>
            <a:r>
              <a:rPr lang="en-US" altLang="zh-TW" smtClean="0"/>
              <a:t>Product Comparison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79388" y="765175"/>
          <a:ext cx="8713787" cy="5562605"/>
        </p:xfrm>
        <a:graphic>
          <a:graphicData uri="http://schemas.openxmlformats.org/drawingml/2006/table">
            <a:tbl>
              <a:tblPr/>
              <a:tblGrid>
                <a:gridCol w="1728787"/>
                <a:gridCol w="935038"/>
                <a:gridCol w="1111250"/>
                <a:gridCol w="987425"/>
                <a:gridCol w="987425"/>
                <a:gridCol w="987425"/>
                <a:gridCol w="987425"/>
                <a:gridCol w="989012"/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Brand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IOGEAR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Elgato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Belkin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StarTech.com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StarTech.com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Caldigit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Akitio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Model Name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GTD720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Elgato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 Thunderbolt™ 2 Dock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Thunderbolt™ 2 Express Dock HD with Cable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 Thunderbolt Laptop Docking Station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 Thunderbolt 2 Laptop Docking Station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Thunderbolt Station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AKiTiO Thunder2 Dock 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(Coming Soonn)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Image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微軟正黑體" pitchFamily="34" charset="-12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HDMI Port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x 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x 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x 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x 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x 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x 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Data transfer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Thunderbolt 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up to 20Gbps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Thunderbolt 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up to 20Gbps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Thunderbolt 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up to 20Gbps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Thunderbolt 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up to 10Gbps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Thunderbolt 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up to 20Gbps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Thunderbolt 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up to 10Gbps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Thunderbolt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 up to 20Gbps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USB Port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3.0 x 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3.0 x 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3.0 x 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3.0 x 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3.0 x 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3.0 x 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3.0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3.0 x 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LAN Port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FireWire 800 host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 x1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eSATA  host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Ox 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Fast  Charge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 (2.1A)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Audio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(Analog +Digital Line in/out)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(Stereo audio)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  <a:b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</a:b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(Stereo + Mini Toslink)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Resolution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4k , DP1.2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4k , DP1.2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4k , DP1.2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2K, DP1.1a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4k , DP1.2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2K, DP1.1a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4k , DP1.2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Case material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Metal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aluminum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aluminum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aluminum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aluminum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aluminum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aluminum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Thunderbolt Cable included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Yes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Yes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Yes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Yes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Yes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Yes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Yes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Indenpent Power switch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itchFamily="34" charset="-120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9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1916113"/>
            <a:ext cx="8270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4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1844675"/>
            <a:ext cx="863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45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844675"/>
            <a:ext cx="8858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46" name="landingImage" descr="http://ecx.images-amazon.com/images/I/31IZYPmp3aL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1820863"/>
            <a:ext cx="865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47" name="Picture 3" descr="Product Details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1700213"/>
            <a:ext cx="644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48" name="Picture 4" descr="Product Details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1773238"/>
            <a:ext cx="7937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49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79613" y="1916113"/>
            <a:ext cx="863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285750" y="6500813"/>
            <a:ext cx="8786813" cy="28575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00" kern="0" dirty="0" smtClean="0">
                <a:solidFill>
                  <a:srgbClr val="39C6FF"/>
                </a:solidFill>
                <a:latin typeface="微軟正黑體"/>
                <a:cs typeface="Arial Unicode MS" pitchFamily="34" charset="-120"/>
              </a:rPr>
              <a:t>本文件未經許可不得任意轉載、披露。 </a:t>
            </a:r>
            <a:endParaRPr kumimoji="1" lang="en-US" altLang="zh-TW" sz="600" kern="0" dirty="0" smtClean="0">
              <a:solidFill>
                <a:srgbClr val="39C6FF"/>
              </a:solidFill>
              <a:latin typeface="微軟正黑體"/>
              <a:cs typeface="Arial Unicode MS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600" kern="0" dirty="0" smtClean="0">
                <a:solidFill>
                  <a:srgbClr val="39C6FF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This file contains information that is for sole use of the intended recipient and may be confidential or privileged. ANY UNAUTHORIZED REVIEW, COPYING, DISCLOSURE, USE OR DISTRIBUTION IS STRICTLY PROHIBITED.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7489825" cy="490538"/>
          </a:xfrm>
        </p:spPr>
        <p:txBody>
          <a:bodyPr/>
          <a:lstStyle/>
          <a:p>
            <a:r>
              <a:rPr lang="en-US" altLang="zh-TW" smtClean="0"/>
              <a:t>High Data Bandwidth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29DDEE-0284-4E5C-BB53-ED4791C9D595}" type="datetime1">
              <a:rPr lang="zh-TW" altLang="en-US" smtClean="0"/>
              <a:pPr>
                <a:defRPr/>
              </a:pPr>
              <a:t>2017/2/21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47F77-1BEC-4263-8C55-2B8FDE20A5C0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17413" name="Picture 4" descr="http://mrthaibox123.com/wp-content/uploads/2013/06/Thunderbolt-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981075"/>
            <a:ext cx="6408737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7489825" cy="490538"/>
          </a:xfrm>
        </p:spPr>
        <p:txBody>
          <a:bodyPr/>
          <a:lstStyle/>
          <a:p>
            <a:r>
              <a:rPr lang="en-US" altLang="zh-TW" smtClean="0"/>
              <a:t>Benefit of Thunderbolt Technology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FC7C1F-A8A1-467D-A911-C23CDADB6853}" type="datetime1">
              <a:rPr lang="zh-TW" altLang="en-US" smtClean="0"/>
              <a:pPr>
                <a:defRPr/>
              </a:pPr>
              <a:t>2017/2/21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892C-C782-41C8-9B4A-51ABE90B984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18437" name="Picture 6" descr="http://media.bestofmicro.com/A/S/338644/original/thunderbolt_flexibility_600px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052736"/>
            <a:ext cx="8208962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7489825" cy="490538"/>
          </a:xfrm>
        </p:spPr>
        <p:txBody>
          <a:bodyPr/>
          <a:lstStyle/>
          <a:p>
            <a:r>
              <a:rPr lang="en-US" altLang="zh-TW" smtClean="0"/>
              <a:t>Connectivity  </a:t>
            </a:r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1547813" y="1052513"/>
            <a:ext cx="6192837" cy="7921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Up to Six Devices Daisy-chained in Single Cable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FC7C1F-A8A1-467D-A911-C23CDADB6853}" type="datetime1">
              <a:rPr lang="zh-TW" altLang="en-US" smtClean="0"/>
              <a:pPr>
                <a:defRPr/>
              </a:pPr>
              <a:t>2017/2/21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53407-1AF5-441E-A301-CC65601ECC2C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19462" name="Picture 13" descr="http://www.networkallies.com/images/blog/thunderbolt-daisy-cha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844675"/>
            <a:ext cx="6246813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http://www.networkallies.com/images/blog/thunder-bolt-devic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3644900"/>
            <a:ext cx="684212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7489825" cy="490537"/>
          </a:xfrm>
          <a:noFill/>
        </p:spPr>
        <p:txBody>
          <a:bodyPr/>
          <a:lstStyle/>
          <a:p>
            <a:r>
              <a:rPr lang="en-US" altLang="zh-TW" smtClean="0"/>
              <a:t>Comparison of Workstation Enviroment</a:t>
            </a:r>
          </a:p>
        </p:txBody>
      </p:sp>
      <p:sp>
        <p:nvSpPr>
          <p:cNvPr id="20483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84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13" name="Line 12"/>
          <p:cNvSpPr>
            <a:spLocks noChangeShapeType="1"/>
          </p:cNvSpPr>
          <p:nvPr/>
        </p:nvSpPr>
        <p:spPr bwMode="auto">
          <a:xfrm flipH="1" flipV="1">
            <a:off x="250825" y="3789363"/>
            <a:ext cx="8353425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0486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0487" name="Picture 33" descr="http://uncrate.com/p/2011/07/thunderbolt-display-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149725"/>
            <a:ext cx="52578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http://xanboo.org/wp-content/uploads/2014/09/My-Custom-Computer-Desk-Desig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1268413"/>
            <a:ext cx="52562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539750" y="1125538"/>
            <a:ext cx="23764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7200" dirty="0">
                <a:solidFill>
                  <a:srgbClr val="1762B5"/>
                </a:solidFill>
                <a:latin typeface="Myriad Pro"/>
                <a:ea typeface="+mj-ea"/>
                <a:cs typeface="+mj-cs"/>
              </a:rPr>
              <a:t>PC</a:t>
            </a:r>
            <a:endParaRPr lang="zh-TW" altLang="en-US" sz="7200" dirty="0">
              <a:solidFill>
                <a:srgbClr val="1762B5"/>
              </a:solidFill>
              <a:latin typeface="Myriad Pro"/>
              <a:ea typeface="+mj-ea"/>
              <a:cs typeface="+mj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72225" y="5229225"/>
            <a:ext cx="23764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7200" dirty="0">
                <a:solidFill>
                  <a:srgbClr val="1762B5"/>
                </a:solidFill>
                <a:latin typeface="Myriad Pro"/>
                <a:ea typeface="+mj-ea"/>
                <a:cs typeface="+mj-cs"/>
              </a:rPr>
              <a:t>Mac</a:t>
            </a:r>
            <a:endParaRPr lang="zh-TW" altLang="en-US" sz="7200" dirty="0">
              <a:solidFill>
                <a:srgbClr val="1762B5"/>
              </a:solidFill>
              <a:latin typeface="Myriad Pro"/>
              <a:ea typeface="+mj-ea"/>
              <a:cs typeface="+mj-cs"/>
            </a:endParaRPr>
          </a:p>
        </p:txBody>
      </p:sp>
      <p:sp>
        <p:nvSpPr>
          <p:cNvPr id="20491" name="文字方塊 11"/>
          <p:cNvSpPr txBox="1">
            <a:spLocks noChangeArrowheads="1"/>
          </p:cNvSpPr>
          <p:nvPr/>
        </p:nvSpPr>
        <p:spPr bwMode="auto">
          <a:xfrm>
            <a:off x="539750" y="2420938"/>
            <a:ext cx="1655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Traditional Cabling </a:t>
            </a:r>
            <a:endParaRPr lang="zh-TW" altLang="en-US"/>
          </a:p>
        </p:txBody>
      </p:sp>
      <p:sp>
        <p:nvSpPr>
          <p:cNvPr id="20492" name="文字方塊 12"/>
          <p:cNvSpPr txBox="1">
            <a:spLocks noChangeArrowheads="1"/>
          </p:cNvSpPr>
          <p:nvPr/>
        </p:nvSpPr>
        <p:spPr bwMode="auto">
          <a:xfrm>
            <a:off x="6372225" y="4508500"/>
            <a:ext cx="1655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Thunderbolt Cabling 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Thunderbolt Computer Update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1474C-F2B8-4E3C-9F67-37972827F550}" type="datetime1">
              <a:rPr lang="zh-TW" altLang="en-US" smtClean="0">
                <a:solidFill>
                  <a:srgbClr val="808080"/>
                </a:solidFill>
              </a:rPr>
              <a:pPr>
                <a:defRPr/>
              </a:pPr>
              <a:t>2017/2/21</a:t>
            </a:fld>
            <a:endParaRPr lang="en-US" altLang="zh-TW">
              <a:solidFill>
                <a:srgbClr val="80808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E7B53-D14A-4D0F-9C67-84CCDF9AEE6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301208"/>
            <a:ext cx="8473008" cy="76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1691680" y="2348880"/>
            <a:ext cx="58326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>
                <a:latin typeface="Myriad Pro"/>
              </a:rPr>
              <a:t>100 million</a:t>
            </a:r>
          </a:p>
          <a:p>
            <a:pPr algn="ctr"/>
            <a:r>
              <a:rPr lang="en-US" altLang="zh-TW" sz="2800" dirty="0" smtClean="0">
                <a:latin typeface="Myriad Pro"/>
              </a:rPr>
              <a:t>Computers with Thunderbolt / Thunderbolt 2 by the end of 2015</a:t>
            </a:r>
            <a:endParaRPr lang="zh-TW" altLang="en-US" sz="2800" dirty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微軟正黑體"/>
        <a:cs typeface=""/>
      </a:majorFont>
      <a:minorFont>
        <a:latin typeface="Trebuchet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微軟正黑體"/>
        <a:cs typeface=""/>
      </a:majorFont>
      <a:minorFont>
        <a:latin typeface="Trebuchet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38986</TotalTime>
  <Words>1803</Words>
  <Application>Microsoft Office PowerPoint</Application>
  <PresentationFormat>如螢幕大小 (4:3)</PresentationFormat>
  <Paragraphs>448</Paragraphs>
  <Slides>42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42</vt:i4>
      </vt:variant>
    </vt:vector>
  </HeadingPairs>
  <TitlesOfParts>
    <vt:vector size="44" baseType="lpstr">
      <vt:lpstr>1_預設簡報設計</vt:lpstr>
      <vt:lpstr>2_預設簡報設計</vt:lpstr>
      <vt:lpstr>US7220 Product Guide  Thunderbolt 2 Sharing Switch</vt:lpstr>
      <vt:lpstr>投影片 2</vt:lpstr>
      <vt:lpstr>What is Thunderbolt 2</vt:lpstr>
      <vt:lpstr>What is Thunderbolt 2</vt:lpstr>
      <vt:lpstr>High Data Bandwidth</vt:lpstr>
      <vt:lpstr>Benefit of Thunderbolt Technology</vt:lpstr>
      <vt:lpstr>Connectivity  </vt:lpstr>
      <vt:lpstr>Comparison of Workstation Enviroment</vt:lpstr>
      <vt:lpstr>Thunderbolt Computer Update</vt:lpstr>
      <vt:lpstr>Thunderbolt Computer Update</vt:lpstr>
      <vt:lpstr>Mac with Thunderbolt Port</vt:lpstr>
      <vt:lpstr>What is US7220?</vt:lpstr>
      <vt:lpstr>Designs</vt:lpstr>
      <vt:lpstr>Ideal Solutions: </vt:lpstr>
      <vt:lpstr>Why US7220?</vt:lpstr>
      <vt:lpstr>US7220  Provide…</vt:lpstr>
      <vt:lpstr>Connection Diagram </vt:lpstr>
      <vt:lpstr>Multi-Displays Scenario w/ TBT Switch or Dock </vt:lpstr>
      <vt:lpstr>Connection Diagram- Thunderbolt Sharing Switch</vt:lpstr>
      <vt:lpstr>US7220  Front/Rear View</vt:lpstr>
      <vt:lpstr>US7220 Package Content</vt:lpstr>
      <vt:lpstr>Ordering Information</vt:lpstr>
      <vt:lpstr>投影片 23</vt:lpstr>
      <vt:lpstr>FAQ (I)</vt:lpstr>
      <vt:lpstr>FAQ (II)</vt:lpstr>
      <vt:lpstr>FAQ (III)</vt:lpstr>
      <vt:lpstr>FAQ (IV)</vt:lpstr>
      <vt:lpstr>FAQ (V)</vt:lpstr>
      <vt:lpstr>FAQ (VI)</vt:lpstr>
      <vt:lpstr>FAQ (VII)</vt:lpstr>
      <vt:lpstr>FAQ (VIII)</vt:lpstr>
      <vt:lpstr>FAQ (IX)</vt:lpstr>
      <vt:lpstr>FAQ (X)</vt:lpstr>
      <vt:lpstr>FAQ (XI)</vt:lpstr>
      <vt:lpstr>投影片 35</vt:lpstr>
      <vt:lpstr>More Items to Consider </vt:lpstr>
      <vt:lpstr>Max. Cable Length Support by  Thunderbolt 2</vt:lpstr>
      <vt:lpstr>Compatibility with Thunderbolt 3 Host</vt:lpstr>
      <vt:lpstr>Thunderbolt 2 UHD/4K Video Editing  by NBC TV</vt:lpstr>
      <vt:lpstr>Macs with Thunderbolt 2</vt:lpstr>
      <vt:lpstr>Product Comparison</vt:lpstr>
      <vt:lpstr>投影片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ethanyu</dc:creator>
  <cp:lastModifiedBy>ethanyu</cp:lastModifiedBy>
  <cp:revision>1245</cp:revision>
  <dcterms:created xsi:type="dcterms:W3CDTF">2016-06-27T11:44:45Z</dcterms:created>
  <dcterms:modified xsi:type="dcterms:W3CDTF">2017-02-23T13:08:06Z</dcterms:modified>
</cp:coreProperties>
</file>