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7FD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1" d="100"/>
          <a:sy n="101" d="100"/>
        </p:scale>
        <p:origin x="-104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6367" y="2133600"/>
            <a:ext cx="7871884" cy="647700"/>
          </a:xfrm>
          <a:effectLst>
            <a:outerShdw dist="28398" dir="3806097" algn="ctr" rotWithShape="0">
              <a:srgbClr val="132164">
                <a:alpha val="10001"/>
              </a:srgbClr>
            </a:outerShdw>
          </a:effectLst>
        </p:spPr>
        <p:txBody>
          <a:bodyPr anchor="ctr"/>
          <a:lstStyle>
            <a:lvl1pPr algn="ctr">
              <a:defRPr sz="2900" i="0">
                <a:solidFill>
                  <a:schemeClr val="bg1"/>
                </a:solidFill>
              </a:defRPr>
            </a:lvl1pPr>
          </a:lstStyle>
          <a:p>
            <a:r>
              <a:rPr lang="en-US" altLang="zh-TW" smtClean="0"/>
              <a:t>Click to edit Master title style</a:t>
            </a:r>
            <a:endParaRPr lang="zh-TW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56367" y="2708276"/>
            <a:ext cx="7874000" cy="576263"/>
          </a:xfrm>
          <a:effectLst>
            <a:outerShdw dist="17961" dir="2700000" algn="ctr" rotWithShape="0">
              <a:srgbClr val="132164">
                <a:alpha val="95000"/>
              </a:srgbClr>
            </a:outerShdw>
          </a:effectLst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rgbClr val="87EDFF"/>
                </a:solidFill>
              </a:defRPr>
            </a:lvl1pPr>
          </a:lstStyle>
          <a:p>
            <a:r>
              <a:rPr lang="en-US" altLang="zh-TW" smtClean="0"/>
              <a:t>Click to edit Master subtitle style</a:t>
            </a:r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72240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1D48EB-83FD-4691-9DE9-1B37B43BE6B7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-4080933" y="6448425"/>
            <a:ext cx="5808133" cy="2682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D7251-B75F-435A-85D0-DCD0F63E2E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6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904818" y="549275"/>
            <a:ext cx="2855383" cy="5545138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34433" y="549275"/>
            <a:ext cx="8367184" cy="5545138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1D48EB-83FD-4691-9DE9-1B37B43BE6B7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-4080933" y="6448425"/>
            <a:ext cx="5808133" cy="2682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D7251-B75F-435A-85D0-DCD0F63E2E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10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 cstate="screen">
            <a:lum/>
          </a:blip>
          <a:srcRect/>
          <a:stretch>
            <a:fillRect b="-6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4434" y="260649"/>
            <a:ext cx="9986433" cy="490537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1800" y="908720"/>
            <a:ext cx="11328400" cy="5544616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0801351" y="6545264"/>
            <a:ext cx="1536700" cy="288925"/>
          </a:xfrm>
        </p:spPr>
        <p:txBody>
          <a:bodyPr/>
          <a:lstStyle>
            <a:lvl1pPr>
              <a:defRPr/>
            </a:lvl1pPr>
          </a:lstStyle>
          <a:p>
            <a:fld id="{571D48EB-83FD-4691-9DE9-1B37B43BE6B7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-4080933" y="6448425"/>
            <a:ext cx="5808133" cy="2682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D7251-B75F-435A-85D0-DCD0F63E2E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0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1D48EB-83FD-4691-9DE9-1B37B43BE6B7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-4080933" y="6448425"/>
            <a:ext cx="5808133" cy="2682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D7251-B75F-435A-85D0-DCD0F63E2E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4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31800" y="1341439"/>
            <a:ext cx="55626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341439"/>
            <a:ext cx="55626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1D48EB-83FD-4691-9DE9-1B37B43BE6B7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-4080933" y="6448425"/>
            <a:ext cx="5808133" cy="2682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charset="-120"/>
              </a:defRPr>
            </a:lvl1pPr>
          </a:lstStyle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D7251-B75F-435A-85D0-DCD0F63E2E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33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1D48EB-83FD-4691-9DE9-1B37B43BE6B7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-4080933" y="6448425"/>
            <a:ext cx="5808133" cy="2682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charset="-120"/>
              </a:defRPr>
            </a:lvl1pPr>
          </a:lstStyle>
          <a:p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D7251-B75F-435A-85D0-DCD0F63E2E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92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1D48EB-83FD-4691-9DE9-1B37B43BE6B7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-4080933" y="6448425"/>
            <a:ext cx="5808133" cy="2682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charset="-120"/>
              </a:defRPr>
            </a:lvl1pPr>
          </a:lstStyle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D7251-B75F-435A-85D0-DCD0F63E2E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8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1D48EB-83FD-4691-9DE9-1B37B43BE6B7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-4080933" y="6448425"/>
            <a:ext cx="5808133" cy="2682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charset="-120"/>
              </a:defRPr>
            </a:lvl1pPr>
          </a:lstStyle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D7251-B75F-435A-85D0-DCD0F63E2E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00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1D48EB-83FD-4691-9DE9-1B37B43BE6B7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-4080933" y="6448425"/>
            <a:ext cx="5808133" cy="2682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charset="-120"/>
              </a:defRPr>
            </a:lvl1pPr>
          </a:lstStyle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D7251-B75F-435A-85D0-DCD0F63E2E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6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TW" noProof="0" dirty="0" smtClean="0"/>
              <a:t>Click icon to add picture</a:t>
            </a:r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1D48EB-83FD-4691-9DE9-1B37B43BE6B7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-4080933" y="6448425"/>
            <a:ext cx="5808133" cy="2682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新細明體" charset="-120"/>
              </a:defRPr>
            </a:lvl1pPr>
          </a:lstStyle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D7251-B75F-435A-85D0-DCD0F63E2E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370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lum/>
          </a:blip>
          <a:srcRect/>
          <a:stretch>
            <a:fillRect b="-6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434" y="188914"/>
            <a:ext cx="9986433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zh-TW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341439"/>
            <a:ext cx="113284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28251" y="6545264"/>
            <a:ext cx="15367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Trebuchet MS" pitchFamily="34" charset="0"/>
                <a:ea typeface="新細明體" charset="-120"/>
              </a:defRPr>
            </a:lvl1pPr>
          </a:lstStyle>
          <a:p>
            <a:fld id="{571D48EB-83FD-4691-9DE9-1B37B43BE6B7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513514"/>
            <a:ext cx="1248833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680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rgbClr val="024BAA"/>
                </a:solidFill>
                <a:latin typeface="Trebuchet MS" pitchFamily="34" charset="0"/>
                <a:ea typeface="新細明體" charset="-120"/>
              </a:defRPr>
            </a:lvl1pPr>
          </a:lstStyle>
          <a:p>
            <a:fld id="{DC5D7251-B75F-435A-85D0-DCD0F63E2E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+mj-lt"/>
          <a:ea typeface="+mj-ea"/>
          <a:cs typeface="微軟正黑體" pitchFamily="34" charset="-12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  <a:cs typeface="微軟正黑體" pitchFamily="34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  <a:cs typeface="微軟正黑體" pitchFamily="34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  <a:cs typeface="微軟正黑體" pitchFamily="34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  <a:cs typeface="微軟正黑體" pitchFamily="34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600" b="1" i="1">
          <a:solidFill>
            <a:srgbClr val="1762B5"/>
          </a:solidFill>
          <a:latin typeface="Trebuchet MS" pitchFamily="34" charset="0"/>
          <a:ea typeface="微軟正黑體" pitchFamily="34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200">
          <a:solidFill>
            <a:schemeClr val="tx1"/>
          </a:solidFill>
          <a:latin typeface="+mn-lt"/>
          <a:ea typeface="+mn-ea"/>
          <a:cs typeface="微軟正黑體" pitchFamily="34" charset="-12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微軟正黑體" pitchFamily="34" charset="-12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  <a:ea typeface="+mn-ea"/>
          <a:cs typeface="微軟正黑體" pitchFamily="34" charset="-12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1400">
          <a:solidFill>
            <a:schemeClr val="tx1"/>
          </a:solidFill>
          <a:latin typeface="+mn-lt"/>
          <a:ea typeface="+mn-ea"/>
          <a:cs typeface="微軟正黑體" pitchFamily="34" charset="-12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  <a:cs typeface="微軟正黑體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bing.com/videos/search?q=First+Time+they+fired+up+the+new+Handle+Bar+in+the+Cincinnati+Reds+Stadium&amp;adlt=strict&amp;view=detail&amp;mid=64925FF53F2062EC9E3664925FF53F2062EC9E36&amp;FORM=VRDGAR" TargetMode="External"/><Relationship Id="rId7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hyperlink" Target="https://www.youtube.com/watch?v=LS0Mm8atMl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– Empire Sports Bar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374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1" y="1691211"/>
            <a:ext cx="5787252" cy="3265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159" y="317241"/>
            <a:ext cx="148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Dinning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Area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2934" y="1295012"/>
            <a:ext cx="2835010" cy="4133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8991043" y="2001215"/>
            <a:ext cx="3401084" cy="251033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126963" y="3097763"/>
            <a:ext cx="1371600" cy="146490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722498" y="2610200"/>
            <a:ext cx="1184988" cy="823465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187532" y="3517641"/>
            <a:ext cx="774441" cy="53184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6" idx="4"/>
          </p:cNvCxnSpPr>
          <p:nvPr/>
        </p:nvCxnSpPr>
        <p:spPr>
          <a:xfrm flipH="1">
            <a:off x="8490857" y="4562669"/>
            <a:ext cx="321906" cy="13062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909110" y="3433665"/>
            <a:ext cx="93306" cy="2258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2"/>
          </p:cNvCxnSpPr>
          <p:nvPr/>
        </p:nvCxnSpPr>
        <p:spPr>
          <a:xfrm>
            <a:off x="10574753" y="4049486"/>
            <a:ext cx="519345" cy="12596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18612" y="5868955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VE805R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9573452" y="5719664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VE805R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0723582" y="5309118"/>
            <a:ext cx="1401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HDMI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Splitter</a:t>
            </a:r>
            <a:endParaRPr lang="en-US" sz="1600" dirty="0"/>
          </a:p>
        </p:txBody>
      </p:sp>
      <p:sp>
        <p:nvSpPr>
          <p:cNvPr id="21" name="Freeform 20"/>
          <p:cNvSpPr/>
          <p:nvPr/>
        </p:nvSpPr>
        <p:spPr>
          <a:xfrm>
            <a:off x="2724539" y="5029200"/>
            <a:ext cx="4599992" cy="1530797"/>
          </a:xfrm>
          <a:custGeom>
            <a:avLst/>
            <a:gdLst>
              <a:gd name="connsiteX0" fmla="*/ 0 w 4599992"/>
              <a:gd name="connsiteY0" fmla="*/ 0 h 1530797"/>
              <a:gd name="connsiteX1" fmla="*/ 2006081 w 4599992"/>
              <a:gd name="connsiteY1" fmla="*/ 1268963 h 1530797"/>
              <a:gd name="connsiteX2" fmla="*/ 3452326 w 4599992"/>
              <a:gd name="connsiteY2" fmla="*/ 1492898 h 1530797"/>
              <a:gd name="connsiteX3" fmla="*/ 4599992 w 4599992"/>
              <a:gd name="connsiteY3" fmla="*/ 737118 h 153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9992" h="1530797">
                <a:moveTo>
                  <a:pt x="0" y="0"/>
                </a:moveTo>
                <a:cubicBezTo>
                  <a:pt x="715346" y="510073"/>
                  <a:pt x="1430693" y="1020147"/>
                  <a:pt x="2006081" y="1268963"/>
                </a:cubicBezTo>
                <a:cubicBezTo>
                  <a:pt x="2581469" y="1517779"/>
                  <a:pt x="3020008" y="1581539"/>
                  <a:pt x="3452326" y="1492898"/>
                </a:cubicBezTo>
                <a:cubicBezTo>
                  <a:pt x="3884644" y="1404257"/>
                  <a:pt x="4599992" y="737118"/>
                  <a:pt x="4599992" y="737118"/>
                </a:cubicBezTo>
              </a:path>
            </a:pathLst>
          </a:custGeom>
          <a:noFill/>
          <a:ln w="5715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605707" y="5873552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Inside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colume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5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7063" y="1059347"/>
            <a:ext cx="2730967" cy="4192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231640"/>
            <a:ext cx="6562670" cy="384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233266"/>
            <a:ext cx="255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Results</a:t>
            </a:r>
            <a:r>
              <a:rPr lang="zh-TW" altLang="en-US" dirty="0" smtClean="0"/>
              <a:t> </a:t>
            </a:r>
            <a:r>
              <a:rPr lang="en-US" altLang="zh-TW" dirty="0" smtClean="0"/>
              <a:t>at</a:t>
            </a:r>
            <a:r>
              <a:rPr lang="zh-TW" altLang="en-US" dirty="0" smtClean="0"/>
              <a:t> </a:t>
            </a:r>
            <a:r>
              <a:rPr lang="en-US" altLang="zh-TW" dirty="0" smtClean="0"/>
              <a:t>Dinning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1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130" y="1143692"/>
            <a:ext cx="7253558" cy="4053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3759" y="1255381"/>
            <a:ext cx="3633399" cy="2033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93758" y="3667504"/>
            <a:ext cx="3633399" cy="2237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130" y="205274"/>
            <a:ext cx="190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Manager’s</a:t>
            </a:r>
            <a:r>
              <a:rPr lang="zh-TW" altLang="en-US" dirty="0" smtClean="0"/>
              <a:t> </a:t>
            </a:r>
            <a:r>
              <a:rPr lang="en-US" altLang="zh-TW" dirty="0" smtClean="0"/>
              <a:t>Office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976465" y="653143"/>
            <a:ext cx="811764" cy="8770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133461" y="662473"/>
            <a:ext cx="1175657" cy="923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63260" y="389940"/>
            <a:ext cx="2069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Windows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to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view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the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status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24052" y="4329404"/>
            <a:ext cx="231115" cy="14368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58256" y="5766237"/>
            <a:ext cx="1131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VK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App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for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PC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9731130" y="978382"/>
            <a:ext cx="1131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VK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App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for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PC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9730780" y="3339772"/>
            <a:ext cx="124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VK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App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for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iPad</a:t>
            </a:r>
            <a:endParaRPr lang="en-US" sz="1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646645" y="4562669"/>
            <a:ext cx="559837" cy="1111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85799" y="5754859"/>
            <a:ext cx="124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VK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App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for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iPad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108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9059" y="1429904"/>
            <a:ext cx="8139324" cy="454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380" y="251926"/>
            <a:ext cx="371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Results</a:t>
            </a:r>
            <a:r>
              <a:rPr lang="zh-TW" altLang="en-US" dirty="0" smtClean="0"/>
              <a:t> </a:t>
            </a:r>
            <a:r>
              <a:rPr lang="en-US" altLang="zh-TW" dirty="0" smtClean="0"/>
              <a:t>from</a:t>
            </a:r>
            <a:r>
              <a:rPr lang="zh-TW" altLang="en-US" dirty="0" smtClean="0"/>
              <a:t> </a:t>
            </a:r>
            <a:r>
              <a:rPr lang="en-US" altLang="zh-TW" dirty="0"/>
              <a:t>o</a:t>
            </a:r>
            <a:r>
              <a:rPr lang="en-US" altLang="zh-TW" dirty="0" smtClean="0"/>
              <a:t>utside</a:t>
            </a:r>
            <a:r>
              <a:rPr lang="zh-TW" altLang="en-US" dirty="0" smtClean="0"/>
              <a:t> </a:t>
            </a:r>
            <a:r>
              <a:rPr lang="en-US" altLang="zh-TW" dirty="0" smtClean="0"/>
              <a:t>of</a:t>
            </a:r>
            <a:r>
              <a:rPr lang="zh-TW" altLang="en-US" dirty="0" smtClean="0"/>
              <a:t> </a:t>
            </a:r>
            <a:r>
              <a:rPr lang="en-US" altLang="zh-TW" dirty="0" smtClean="0"/>
              <a:t>restaurant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9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401216"/>
            <a:ext cx="248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Customer’s</a:t>
            </a:r>
            <a:r>
              <a:rPr lang="zh-TW" altLang="en-US" dirty="0" smtClean="0"/>
              <a:t> </a:t>
            </a:r>
            <a:r>
              <a:rPr lang="en-US" altLang="zh-TW" dirty="0" smtClean="0"/>
              <a:t>commands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7788" y="886408"/>
            <a:ext cx="5902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GUI</a:t>
            </a:r>
            <a:r>
              <a:rPr lang="zh-TW" altLang="en-US" dirty="0" smtClean="0"/>
              <a:t> </a:t>
            </a:r>
            <a:r>
              <a:rPr lang="en-US" altLang="zh-TW" dirty="0" smtClean="0"/>
              <a:t>of</a:t>
            </a:r>
            <a:r>
              <a:rPr lang="zh-TW" altLang="en-US" dirty="0" smtClean="0"/>
              <a:t> </a:t>
            </a:r>
            <a:r>
              <a:rPr lang="en-US" altLang="zh-TW" dirty="0" smtClean="0"/>
              <a:t>VM1600</a:t>
            </a:r>
            <a:r>
              <a:rPr lang="zh-TW" altLang="en-US" dirty="0" smtClean="0"/>
              <a:t> </a:t>
            </a:r>
            <a:r>
              <a:rPr lang="en-US" altLang="zh-TW" dirty="0" smtClean="0"/>
              <a:t>is</a:t>
            </a:r>
            <a:r>
              <a:rPr lang="zh-TW" altLang="en-US" dirty="0" smtClean="0"/>
              <a:t> </a:t>
            </a:r>
            <a:r>
              <a:rPr lang="en-US" altLang="zh-TW" dirty="0" smtClean="0"/>
              <a:t>easy</a:t>
            </a:r>
            <a:r>
              <a:rPr lang="zh-TW" altLang="en-US" dirty="0" smtClean="0"/>
              <a:t>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result</a:t>
            </a:r>
            <a:r>
              <a:rPr lang="zh-TW" altLang="en-US" dirty="0" smtClean="0"/>
              <a:t> </a:t>
            </a:r>
            <a:r>
              <a:rPr lang="en-US" altLang="zh-TW" dirty="0" smtClean="0"/>
              <a:t>of</a:t>
            </a:r>
            <a:r>
              <a:rPr lang="zh-TW" altLang="en-US" dirty="0" smtClean="0"/>
              <a:t> </a:t>
            </a:r>
            <a:r>
              <a:rPr lang="en-US" altLang="zh-TW" dirty="0" smtClean="0"/>
              <a:t>VideoWall</a:t>
            </a:r>
            <a:r>
              <a:rPr lang="zh-TW" altLang="en-US" dirty="0" smtClean="0"/>
              <a:t> </a:t>
            </a:r>
            <a:r>
              <a:rPr lang="en-US" altLang="zh-TW" dirty="0" smtClean="0"/>
              <a:t>is</a:t>
            </a:r>
            <a:r>
              <a:rPr lang="zh-TW" altLang="en-US" dirty="0" smtClean="0"/>
              <a:t> </a:t>
            </a:r>
            <a:r>
              <a:rPr lang="en-US" altLang="zh-TW" dirty="0" smtClean="0"/>
              <a:t>great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Restaurant</a:t>
            </a:r>
            <a:r>
              <a:rPr lang="zh-TW" altLang="en-US" dirty="0" smtClean="0"/>
              <a:t> </a:t>
            </a:r>
            <a:r>
              <a:rPr lang="en-US" altLang="zh-TW" dirty="0" smtClean="0"/>
              <a:t>owner</a:t>
            </a:r>
            <a:r>
              <a:rPr lang="zh-TW" altLang="en-US" dirty="0" smtClean="0"/>
              <a:t> </a:t>
            </a:r>
            <a:r>
              <a:rPr lang="en-US" altLang="zh-TW" dirty="0" smtClean="0"/>
              <a:t>verbally</a:t>
            </a:r>
            <a:r>
              <a:rPr lang="zh-TW" altLang="en-US" dirty="0" smtClean="0"/>
              <a:t> </a:t>
            </a:r>
            <a:r>
              <a:rPr lang="en-US" altLang="zh-TW" dirty="0" smtClean="0"/>
              <a:t>agreed</a:t>
            </a:r>
            <a:r>
              <a:rPr lang="zh-TW" altLang="en-US" dirty="0" smtClean="0"/>
              <a:t> </a:t>
            </a:r>
            <a:r>
              <a:rPr lang="en-US" altLang="zh-TW" dirty="0" smtClean="0"/>
              <a:t>with</a:t>
            </a:r>
            <a:r>
              <a:rPr lang="zh-TW" altLang="en-US" dirty="0"/>
              <a:t> </a:t>
            </a:r>
            <a:r>
              <a:rPr lang="en-US" altLang="zh-TW" dirty="0" smtClean="0"/>
              <a:t>success</a:t>
            </a:r>
            <a:r>
              <a:rPr lang="zh-TW" altLang="en-US" dirty="0" smtClean="0"/>
              <a:t> </a:t>
            </a:r>
            <a:r>
              <a:rPr lang="en-US" altLang="zh-TW" dirty="0" smtClean="0"/>
              <a:t>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Future</a:t>
            </a:r>
            <a:r>
              <a:rPr lang="zh-TW" altLang="en-US" dirty="0" smtClean="0"/>
              <a:t> </a:t>
            </a:r>
            <a:r>
              <a:rPr lang="en-US" altLang="zh-TW" dirty="0" smtClean="0"/>
              <a:t>project</a:t>
            </a:r>
            <a:r>
              <a:rPr lang="zh-TW" altLang="en-US" dirty="0" smtClean="0"/>
              <a:t> </a:t>
            </a:r>
            <a:r>
              <a:rPr lang="en-US" altLang="zh-TW" dirty="0" smtClean="0"/>
              <a:t>possibility</a:t>
            </a:r>
            <a:r>
              <a:rPr lang="zh-TW" alt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7788" y="2472612"/>
            <a:ext cx="76754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Follow</a:t>
            </a:r>
            <a:r>
              <a:rPr lang="zh-TW" altLang="en-US" dirty="0" smtClean="0"/>
              <a:t> </a:t>
            </a:r>
            <a:r>
              <a:rPr lang="en-US" altLang="zh-TW" dirty="0" smtClean="0"/>
              <a:t>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VK2100</a:t>
            </a:r>
            <a:r>
              <a:rPr lang="zh-TW" altLang="en-US" dirty="0" smtClean="0"/>
              <a:t> </a:t>
            </a:r>
            <a:r>
              <a:rPr lang="en-US" altLang="zh-TW" dirty="0" smtClean="0"/>
              <a:t>training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(done</a:t>
            </a:r>
            <a:r>
              <a:rPr lang="zh-TW" altLang="en-US" dirty="0" smtClean="0"/>
              <a:t> </a:t>
            </a:r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Jan)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VE805R</a:t>
            </a:r>
            <a:r>
              <a:rPr lang="zh-TW" altLang="en-US" dirty="0" smtClean="0"/>
              <a:t> </a:t>
            </a:r>
            <a:r>
              <a:rPr lang="en-US" altLang="zh-TW" dirty="0" smtClean="0"/>
              <a:t>lost</a:t>
            </a:r>
            <a:r>
              <a:rPr lang="zh-TW" altLang="en-US" dirty="0" smtClean="0"/>
              <a:t> </a:t>
            </a:r>
            <a:r>
              <a:rPr lang="en-US" altLang="zh-TW" dirty="0" smtClean="0"/>
              <a:t>signal</a:t>
            </a:r>
            <a:r>
              <a:rPr lang="zh-TW" altLang="en-US" dirty="0" smtClean="0"/>
              <a:t> </a:t>
            </a:r>
            <a:r>
              <a:rPr lang="en-US" altLang="zh-TW" dirty="0" smtClean="0"/>
              <a:t>issue(Just</a:t>
            </a:r>
            <a:r>
              <a:rPr lang="zh-TW" altLang="en-US" dirty="0" smtClean="0"/>
              <a:t> </a:t>
            </a:r>
            <a:r>
              <a:rPr lang="en-US" altLang="zh-TW" dirty="0" smtClean="0"/>
              <a:t>got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call</a:t>
            </a:r>
            <a:r>
              <a:rPr lang="zh-TW" altLang="en-US" dirty="0" smtClean="0"/>
              <a:t> </a:t>
            </a:r>
            <a:r>
              <a:rPr lang="en-US" altLang="zh-TW" dirty="0" smtClean="0"/>
              <a:t>last</a:t>
            </a:r>
            <a:r>
              <a:rPr lang="zh-TW" altLang="en-US" dirty="0" smtClean="0"/>
              <a:t> </a:t>
            </a:r>
            <a:r>
              <a:rPr lang="en-US" altLang="zh-TW" dirty="0" smtClean="0"/>
              <a:t>week</a:t>
            </a:r>
            <a:r>
              <a:rPr lang="zh-TW" altLang="en-US" dirty="0" smtClean="0"/>
              <a:t> </a:t>
            </a:r>
            <a:r>
              <a:rPr lang="en-US" altLang="zh-TW" dirty="0" smtClean="0"/>
              <a:t>and</a:t>
            </a:r>
            <a:r>
              <a:rPr lang="zh-TW" altLang="en-US" dirty="0" smtClean="0"/>
              <a:t> </a:t>
            </a:r>
            <a:r>
              <a:rPr lang="en-US" altLang="zh-TW" dirty="0" smtClean="0"/>
              <a:t>working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on</a:t>
            </a:r>
            <a:r>
              <a:rPr lang="zh-TW" altLang="en-US" dirty="0" smtClean="0"/>
              <a:t> </a:t>
            </a:r>
            <a:r>
              <a:rPr lang="en-US" altLang="zh-TW" dirty="0" smtClean="0"/>
              <a:t>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Official</a:t>
            </a:r>
            <a:r>
              <a:rPr lang="zh-TW" altLang="en-US" dirty="0" smtClean="0"/>
              <a:t> </a:t>
            </a:r>
            <a:r>
              <a:rPr lang="en-US" altLang="zh-TW" dirty="0" smtClean="0"/>
              <a:t>agreement</a:t>
            </a:r>
            <a:r>
              <a:rPr lang="zh-TW" altLang="en-US" dirty="0" smtClean="0"/>
              <a:t> </a:t>
            </a:r>
            <a:r>
              <a:rPr lang="en-US" altLang="zh-TW" dirty="0" smtClean="0"/>
              <a:t>for</a:t>
            </a:r>
            <a:r>
              <a:rPr lang="zh-TW" altLang="en-US" dirty="0" smtClean="0"/>
              <a:t> </a:t>
            </a:r>
            <a:r>
              <a:rPr lang="en-US" altLang="zh-TW" dirty="0" smtClean="0"/>
              <a:t>success</a:t>
            </a:r>
            <a:r>
              <a:rPr lang="zh-TW" altLang="en-US" dirty="0" smtClean="0"/>
              <a:t> </a:t>
            </a:r>
            <a:r>
              <a:rPr lang="en-US" altLang="zh-TW" dirty="0" smtClean="0"/>
              <a:t>story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98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6596" y="11671"/>
            <a:ext cx="877162" cy="877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043" y="25537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9027" y="856735"/>
            <a:ext cx="112365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Two chain restaurant franchisers established a Sports Bar Restaurant called, Empire Sports Bar.</a:t>
            </a:r>
          </a:p>
          <a:p>
            <a:r>
              <a:rPr lang="en-US" sz="1600" dirty="0" smtClean="0"/>
              <a:t>Owners would like to have the similar set up as</a:t>
            </a:r>
            <a:endParaRPr lang="en-US" dirty="0" smtClean="0"/>
          </a:p>
          <a:p>
            <a:r>
              <a:rPr lang="en-US" sz="1000" dirty="0" smtClean="0">
                <a:hlinkClick r:id="rId3"/>
              </a:rPr>
              <a:t>http://www.bing.com/videos/search?q=First+Time+they+fired+up+the+new+Handle+Bar+in+the+Cincinnati+Reds+Stadium&amp;adlt=strict&amp;view=detail&amp;mid=64925FF53F2062EC9E3664925FF53F2062EC9E36&amp;FORM=VRDGAR</a:t>
            </a:r>
            <a:endParaRPr lang="en-US" sz="1000" dirty="0" smtClean="0"/>
          </a:p>
          <a:p>
            <a:endParaRPr lang="en-US" sz="1000" dirty="0"/>
          </a:p>
          <a:p>
            <a:r>
              <a:rPr lang="en-US" sz="1000" dirty="0" smtClean="0">
                <a:hlinkClick r:id="rId4"/>
              </a:rPr>
              <a:t>https://www.youtube.com/watch?v=LS0Mm8atMlE</a:t>
            </a:r>
            <a:endParaRPr lang="en-US" sz="10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2615" y="4415480"/>
            <a:ext cx="3319193" cy="2236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56507" y="4415480"/>
            <a:ext cx="3796586" cy="2236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57792" y="4407374"/>
            <a:ext cx="3637797" cy="22450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22865" y="2977288"/>
            <a:ext cx="413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Handle Bar in Cincinnati Reds Stadium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2615" y="2143417"/>
            <a:ext cx="6316662" cy="218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459" y="469557"/>
            <a:ext cx="728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 searched on the web and found several ATEN VM video wall videos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459" y="971841"/>
            <a:ext cx="27146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746" y="1741273"/>
            <a:ext cx="11665558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416" y="18123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62568" y="642029"/>
            <a:ext cx="1786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Technical Room</a:t>
            </a:r>
          </a:p>
          <a:p>
            <a:pPr algn="ctr"/>
            <a:r>
              <a:rPr lang="zh-TW" altLang="en-US" dirty="0" smtClean="0"/>
              <a:t>機房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3703298" y="2439946"/>
            <a:ext cx="3064476" cy="1169773"/>
          </a:xfrm>
          <a:custGeom>
            <a:avLst/>
            <a:gdLst>
              <a:gd name="connsiteX0" fmla="*/ 0 w 3064476"/>
              <a:gd name="connsiteY0" fmla="*/ 362465 h 1169773"/>
              <a:gd name="connsiteX1" fmla="*/ 148281 w 3064476"/>
              <a:gd name="connsiteY1" fmla="*/ 1046205 h 1169773"/>
              <a:gd name="connsiteX2" fmla="*/ 469557 w 3064476"/>
              <a:gd name="connsiteY2" fmla="*/ 1169773 h 1169773"/>
              <a:gd name="connsiteX3" fmla="*/ 3006811 w 3064476"/>
              <a:gd name="connsiteY3" fmla="*/ 1128583 h 1169773"/>
              <a:gd name="connsiteX4" fmla="*/ 3064476 w 3064476"/>
              <a:gd name="connsiteY4" fmla="*/ 0 h 1169773"/>
              <a:gd name="connsiteX5" fmla="*/ 156519 w 3064476"/>
              <a:gd name="connsiteY5" fmla="*/ 32951 h 1169773"/>
              <a:gd name="connsiteX6" fmla="*/ 0 w 3064476"/>
              <a:gd name="connsiteY6" fmla="*/ 362465 h 116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4476" h="1169773">
                <a:moveTo>
                  <a:pt x="0" y="362465"/>
                </a:moveTo>
                <a:lnTo>
                  <a:pt x="148281" y="1046205"/>
                </a:lnTo>
                <a:lnTo>
                  <a:pt x="469557" y="1169773"/>
                </a:lnTo>
                <a:lnTo>
                  <a:pt x="3006811" y="1128583"/>
                </a:lnTo>
                <a:lnTo>
                  <a:pt x="3064476" y="0"/>
                </a:lnTo>
                <a:lnTo>
                  <a:pt x="156519" y="32951"/>
                </a:lnTo>
                <a:lnTo>
                  <a:pt x="0" y="362465"/>
                </a:lnTo>
                <a:close/>
              </a:path>
            </a:pathLst>
          </a:custGeom>
          <a:solidFill>
            <a:srgbClr val="7FD13B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2520778" y="2776151"/>
            <a:ext cx="1128584" cy="922638"/>
          </a:xfrm>
          <a:custGeom>
            <a:avLst/>
            <a:gdLst>
              <a:gd name="connsiteX0" fmla="*/ 164757 w 1128584"/>
              <a:gd name="connsiteY0" fmla="*/ 8238 h 922638"/>
              <a:gd name="connsiteX1" fmla="*/ 0 w 1128584"/>
              <a:gd name="connsiteY1" fmla="*/ 922638 h 922638"/>
              <a:gd name="connsiteX2" fmla="*/ 1037968 w 1128584"/>
              <a:gd name="connsiteY2" fmla="*/ 897925 h 922638"/>
              <a:gd name="connsiteX3" fmla="*/ 1128584 w 1128584"/>
              <a:gd name="connsiteY3" fmla="*/ 140044 h 922638"/>
              <a:gd name="connsiteX4" fmla="*/ 1005017 w 1128584"/>
              <a:gd name="connsiteY4" fmla="*/ 0 h 922638"/>
              <a:gd name="connsiteX5" fmla="*/ 164757 w 1128584"/>
              <a:gd name="connsiteY5" fmla="*/ 8238 h 92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8584" h="922638">
                <a:moveTo>
                  <a:pt x="164757" y="8238"/>
                </a:moveTo>
                <a:lnTo>
                  <a:pt x="0" y="922638"/>
                </a:lnTo>
                <a:lnTo>
                  <a:pt x="1037968" y="897925"/>
                </a:lnTo>
                <a:lnTo>
                  <a:pt x="1128584" y="140044"/>
                </a:lnTo>
                <a:lnTo>
                  <a:pt x="1005017" y="0"/>
                </a:lnTo>
                <a:lnTo>
                  <a:pt x="164757" y="823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3461657" y="3415004"/>
            <a:ext cx="4973216" cy="1101012"/>
          </a:xfrm>
          <a:custGeom>
            <a:avLst/>
            <a:gdLst>
              <a:gd name="connsiteX0" fmla="*/ 167951 w 4973216"/>
              <a:gd name="connsiteY0" fmla="*/ 158620 h 1101012"/>
              <a:gd name="connsiteX1" fmla="*/ 0 w 4973216"/>
              <a:gd name="connsiteY1" fmla="*/ 1101012 h 1101012"/>
              <a:gd name="connsiteX2" fmla="*/ 3741576 w 4973216"/>
              <a:gd name="connsiteY2" fmla="*/ 1017037 h 1101012"/>
              <a:gd name="connsiteX3" fmla="*/ 4973216 w 4973216"/>
              <a:gd name="connsiteY3" fmla="*/ 382555 h 1101012"/>
              <a:gd name="connsiteX4" fmla="*/ 4907902 w 4973216"/>
              <a:gd name="connsiteY4" fmla="*/ 0 h 1101012"/>
              <a:gd name="connsiteX5" fmla="*/ 167951 w 4973216"/>
              <a:gd name="connsiteY5" fmla="*/ 158620 h 110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3216" h="1101012">
                <a:moveTo>
                  <a:pt x="167951" y="158620"/>
                </a:moveTo>
                <a:lnTo>
                  <a:pt x="0" y="1101012"/>
                </a:lnTo>
                <a:lnTo>
                  <a:pt x="3741576" y="1017037"/>
                </a:lnTo>
                <a:lnTo>
                  <a:pt x="4973216" y="382555"/>
                </a:lnTo>
                <a:lnTo>
                  <a:pt x="4907902" y="0"/>
                </a:lnTo>
                <a:lnTo>
                  <a:pt x="167951" y="158620"/>
                </a:lnTo>
                <a:close/>
              </a:path>
            </a:pathLst>
          </a:cu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>
            <a:endCxn id="7" idx="2"/>
          </p:cNvCxnSpPr>
          <p:nvPr/>
        </p:nvCxnSpPr>
        <p:spPr>
          <a:xfrm flipV="1">
            <a:off x="3085070" y="1288360"/>
            <a:ext cx="670724" cy="1650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46093" y="630536"/>
            <a:ext cx="1116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/>
              <a:t>BAR Area</a:t>
            </a:r>
            <a:endParaRPr lang="en-US" dirty="0" smtClean="0"/>
          </a:p>
          <a:p>
            <a:pPr algn="ctr"/>
            <a:r>
              <a:rPr lang="zh-TW" altLang="en-US" dirty="0" smtClean="0"/>
              <a:t>吧台區</a:t>
            </a:r>
            <a:endParaRPr lang="en-US" dirty="0"/>
          </a:p>
        </p:txBody>
      </p:sp>
      <p:cxnSp>
        <p:nvCxnSpPr>
          <p:cNvPr id="19" name="Straight Connector 18"/>
          <p:cNvCxnSpPr>
            <a:endCxn id="17" idx="2"/>
          </p:cNvCxnSpPr>
          <p:nvPr/>
        </p:nvCxnSpPr>
        <p:spPr>
          <a:xfrm flipV="1">
            <a:off x="5633910" y="1276867"/>
            <a:ext cx="670221" cy="1904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488809" y="630535"/>
            <a:ext cx="1356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smtClean="0"/>
              <a:t>Dining Area</a:t>
            </a:r>
            <a:endParaRPr lang="en-US" dirty="0" smtClean="0"/>
          </a:p>
          <a:p>
            <a:pPr algn="ctr"/>
            <a:r>
              <a:rPr lang="zh-TW" altLang="en-US" dirty="0" smtClean="0"/>
              <a:t>用餐區</a:t>
            </a:r>
            <a:endParaRPr lang="en-US" dirty="0"/>
          </a:p>
        </p:txBody>
      </p:sp>
      <p:cxnSp>
        <p:nvCxnSpPr>
          <p:cNvPr id="22" name="Straight Connector 21"/>
          <p:cNvCxnSpPr>
            <a:endCxn id="20" idx="2"/>
          </p:cNvCxnSpPr>
          <p:nvPr/>
        </p:nvCxnSpPr>
        <p:spPr>
          <a:xfrm flipV="1">
            <a:off x="6734665" y="1276866"/>
            <a:ext cx="2432407" cy="2835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2453951" y="4002833"/>
            <a:ext cx="1017037" cy="746449"/>
          </a:xfrm>
          <a:custGeom>
            <a:avLst/>
            <a:gdLst>
              <a:gd name="connsiteX0" fmla="*/ 130629 w 1017037"/>
              <a:gd name="connsiteY0" fmla="*/ 9330 h 746449"/>
              <a:gd name="connsiteX1" fmla="*/ 0 w 1017037"/>
              <a:gd name="connsiteY1" fmla="*/ 746449 h 746449"/>
              <a:gd name="connsiteX2" fmla="*/ 914400 w 1017037"/>
              <a:gd name="connsiteY2" fmla="*/ 727787 h 746449"/>
              <a:gd name="connsiteX3" fmla="*/ 1017037 w 1017037"/>
              <a:gd name="connsiteY3" fmla="*/ 0 h 746449"/>
              <a:gd name="connsiteX4" fmla="*/ 130629 w 1017037"/>
              <a:gd name="connsiteY4" fmla="*/ 9330 h 74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037" h="746449">
                <a:moveTo>
                  <a:pt x="130629" y="9330"/>
                </a:moveTo>
                <a:lnTo>
                  <a:pt x="0" y="746449"/>
                </a:lnTo>
                <a:lnTo>
                  <a:pt x="914400" y="727787"/>
                </a:lnTo>
                <a:lnTo>
                  <a:pt x="1017037" y="0"/>
                </a:lnTo>
                <a:lnTo>
                  <a:pt x="130629" y="9330"/>
                </a:lnTo>
                <a:close/>
              </a:path>
            </a:pathLst>
          </a:custGeom>
          <a:solidFill>
            <a:schemeClr val="bg2">
              <a:lumMod val="9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53252" y="630535"/>
            <a:ext cx="1750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Manager Office</a:t>
            </a:r>
          </a:p>
          <a:p>
            <a:pPr algn="ctr"/>
            <a:r>
              <a:rPr lang="zh-TW" altLang="en-US" dirty="0" smtClean="0"/>
              <a:t>管理室</a:t>
            </a:r>
            <a:endParaRPr lang="en-US" dirty="0"/>
          </a:p>
        </p:txBody>
      </p:sp>
      <p:cxnSp>
        <p:nvCxnSpPr>
          <p:cNvPr id="29" name="Straight Connector 28"/>
          <p:cNvCxnSpPr>
            <a:endCxn id="27" idx="2"/>
          </p:cNvCxnSpPr>
          <p:nvPr/>
        </p:nvCxnSpPr>
        <p:spPr>
          <a:xfrm flipH="1" flipV="1">
            <a:off x="1728652" y="1276866"/>
            <a:ext cx="1133916" cy="30991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7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14" grpId="0" animBg="1"/>
      <p:bldP spid="17" grpId="0"/>
      <p:bldP spid="20" grpId="0"/>
      <p:bldP spid="23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3101" y="1153297"/>
            <a:ext cx="7615204" cy="5218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6121" y="447869"/>
            <a:ext cx="138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6x2</a:t>
            </a:r>
            <a:r>
              <a:rPr lang="zh-TW" altLang="en-US" dirty="0" smtClean="0"/>
              <a:t> </a:t>
            </a:r>
            <a:r>
              <a:rPr lang="en-US" altLang="zh-TW" dirty="0" smtClean="0"/>
              <a:t>TV</a:t>
            </a:r>
            <a:r>
              <a:rPr lang="zh-TW" altLang="en-US" dirty="0" smtClean="0"/>
              <a:t> </a:t>
            </a:r>
            <a:r>
              <a:rPr lang="en-US" altLang="zh-TW" dirty="0" smtClean="0"/>
              <a:t>Wall</a:t>
            </a:r>
            <a:endParaRPr lang="en-US" dirty="0"/>
          </a:p>
        </p:txBody>
      </p:sp>
      <p:cxnSp>
        <p:nvCxnSpPr>
          <p:cNvPr id="5" name="Straight Connector 4"/>
          <p:cNvCxnSpPr>
            <a:stCxn id="3" idx="2"/>
          </p:cNvCxnSpPr>
          <p:nvPr/>
        </p:nvCxnSpPr>
        <p:spPr>
          <a:xfrm flipH="1">
            <a:off x="5159829" y="817201"/>
            <a:ext cx="130874" cy="128218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329852" y="2671665"/>
            <a:ext cx="271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4x3</a:t>
            </a:r>
            <a:r>
              <a:rPr lang="zh-TW" altLang="en-US" dirty="0" smtClean="0"/>
              <a:t> </a:t>
            </a:r>
            <a:r>
              <a:rPr lang="en-US" altLang="zh-TW" dirty="0" smtClean="0"/>
              <a:t>TV</a:t>
            </a:r>
            <a:r>
              <a:rPr lang="zh-TW" altLang="en-US" dirty="0" smtClean="0"/>
              <a:t> </a:t>
            </a:r>
            <a:r>
              <a:rPr lang="en-US" altLang="zh-TW" dirty="0" smtClean="0"/>
              <a:t>Wall</a:t>
            </a:r>
            <a:r>
              <a:rPr lang="zh-TW" altLang="en-US" dirty="0" smtClean="0"/>
              <a:t> </a:t>
            </a:r>
            <a:r>
              <a:rPr lang="en-US" altLang="zh-TW" dirty="0" smtClean="0"/>
              <a:t>on</a:t>
            </a:r>
            <a:r>
              <a:rPr lang="zh-TW" altLang="en-US" dirty="0" smtClean="0"/>
              <a:t> </a:t>
            </a:r>
            <a:r>
              <a:rPr lang="en-US" altLang="zh-TW" dirty="0" smtClean="0"/>
              <a:t>a</a:t>
            </a:r>
            <a:r>
              <a:rPr lang="zh-TW" altLang="en-US" dirty="0" smtClean="0"/>
              <a:t> </a:t>
            </a:r>
            <a:r>
              <a:rPr lang="en-US" altLang="zh-TW" dirty="0" smtClean="0"/>
              <a:t>column</a:t>
            </a:r>
            <a:endParaRPr lang="en-US" dirty="0"/>
          </a:p>
        </p:txBody>
      </p:sp>
      <p:cxnSp>
        <p:nvCxnSpPr>
          <p:cNvPr id="8" name="Straight Connector 7"/>
          <p:cNvCxnSpPr>
            <a:stCxn id="6" idx="1"/>
          </p:cNvCxnSpPr>
          <p:nvPr/>
        </p:nvCxnSpPr>
        <p:spPr>
          <a:xfrm flipH="1">
            <a:off x="7753740" y="2856331"/>
            <a:ext cx="1576112" cy="68930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70897" y="517460"/>
            <a:ext cx="271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4x4</a:t>
            </a:r>
            <a:r>
              <a:rPr lang="zh-TW" altLang="en-US" dirty="0" smtClean="0"/>
              <a:t> </a:t>
            </a:r>
            <a:r>
              <a:rPr lang="en-US" altLang="zh-TW" dirty="0" smtClean="0"/>
              <a:t>TV</a:t>
            </a:r>
            <a:r>
              <a:rPr lang="zh-TW" altLang="en-US" dirty="0" smtClean="0"/>
              <a:t> </a:t>
            </a:r>
            <a:r>
              <a:rPr lang="en-US" altLang="zh-TW" dirty="0" smtClean="0"/>
              <a:t>Wall</a:t>
            </a:r>
            <a:r>
              <a:rPr lang="zh-TW" altLang="en-US" dirty="0" smtClean="0"/>
              <a:t> </a:t>
            </a:r>
            <a:r>
              <a:rPr lang="en-US" altLang="zh-TW" dirty="0" smtClean="0"/>
              <a:t>on</a:t>
            </a:r>
            <a:r>
              <a:rPr lang="zh-TW" altLang="en-US" dirty="0" smtClean="0"/>
              <a:t> </a:t>
            </a:r>
            <a:r>
              <a:rPr lang="en-US" altLang="zh-TW" dirty="0" smtClean="0"/>
              <a:t>a</a:t>
            </a:r>
            <a:r>
              <a:rPr lang="zh-TW" altLang="en-US" dirty="0" smtClean="0"/>
              <a:t> </a:t>
            </a:r>
            <a:r>
              <a:rPr lang="en-US" altLang="zh-TW" dirty="0" smtClean="0"/>
              <a:t>column</a:t>
            </a:r>
            <a:endParaRPr lang="en-US" dirty="0"/>
          </a:p>
        </p:txBody>
      </p:sp>
      <p:cxnSp>
        <p:nvCxnSpPr>
          <p:cNvPr id="11" name="Straight Connector 10"/>
          <p:cNvCxnSpPr>
            <a:stCxn id="9" idx="2"/>
          </p:cNvCxnSpPr>
          <p:nvPr/>
        </p:nvCxnSpPr>
        <p:spPr>
          <a:xfrm flipH="1">
            <a:off x="5985284" y="886792"/>
            <a:ext cx="2644639" cy="259352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0100" y="517460"/>
            <a:ext cx="271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4x3</a:t>
            </a:r>
            <a:r>
              <a:rPr lang="zh-TW" altLang="en-US" dirty="0" smtClean="0"/>
              <a:t> </a:t>
            </a:r>
            <a:r>
              <a:rPr lang="en-US" altLang="zh-TW" dirty="0" smtClean="0"/>
              <a:t>TV</a:t>
            </a:r>
            <a:r>
              <a:rPr lang="zh-TW" altLang="en-US" dirty="0" smtClean="0"/>
              <a:t> </a:t>
            </a:r>
            <a:r>
              <a:rPr lang="en-US" altLang="zh-TW" dirty="0" smtClean="0"/>
              <a:t>Wall</a:t>
            </a:r>
            <a:r>
              <a:rPr lang="zh-TW" altLang="en-US" dirty="0" smtClean="0"/>
              <a:t> </a:t>
            </a:r>
            <a:r>
              <a:rPr lang="en-US" altLang="zh-TW" dirty="0" smtClean="0"/>
              <a:t>on</a:t>
            </a:r>
            <a:r>
              <a:rPr lang="zh-TW" altLang="en-US" dirty="0" smtClean="0"/>
              <a:t> </a:t>
            </a:r>
            <a:r>
              <a:rPr lang="en-US" altLang="zh-TW" dirty="0" smtClean="0"/>
              <a:t>a</a:t>
            </a:r>
            <a:r>
              <a:rPr lang="zh-TW" altLang="en-US" dirty="0" smtClean="0"/>
              <a:t> </a:t>
            </a:r>
            <a:r>
              <a:rPr lang="en-US" altLang="zh-TW" dirty="0" smtClean="0"/>
              <a:t>column</a:t>
            </a:r>
            <a:endParaRPr lang="en-US" dirty="0"/>
          </a:p>
        </p:txBody>
      </p:sp>
      <p:cxnSp>
        <p:nvCxnSpPr>
          <p:cNvPr id="14" name="Straight Connector 13"/>
          <p:cNvCxnSpPr>
            <a:stCxn id="12" idx="2"/>
          </p:cNvCxnSpPr>
          <p:nvPr/>
        </p:nvCxnSpPr>
        <p:spPr>
          <a:xfrm>
            <a:off x="1939126" y="886792"/>
            <a:ext cx="496164" cy="259352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10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522" y="485192"/>
            <a:ext cx="177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ATEN’s</a:t>
            </a:r>
            <a:r>
              <a:rPr lang="zh-TW" altLang="en-US" dirty="0" smtClean="0"/>
              <a:t> </a:t>
            </a:r>
            <a:r>
              <a:rPr lang="en-US" altLang="zh-TW" dirty="0" smtClean="0"/>
              <a:t>Solution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0316" y="1050661"/>
            <a:ext cx="7615204" cy="5218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145" y="1240389"/>
            <a:ext cx="190500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145" y="3255995"/>
            <a:ext cx="1905000" cy="14287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680718" y="1567543"/>
            <a:ext cx="2631233" cy="97971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8248261" y="2783631"/>
            <a:ext cx="774442" cy="1256523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53679" y="369917"/>
            <a:ext cx="138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6x2</a:t>
            </a:r>
            <a:r>
              <a:rPr lang="zh-TW" altLang="en-US" dirty="0" smtClean="0"/>
              <a:t> </a:t>
            </a:r>
            <a:r>
              <a:rPr lang="en-US" altLang="zh-TW" dirty="0" smtClean="0"/>
              <a:t>TV</a:t>
            </a:r>
            <a:r>
              <a:rPr lang="zh-TW" altLang="en-US" dirty="0" smtClean="0"/>
              <a:t> </a:t>
            </a:r>
            <a:r>
              <a:rPr lang="en-US" altLang="zh-TW" dirty="0" smtClean="0"/>
              <a:t>Wall</a:t>
            </a:r>
            <a:endParaRPr lang="en-US" dirty="0"/>
          </a:p>
        </p:txBody>
      </p:sp>
      <p:cxnSp>
        <p:nvCxnSpPr>
          <p:cNvPr id="9" name="Straight Connector 8"/>
          <p:cNvCxnSpPr>
            <a:stCxn id="8" idx="2"/>
          </p:cNvCxnSpPr>
          <p:nvPr/>
        </p:nvCxnSpPr>
        <p:spPr>
          <a:xfrm flipH="1">
            <a:off x="8117387" y="739249"/>
            <a:ext cx="130874" cy="128218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92119" y="5496123"/>
            <a:ext cx="271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4x4</a:t>
            </a:r>
            <a:r>
              <a:rPr lang="zh-TW" altLang="en-US" dirty="0" smtClean="0"/>
              <a:t> </a:t>
            </a:r>
            <a:r>
              <a:rPr lang="en-US" altLang="zh-TW" dirty="0" smtClean="0"/>
              <a:t>TV</a:t>
            </a:r>
            <a:r>
              <a:rPr lang="zh-TW" altLang="en-US" dirty="0" smtClean="0"/>
              <a:t> </a:t>
            </a:r>
            <a:r>
              <a:rPr lang="en-US" altLang="zh-TW" dirty="0" smtClean="0"/>
              <a:t>Wall</a:t>
            </a:r>
            <a:r>
              <a:rPr lang="zh-TW" altLang="en-US" dirty="0" smtClean="0"/>
              <a:t> </a:t>
            </a:r>
            <a:r>
              <a:rPr lang="en-US" altLang="zh-TW" dirty="0" smtClean="0"/>
              <a:t>on</a:t>
            </a:r>
            <a:r>
              <a:rPr lang="zh-TW" altLang="en-US" dirty="0" smtClean="0"/>
              <a:t> </a:t>
            </a:r>
            <a:r>
              <a:rPr lang="en-US" altLang="zh-TW" dirty="0" smtClean="0"/>
              <a:t>a</a:t>
            </a:r>
            <a:r>
              <a:rPr lang="zh-TW" altLang="en-US" dirty="0" smtClean="0"/>
              <a:t> </a:t>
            </a:r>
            <a:r>
              <a:rPr lang="en-US" altLang="zh-TW" dirty="0" smtClean="0"/>
              <a:t>column</a:t>
            </a:r>
            <a:endParaRPr lang="en-US" dirty="0"/>
          </a:p>
        </p:txBody>
      </p:sp>
      <p:cxnSp>
        <p:nvCxnSpPr>
          <p:cNvPr id="13" name="Straight Connector 12"/>
          <p:cNvCxnSpPr>
            <a:stCxn id="10" idx="3"/>
          </p:cNvCxnSpPr>
          <p:nvPr/>
        </p:nvCxnSpPr>
        <p:spPr>
          <a:xfrm flipV="1">
            <a:off x="3910171" y="3566233"/>
            <a:ext cx="4720645" cy="211455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2640563" y="350452"/>
            <a:ext cx="4907902" cy="1570518"/>
          </a:xfrm>
          <a:custGeom>
            <a:avLst/>
            <a:gdLst>
              <a:gd name="connsiteX0" fmla="*/ 0 w 4907902"/>
              <a:gd name="connsiteY0" fmla="*/ 1469017 h 1570518"/>
              <a:gd name="connsiteX1" fmla="*/ 289249 w 4907902"/>
              <a:gd name="connsiteY1" fmla="*/ 1459687 h 1570518"/>
              <a:gd name="connsiteX2" fmla="*/ 1268964 w 4907902"/>
              <a:gd name="connsiteY2" fmla="*/ 340013 h 1570518"/>
              <a:gd name="connsiteX3" fmla="*/ 3797559 w 4907902"/>
              <a:gd name="connsiteY3" fmla="*/ 4111 h 1570518"/>
              <a:gd name="connsiteX4" fmla="*/ 4907902 w 4907902"/>
              <a:gd name="connsiteY4" fmla="*/ 144070 h 157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7902" h="1570518">
                <a:moveTo>
                  <a:pt x="0" y="1469017"/>
                </a:moveTo>
                <a:cubicBezTo>
                  <a:pt x="38877" y="1558435"/>
                  <a:pt x="77755" y="1647854"/>
                  <a:pt x="289249" y="1459687"/>
                </a:cubicBezTo>
                <a:cubicBezTo>
                  <a:pt x="500743" y="1271520"/>
                  <a:pt x="684246" y="582609"/>
                  <a:pt x="1268964" y="340013"/>
                </a:cubicBezTo>
                <a:cubicBezTo>
                  <a:pt x="1853682" y="97417"/>
                  <a:pt x="3191069" y="36768"/>
                  <a:pt x="3797559" y="4111"/>
                </a:cubicBezTo>
                <a:cubicBezTo>
                  <a:pt x="4404049" y="-28546"/>
                  <a:pt x="4907902" y="144070"/>
                  <a:pt x="4907902" y="144070"/>
                </a:cubicBezTo>
              </a:path>
            </a:pathLst>
          </a:custGeom>
          <a:noFill/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2519265" y="3853543"/>
            <a:ext cx="970953" cy="1632857"/>
          </a:xfrm>
          <a:custGeom>
            <a:avLst/>
            <a:gdLst>
              <a:gd name="connsiteX0" fmla="*/ 0 w 970953"/>
              <a:gd name="connsiteY0" fmla="*/ 0 h 1632857"/>
              <a:gd name="connsiteX1" fmla="*/ 970384 w 970953"/>
              <a:gd name="connsiteY1" fmla="*/ 447869 h 1632857"/>
              <a:gd name="connsiteX2" fmla="*/ 139959 w 970953"/>
              <a:gd name="connsiteY2" fmla="*/ 1194318 h 1632857"/>
              <a:gd name="connsiteX3" fmla="*/ 46653 w 970953"/>
              <a:gd name="connsiteY3" fmla="*/ 1632857 h 163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953" h="1632857">
                <a:moveTo>
                  <a:pt x="0" y="0"/>
                </a:moveTo>
                <a:cubicBezTo>
                  <a:pt x="473528" y="124408"/>
                  <a:pt x="947057" y="248816"/>
                  <a:pt x="970384" y="447869"/>
                </a:cubicBezTo>
                <a:cubicBezTo>
                  <a:pt x="993711" y="646922"/>
                  <a:pt x="293914" y="996820"/>
                  <a:pt x="139959" y="1194318"/>
                </a:cubicBezTo>
                <a:cubicBezTo>
                  <a:pt x="-13996" y="1391816"/>
                  <a:pt x="46653" y="1632857"/>
                  <a:pt x="46653" y="1632857"/>
                </a:cubicBezTo>
              </a:path>
            </a:pathLst>
          </a:custGeom>
          <a:noFill/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8770775" y="2667381"/>
            <a:ext cx="1530221" cy="382575"/>
          </a:xfrm>
          <a:custGeom>
            <a:avLst/>
            <a:gdLst>
              <a:gd name="connsiteX0" fmla="*/ 0 w 1530221"/>
              <a:gd name="connsiteY0" fmla="*/ 382575 h 382575"/>
              <a:gd name="connsiteX1" fmla="*/ 821094 w 1530221"/>
              <a:gd name="connsiteY1" fmla="*/ 19 h 382575"/>
              <a:gd name="connsiteX2" fmla="*/ 1530221 w 1530221"/>
              <a:gd name="connsiteY2" fmla="*/ 363913 h 3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0221" h="382575">
                <a:moveTo>
                  <a:pt x="0" y="382575"/>
                </a:moveTo>
                <a:cubicBezTo>
                  <a:pt x="283028" y="192852"/>
                  <a:pt x="566057" y="3129"/>
                  <a:pt x="821094" y="19"/>
                </a:cubicBezTo>
                <a:cubicBezTo>
                  <a:pt x="1076131" y="-3091"/>
                  <a:pt x="1530221" y="363913"/>
                  <a:pt x="1530221" y="363913"/>
                </a:cubicBezTo>
              </a:path>
            </a:pathLst>
          </a:custGeom>
          <a:noFill/>
          <a:ln w="38100">
            <a:solidFill>
              <a:srgbClr val="FF993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5215812" y="2378261"/>
            <a:ext cx="3293706" cy="616866"/>
          </a:xfrm>
          <a:custGeom>
            <a:avLst/>
            <a:gdLst>
              <a:gd name="connsiteX0" fmla="*/ 3293706 w 3293706"/>
              <a:gd name="connsiteY0" fmla="*/ 616866 h 616866"/>
              <a:gd name="connsiteX1" fmla="*/ 1707502 w 3293706"/>
              <a:gd name="connsiteY1" fmla="*/ 1045 h 616866"/>
              <a:gd name="connsiteX2" fmla="*/ 0 w 3293706"/>
              <a:gd name="connsiteY2" fmla="*/ 458245 h 61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3706" h="616866">
                <a:moveTo>
                  <a:pt x="3293706" y="616866"/>
                </a:moveTo>
                <a:cubicBezTo>
                  <a:pt x="2775079" y="322174"/>
                  <a:pt x="2256453" y="27482"/>
                  <a:pt x="1707502" y="1045"/>
                </a:cubicBezTo>
                <a:cubicBezTo>
                  <a:pt x="1158551" y="-25392"/>
                  <a:pt x="0" y="458245"/>
                  <a:pt x="0" y="458245"/>
                </a:cubicBezTo>
              </a:path>
            </a:pathLst>
          </a:custGeom>
          <a:noFill/>
          <a:ln w="38100">
            <a:solidFill>
              <a:srgbClr val="FF993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8776" y="2599204"/>
            <a:ext cx="773256" cy="4431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92119" y="2419025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VM1600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195347" y="4430613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VM1600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8216023" y="2982782"/>
            <a:ext cx="8675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 smtClean="0">
                <a:solidFill>
                  <a:schemeClr val="bg1">
                    <a:lumMod val="95000"/>
                  </a:schemeClr>
                </a:solidFill>
              </a:rPr>
              <a:t>HDMI</a:t>
            </a:r>
            <a:r>
              <a:rPr lang="zh-TW" altLang="en-US" sz="9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TW" sz="900" dirty="0" smtClean="0">
                <a:solidFill>
                  <a:schemeClr val="bg1">
                    <a:lumMod val="95000"/>
                  </a:schemeClr>
                </a:solidFill>
              </a:rPr>
              <a:t>Splitter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4" grpId="0" animBg="1"/>
      <p:bldP spid="16" grpId="0" animBg="1"/>
      <p:bldP spid="17" grpId="0" animBg="1"/>
      <p:bldP spid="18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058" y="554158"/>
            <a:ext cx="131465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 VM1600</a:t>
            </a:r>
          </a:p>
          <a:p>
            <a:r>
              <a:rPr lang="en-US" dirty="0" smtClean="0"/>
              <a:t>w/VM7804</a:t>
            </a:r>
          </a:p>
          <a:p>
            <a:r>
              <a:rPr lang="en-US" dirty="0" smtClean="0"/>
              <a:t>w/VM8804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5058" y="2964441"/>
            <a:ext cx="1399742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 VM1600</a:t>
            </a:r>
          </a:p>
          <a:p>
            <a:r>
              <a:rPr lang="en-US" dirty="0" smtClean="0"/>
              <a:t>w/VM7804</a:t>
            </a:r>
          </a:p>
          <a:p>
            <a:r>
              <a:rPr lang="en-US" dirty="0" smtClean="0"/>
              <a:t>w/VM8514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359229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92685" y="359229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1770" y="359229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90855" y="359229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39940" y="359229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89025" y="359228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5368" y="870865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14453" y="870865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63538" y="870865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12623" y="870865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61708" y="870865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10793" y="870864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8213" y="5469075"/>
            <a:ext cx="2578832" cy="10242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8213" y="4440713"/>
            <a:ext cx="2578832" cy="10242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8326" y="5473220"/>
            <a:ext cx="2578832" cy="10242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8326" y="4444858"/>
            <a:ext cx="2578832" cy="10242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4784" y="5477365"/>
            <a:ext cx="2578832" cy="10242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4784" y="4449003"/>
            <a:ext cx="2578832" cy="10242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223616" y="5994325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07287" y="5477227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45384" y="4971070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29055" y="4453972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56439" y="2779775"/>
            <a:ext cx="90441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VE805R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0" idx="2"/>
          </p:cNvCxnSpPr>
          <p:nvPr/>
        </p:nvCxnSpPr>
        <p:spPr>
          <a:xfrm flipH="1">
            <a:off x="7308646" y="3149107"/>
            <a:ext cx="1" cy="394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765058" y="1728195"/>
            <a:ext cx="2340461" cy="264474"/>
            <a:chOff x="765058" y="1728195"/>
            <a:chExt cx="2340461" cy="26447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058" y="1728195"/>
              <a:ext cx="1286069" cy="26447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2060040" y="1731059"/>
              <a:ext cx="10454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100" dirty="0" smtClean="0"/>
                <a:t>Direct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TV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box</a:t>
              </a:r>
              <a:endParaRPr lang="en-US" sz="1100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68162" y="1983236"/>
            <a:ext cx="2340461" cy="264474"/>
            <a:chOff x="765058" y="1728195"/>
            <a:chExt cx="2340461" cy="264474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058" y="1728195"/>
              <a:ext cx="1286069" cy="264474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2060040" y="1731059"/>
              <a:ext cx="10454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100" dirty="0" smtClean="0"/>
                <a:t>Direct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TV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box</a:t>
              </a:r>
              <a:endParaRPr lang="en-US" sz="1100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68164" y="2225828"/>
            <a:ext cx="2340461" cy="264474"/>
            <a:chOff x="765058" y="1728195"/>
            <a:chExt cx="2340461" cy="264474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058" y="1728195"/>
              <a:ext cx="1286069" cy="26447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2060040" y="1731059"/>
              <a:ext cx="10454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100" dirty="0" smtClean="0"/>
                <a:t>Direct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TV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box</a:t>
              </a:r>
              <a:endParaRPr lang="en-US" sz="1100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61938" y="2462206"/>
            <a:ext cx="2340461" cy="264474"/>
            <a:chOff x="765058" y="1728195"/>
            <a:chExt cx="2340461" cy="264474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058" y="1728195"/>
              <a:ext cx="1286069" cy="26447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2060040" y="1731059"/>
              <a:ext cx="10454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100" dirty="0" smtClean="0"/>
                <a:t>Direct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TV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box</a:t>
              </a:r>
              <a:endParaRPr lang="en-US" sz="1100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13272" y="4617027"/>
            <a:ext cx="2340461" cy="264474"/>
            <a:chOff x="765058" y="1728195"/>
            <a:chExt cx="2340461" cy="264474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058" y="1728195"/>
              <a:ext cx="1286069" cy="26447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2060040" y="1731059"/>
              <a:ext cx="10454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100" dirty="0" smtClean="0"/>
                <a:t>Direct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TV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box</a:t>
              </a:r>
              <a:endParaRPr lang="en-US" sz="1100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16376" y="4872068"/>
            <a:ext cx="2340461" cy="264474"/>
            <a:chOff x="765058" y="1728195"/>
            <a:chExt cx="2340461" cy="264474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058" y="1728195"/>
              <a:ext cx="1286069" cy="264474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2060040" y="1731059"/>
              <a:ext cx="10454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100" dirty="0" smtClean="0"/>
                <a:t>Direct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TV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box</a:t>
              </a:r>
              <a:endParaRPr lang="en-US" sz="1100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16378" y="5114660"/>
            <a:ext cx="2340461" cy="264474"/>
            <a:chOff x="765058" y="1728195"/>
            <a:chExt cx="2340461" cy="264474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058" y="1728195"/>
              <a:ext cx="1286069" cy="264474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060040" y="1731059"/>
              <a:ext cx="10454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100" dirty="0" smtClean="0"/>
                <a:t>Direct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TV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box</a:t>
              </a:r>
              <a:endParaRPr lang="en-US" sz="1100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10152" y="5351038"/>
            <a:ext cx="2340461" cy="264474"/>
            <a:chOff x="765058" y="1728195"/>
            <a:chExt cx="2340461" cy="264474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058" y="1728195"/>
              <a:ext cx="1286069" cy="264474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2060040" y="1731059"/>
              <a:ext cx="10454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100" dirty="0" smtClean="0"/>
                <a:t>Direct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TV</a:t>
              </a:r>
              <a:r>
                <a:rPr lang="zh-TW" altLang="en-US" sz="1100" dirty="0" smtClean="0"/>
                <a:t> </a:t>
              </a:r>
              <a:r>
                <a:rPr lang="en-US" altLang="zh-TW" sz="1100" dirty="0" smtClean="0"/>
                <a:t>box</a:t>
              </a:r>
              <a:endParaRPr lang="en-US" sz="1100" dirty="0"/>
            </a:p>
          </p:txBody>
        </p:sp>
      </p:grpSp>
      <p:cxnSp>
        <p:nvCxnSpPr>
          <p:cNvPr id="85" name="Elbow Connector 84"/>
          <p:cNvCxnSpPr>
            <a:stCxn id="73" idx="1"/>
            <a:endCxn id="4" idx="1"/>
          </p:cNvCxnSpPr>
          <p:nvPr/>
        </p:nvCxnSpPr>
        <p:spPr>
          <a:xfrm rot="10800000" flipH="1">
            <a:off x="213272" y="3426106"/>
            <a:ext cx="551786" cy="1323158"/>
          </a:xfrm>
          <a:prstGeom prst="bentConnector3">
            <a:avLst>
              <a:gd name="adj1" fmla="val -1775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64" idx="1"/>
            <a:endCxn id="3" idx="1"/>
          </p:cNvCxnSpPr>
          <p:nvPr/>
        </p:nvCxnSpPr>
        <p:spPr>
          <a:xfrm rot="10800000">
            <a:off x="765058" y="1015823"/>
            <a:ext cx="3104" cy="1099650"/>
          </a:xfrm>
          <a:prstGeom prst="bentConnector3">
            <a:avLst>
              <a:gd name="adj1" fmla="val 7464691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/>
          <p:cNvCxnSpPr/>
          <p:nvPr/>
        </p:nvCxnSpPr>
        <p:spPr>
          <a:xfrm flipV="1">
            <a:off x="2068824" y="1107010"/>
            <a:ext cx="3863887" cy="194930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495810" y="3558696"/>
            <a:ext cx="154401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HDMI</a:t>
            </a:r>
            <a:r>
              <a:rPr lang="zh-TW" altLang="en-US" dirty="0" smtClean="0"/>
              <a:t> </a:t>
            </a:r>
            <a:r>
              <a:rPr lang="en-US" altLang="zh-TW" dirty="0" smtClean="0"/>
              <a:t>Splitter</a:t>
            </a:r>
            <a:endParaRPr lang="en-US" dirty="0"/>
          </a:p>
        </p:txBody>
      </p:sp>
      <p:cxnSp>
        <p:nvCxnSpPr>
          <p:cNvPr id="95" name="Straight Arrow Connector 94"/>
          <p:cNvCxnSpPr>
            <a:stCxn id="93" idx="2"/>
          </p:cNvCxnSpPr>
          <p:nvPr/>
        </p:nvCxnSpPr>
        <p:spPr>
          <a:xfrm>
            <a:off x="7267816" y="3928028"/>
            <a:ext cx="802" cy="5126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/>
          <p:cNvCxnSpPr>
            <a:stCxn id="93" idx="3"/>
            <a:endCxn id="20" idx="0"/>
          </p:cNvCxnSpPr>
          <p:nvPr/>
        </p:nvCxnSpPr>
        <p:spPr>
          <a:xfrm>
            <a:off x="8039822" y="3743362"/>
            <a:ext cx="2747920" cy="701496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/>
          <p:cNvCxnSpPr>
            <a:stCxn id="93" idx="1"/>
            <a:endCxn id="18" idx="0"/>
          </p:cNvCxnSpPr>
          <p:nvPr/>
        </p:nvCxnSpPr>
        <p:spPr>
          <a:xfrm rot="10800000" flipV="1">
            <a:off x="3947630" y="3743361"/>
            <a:ext cx="2548181" cy="697351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/>
          <p:cNvCxnSpPr>
            <a:endCxn id="30" idx="1"/>
          </p:cNvCxnSpPr>
          <p:nvPr/>
        </p:nvCxnSpPr>
        <p:spPr>
          <a:xfrm flipV="1">
            <a:off x="2164800" y="2964441"/>
            <a:ext cx="4691639" cy="778920"/>
          </a:xfrm>
          <a:prstGeom prst="bentConnector3">
            <a:avLst>
              <a:gd name="adj1" fmla="val 2971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6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807" y="120754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Integrated</a:t>
            </a:r>
            <a:r>
              <a:rPr lang="zh-TW" altLang="en-US" dirty="0" smtClean="0"/>
              <a:t> </a:t>
            </a:r>
            <a:r>
              <a:rPr lang="en-US" altLang="zh-TW" dirty="0" smtClean="0"/>
              <a:t>with</a:t>
            </a:r>
            <a:r>
              <a:rPr lang="zh-TW" altLang="en-US" dirty="0" smtClean="0"/>
              <a:t> </a:t>
            </a:r>
            <a:r>
              <a:rPr lang="en-US" altLang="zh-TW" dirty="0" smtClean="0"/>
              <a:t>VK2100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613" y="1204681"/>
            <a:ext cx="131465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 VM1600</a:t>
            </a:r>
          </a:p>
          <a:p>
            <a:r>
              <a:rPr lang="en-US" dirty="0" smtClean="0"/>
              <a:t>w/VM7804</a:t>
            </a:r>
          </a:p>
          <a:p>
            <a:r>
              <a:rPr lang="en-US" dirty="0" smtClean="0"/>
              <a:t>w/VM8804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6895" y="2939454"/>
            <a:ext cx="1364476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 VM1600</a:t>
            </a:r>
          </a:p>
          <a:p>
            <a:r>
              <a:rPr lang="en-US" dirty="0" smtClean="0"/>
              <a:t>w/VM7804</a:t>
            </a:r>
          </a:p>
          <a:p>
            <a:r>
              <a:rPr lang="en-US" dirty="0" smtClean="0"/>
              <a:t>(w/VM7514)</a:t>
            </a:r>
          </a:p>
          <a:p>
            <a:r>
              <a:rPr lang="en-US" dirty="0" smtClean="0"/>
              <a:t>w/VM8514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359229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92685" y="359229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1770" y="359229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90855" y="359229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39940" y="359229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89025" y="359228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5368" y="870865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14453" y="870865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63538" y="870865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12623" y="870865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61708" y="870865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10793" y="870864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9713" y="5469075"/>
            <a:ext cx="2578832" cy="10242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9713" y="4440713"/>
            <a:ext cx="2578832" cy="10242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8326" y="5473220"/>
            <a:ext cx="2578832" cy="10242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8326" y="4444858"/>
            <a:ext cx="2578832" cy="10242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4784" y="5477365"/>
            <a:ext cx="2578832" cy="10242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4784" y="4449003"/>
            <a:ext cx="2578832" cy="10242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223616" y="5994325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07287" y="5477227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45384" y="4971070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29055" y="4453972"/>
            <a:ext cx="816428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Samsung  TV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79713" y="2449285"/>
            <a:ext cx="90441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VK2100</a:t>
            </a:r>
            <a:endParaRPr lang="en-US" dirty="0"/>
          </a:p>
        </p:txBody>
      </p:sp>
      <p:cxnSp>
        <p:nvCxnSpPr>
          <p:cNvPr id="28" name="Elbow Connector 27"/>
          <p:cNvCxnSpPr>
            <a:endCxn id="3" idx="3"/>
          </p:cNvCxnSpPr>
          <p:nvPr/>
        </p:nvCxnSpPr>
        <p:spPr>
          <a:xfrm rot="10800000">
            <a:off x="1494268" y="1666347"/>
            <a:ext cx="791732" cy="782939"/>
          </a:xfrm>
          <a:prstGeom prst="bentConnector3">
            <a:avLst>
              <a:gd name="adj1" fmla="val 2565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10800000" flipV="1">
            <a:off x="1541372" y="2818617"/>
            <a:ext cx="744635" cy="505612"/>
          </a:xfrm>
          <a:prstGeom prst="bentConnector3">
            <a:avLst>
              <a:gd name="adj1" fmla="val 540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934200" y="3676574"/>
            <a:ext cx="90441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VE805R</a:t>
            </a:r>
            <a:endParaRPr lang="en-US" dirty="0"/>
          </a:p>
        </p:txBody>
      </p:sp>
      <p:cxnSp>
        <p:nvCxnSpPr>
          <p:cNvPr id="31" name="Elbow Connector 30"/>
          <p:cNvCxnSpPr>
            <a:stCxn id="27" idx="2"/>
          </p:cNvCxnSpPr>
          <p:nvPr/>
        </p:nvCxnSpPr>
        <p:spPr>
          <a:xfrm rot="5400000">
            <a:off x="1576248" y="2736636"/>
            <a:ext cx="873692" cy="1037654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41371" y="3817306"/>
            <a:ext cx="5392829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541371" y="3912040"/>
            <a:ext cx="5392829" cy="0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78345" y="1894750"/>
            <a:ext cx="641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RS232</a:t>
            </a:r>
          </a:p>
          <a:p>
            <a:r>
              <a:rPr lang="en-US" altLang="zh-TW" sz="1200" dirty="0" smtClean="0"/>
              <a:t>(Done)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1686018" y="2893240"/>
            <a:ext cx="641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RS232</a:t>
            </a:r>
          </a:p>
          <a:p>
            <a:r>
              <a:rPr lang="en-US" altLang="zh-TW" sz="1200" dirty="0" smtClean="0"/>
              <a:t>(Done)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502137" y="3168011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IR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9263" y="3536448"/>
            <a:ext cx="390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Cat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3309863" y="3890786"/>
            <a:ext cx="1078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IR through Cat</a:t>
            </a:r>
            <a:endParaRPr lang="en-US" sz="1200" dirty="0"/>
          </a:p>
        </p:txBody>
      </p:sp>
      <p:cxnSp>
        <p:nvCxnSpPr>
          <p:cNvPr id="39" name="Straight Arrow Connector 38"/>
          <p:cNvCxnSpPr>
            <a:stCxn id="30" idx="2"/>
          </p:cNvCxnSpPr>
          <p:nvPr/>
        </p:nvCxnSpPr>
        <p:spPr>
          <a:xfrm flipH="1">
            <a:off x="7386407" y="4045906"/>
            <a:ext cx="1" cy="394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335276" y="4130049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IR</a:t>
            </a:r>
            <a:endParaRPr lang="en-US" sz="1200" dirty="0"/>
          </a:p>
        </p:txBody>
      </p:sp>
      <p:cxnSp>
        <p:nvCxnSpPr>
          <p:cNvPr id="41" name="Elbow Connector 40"/>
          <p:cNvCxnSpPr>
            <a:stCxn id="27" idx="0"/>
            <a:endCxn id="5" idx="1"/>
          </p:cNvCxnSpPr>
          <p:nvPr/>
        </p:nvCxnSpPr>
        <p:spPr>
          <a:xfrm rot="5400000" flipH="1" flipV="1">
            <a:off x="3308149" y="-186165"/>
            <a:ext cx="1859223" cy="341167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flipV="1">
            <a:off x="2751508" y="820893"/>
            <a:ext cx="3189862" cy="1599796"/>
          </a:xfrm>
          <a:prstGeom prst="bentConnector3">
            <a:avLst>
              <a:gd name="adj1" fmla="val -56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/>
          <p:nvPr/>
        </p:nvCxnSpPr>
        <p:spPr>
          <a:xfrm flipV="1">
            <a:off x="2808631" y="1204681"/>
            <a:ext cx="3156737" cy="1244604"/>
          </a:xfrm>
          <a:prstGeom prst="bentConnector3">
            <a:avLst>
              <a:gd name="adj1" fmla="val 11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176574" y="275741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IR</a:t>
            </a:r>
            <a:r>
              <a:rPr lang="en-US" altLang="zh-TW" sz="1200" dirty="0" smtClean="0"/>
              <a:t>(Suggested)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571547" y="5199641"/>
            <a:ext cx="78739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VK236</a:t>
            </a:r>
            <a:endParaRPr lang="en-US" dirty="0"/>
          </a:p>
        </p:txBody>
      </p:sp>
      <p:cxnSp>
        <p:nvCxnSpPr>
          <p:cNvPr id="48" name="Straight Arrow Connector 47"/>
          <p:cNvCxnSpPr>
            <a:stCxn id="47" idx="3"/>
          </p:cNvCxnSpPr>
          <p:nvPr/>
        </p:nvCxnSpPr>
        <p:spPr>
          <a:xfrm>
            <a:off x="1358942" y="5384307"/>
            <a:ext cx="65415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498882" y="5109220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IR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10502947" y="3507643"/>
            <a:ext cx="78739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VK236</a:t>
            </a:r>
            <a:endParaRPr lang="en-US" dirty="0"/>
          </a:p>
        </p:txBody>
      </p:sp>
      <p:cxnSp>
        <p:nvCxnSpPr>
          <p:cNvPr id="51" name="Straight Arrow Connector 50"/>
          <p:cNvCxnSpPr>
            <a:stCxn id="50" idx="2"/>
          </p:cNvCxnSpPr>
          <p:nvPr/>
        </p:nvCxnSpPr>
        <p:spPr>
          <a:xfrm flipH="1">
            <a:off x="10896644" y="3876975"/>
            <a:ext cx="1" cy="530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896644" y="4022417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IR</a:t>
            </a:r>
            <a:endParaRPr lang="en-US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4176574" y="585918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IR</a:t>
            </a:r>
            <a:r>
              <a:rPr lang="en-US" altLang="zh-TW" sz="1200" dirty="0" smtClean="0"/>
              <a:t>(Suggested)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4181809" y="905046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IR</a:t>
            </a:r>
            <a:r>
              <a:rPr lang="en-US" altLang="zh-TW" sz="1200" dirty="0" smtClean="0"/>
              <a:t>(Suggested)</a:t>
            </a:r>
            <a:endParaRPr lang="en-US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528915" y="5704184"/>
            <a:ext cx="982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(Suggested)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10405163" y="3209558"/>
            <a:ext cx="982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(Suggested)</a:t>
            </a:r>
            <a:endParaRPr lang="en-US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3369129" y="4063732"/>
            <a:ext cx="982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(Suggested)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578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83753" y="1442752"/>
            <a:ext cx="4874401" cy="4457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6080" y="335902"/>
            <a:ext cx="178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Technical</a:t>
            </a:r>
            <a:r>
              <a:rPr lang="zh-TW" altLang="en-US" dirty="0" smtClean="0"/>
              <a:t> </a:t>
            </a:r>
            <a:r>
              <a:rPr lang="en-US" altLang="zh-TW" dirty="0" smtClean="0"/>
              <a:t>Room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16425" y="566734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VK2100</a:t>
            </a:r>
            <a:endParaRPr lang="en-US" sz="12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462531" y="843733"/>
            <a:ext cx="756530" cy="390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05535" y="2081403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1</a:t>
            </a:r>
            <a:r>
              <a:rPr lang="en-US" altLang="zh-TW" sz="1200" baseline="30000" dirty="0" smtClean="0"/>
              <a:t>st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VM1600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05535" y="3394603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2</a:t>
            </a:r>
            <a:r>
              <a:rPr lang="en-US" altLang="zh-TW" sz="1200" baseline="30000" dirty="0" smtClean="0"/>
              <a:t>nd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VM1600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704253" y="2219902"/>
            <a:ext cx="1604865" cy="271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1"/>
          </p:cNvCxnSpPr>
          <p:nvPr/>
        </p:nvCxnSpPr>
        <p:spPr>
          <a:xfrm flipV="1">
            <a:off x="3704253" y="3533103"/>
            <a:ext cx="1701282" cy="292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09118" y="5075853"/>
            <a:ext cx="896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VM0808HA</a:t>
            </a:r>
            <a:endParaRPr lang="en-US" sz="1200" dirty="0"/>
          </a:p>
        </p:txBody>
      </p:sp>
      <p:cxnSp>
        <p:nvCxnSpPr>
          <p:cNvPr id="16" name="Straight Arrow Connector 15"/>
          <p:cNvCxnSpPr>
            <a:endCxn id="14" idx="1"/>
          </p:cNvCxnSpPr>
          <p:nvPr/>
        </p:nvCxnSpPr>
        <p:spPr>
          <a:xfrm>
            <a:off x="2840796" y="5214352"/>
            <a:ext cx="2468322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19108" y="5272075"/>
            <a:ext cx="1268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was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not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installed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into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the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production</a:t>
            </a:r>
            <a:r>
              <a:rPr lang="zh-TW" altLang="en-US" sz="1200" dirty="0" smtClean="0"/>
              <a:t> </a:t>
            </a:r>
            <a:r>
              <a:rPr lang="en-US" altLang="zh-TW" sz="1200" dirty="0"/>
              <a:t>d</a:t>
            </a:r>
            <a:r>
              <a:rPr lang="en-US" altLang="zh-TW" sz="1200" dirty="0" smtClean="0"/>
              <a:t>uring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the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visit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229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預設簡報設計">
      <a:majorFont>
        <a:latin typeface="Trebuchet MS"/>
        <a:ea typeface="微軟正黑體"/>
        <a:cs typeface=""/>
      </a:majorFont>
      <a:minorFont>
        <a:latin typeface="Trebuchet MS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6E9296BD0DD840A777B315A89B337B" ma:contentTypeVersion="1" ma:contentTypeDescription="Create a new document." ma:contentTypeScope="" ma:versionID="02e577caf50d3183ada1fa8b3b2c4a57">
  <xsd:schema xmlns:xsd="http://www.w3.org/2001/XMLSchema" xmlns:xs="http://www.w3.org/2001/XMLSchema" xmlns:p="http://schemas.microsoft.com/office/2006/metadata/properties" xmlns:ns2="39826004-db2b-47af-bec5-73a1f093b8e6" targetNamespace="http://schemas.microsoft.com/office/2006/metadata/properties" ma:root="true" ma:fieldsID="9648bc22bcc136116450f05403223a70" ns2:_="">
    <xsd:import namespace="39826004-db2b-47af-bec5-73a1f093b8e6"/>
    <xsd:element name="properties">
      <xsd:complexType>
        <xsd:sequence>
          <xsd:element name="documentManagement">
            <xsd:complexType>
              <xsd:all>
                <xsd:element ref="ns2:Own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26004-db2b-47af-bec5-73a1f093b8e6" elementFormDefault="qualified">
    <xsd:import namespace="http://schemas.microsoft.com/office/2006/documentManagement/types"/>
    <xsd:import namespace="http://schemas.microsoft.com/office/infopath/2007/PartnerControls"/>
    <xsd:element name="Owner" ma:index="8" nillable="true" ma:displayName="Owner" ma:internalName="Owne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39826004-db2b-47af-bec5-73a1f093b8e6" xsi:nil="true"/>
  </documentManagement>
</p:properties>
</file>

<file path=customXml/itemProps1.xml><?xml version="1.0" encoding="utf-8"?>
<ds:datastoreItem xmlns:ds="http://schemas.openxmlformats.org/officeDocument/2006/customXml" ds:itemID="{6D016E5B-8B8B-4E74-8D43-84E0E6D5E4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162141-8DFE-4E77-8961-9AA671FCB6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826004-db2b-47af-bec5-73a1f093b8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ACFE38-EE69-44BD-9155-BD903265705C}">
  <ds:schemaRefs>
    <ds:schemaRef ds:uri="http://schemas.microsoft.com/office/2006/documentManagement/types"/>
    <ds:schemaRef ds:uri="39826004-db2b-47af-bec5-73a1f093b8e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2017 1st half tech support additional</Template>
  <TotalTime>10558</TotalTime>
  <Words>372</Words>
  <Application>Microsoft Office PowerPoint</Application>
  <PresentationFormat>Custom</PresentationFormat>
  <Paragraphs>133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預設簡報設計</vt:lpstr>
      <vt:lpstr>Case Study – Empire Sports Bar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– Empire Sports Bar</dc:title>
  <dc:creator>Rojin Liao</dc:creator>
  <cp:lastModifiedBy>RR</cp:lastModifiedBy>
  <cp:revision>28</cp:revision>
  <dcterms:created xsi:type="dcterms:W3CDTF">2017-02-27T18:14:36Z</dcterms:created>
  <dcterms:modified xsi:type="dcterms:W3CDTF">2017-03-16T10:42:16Z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0x010100AB6E9296BD0DD840A777B315A89B337B</vt:lpwstr>
  </property>
</Properties>
</file>