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67" r:id="rId5"/>
    <p:sldMasterId id="2147483680" r:id="rId6"/>
    <p:sldMasterId id="2147483693" r:id="rId7"/>
    <p:sldMasterId id="2147483703" r:id="rId8"/>
    <p:sldMasterId id="2147483716" r:id="rId9"/>
    <p:sldMasterId id="2147483729" r:id="rId10"/>
  </p:sldMasterIdLst>
  <p:notesMasterIdLst>
    <p:notesMasterId r:id="rId26"/>
  </p:notesMasterIdLst>
  <p:sldIdLst>
    <p:sldId id="257" r:id="rId11"/>
    <p:sldId id="459" r:id="rId12"/>
    <p:sldId id="475" r:id="rId13"/>
    <p:sldId id="471" r:id="rId14"/>
    <p:sldId id="468" r:id="rId15"/>
    <p:sldId id="470" r:id="rId16"/>
    <p:sldId id="476" r:id="rId17"/>
    <p:sldId id="443" r:id="rId18"/>
    <p:sldId id="472" r:id="rId19"/>
    <p:sldId id="478" r:id="rId20"/>
    <p:sldId id="473" r:id="rId21"/>
    <p:sldId id="477" r:id="rId22"/>
    <p:sldId id="479" r:id="rId23"/>
    <p:sldId id="474" r:id="rId24"/>
    <p:sldId id="467" r:id="rId25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B78"/>
    <a:srgbClr val="FFD85B"/>
    <a:srgbClr val="FFFFFF"/>
    <a:srgbClr val="7EC31C"/>
    <a:srgbClr val="4A8686"/>
    <a:srgbClr val="FFC000"/>
    <a:srgbClr val="000000"/>
    <a:srgbClr val="FFDC6D"/>
    <a:srgbClr val="D2A000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8134" autoAdjust="0"/>
  </p:normalViewPr>
  <p:slideViewPr>
    <p:cSldViewPr>
      <p:cViewPr>
        <p:scale>
          <a:sx n="100" d="100"/>
          <a:sy n="100" d="100"/>
        </p:scale>
        <p:origin x="-970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17A4-3416-46A8-93DA-CD070742D750}" type="datetimeFigureOut">
              <a:rPr lang="zh-TW" altLang="en-US" smtClean="0"/>
              <a:pPr/>
              <a:t>2018/10/26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18CF-93A0-4CC3-9F48-7767A1B03F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Presales meeting_3.13~3.24\Mandy\0221_PPT_b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5159375"/>
          </a:xfrm>
          <a:prstGeom prst="rect">
            <a:avLst/>
          </a:prstGeom>
          <a:solidFill>
            <a:srgbClr val="84B738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 descr="ATEN_Logo_white_cs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463" y="285751"/>
            <a:ext cx="9683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20"/>
          <p:cNvSpPr txBox="1">
            <a:spLocks noChangeArrowheads="1"/>
          </p:cNvSpPr>
          <p:nvPr/>
        </p:nvSpPr>
        <p:spPr bwMode="auto">
          <a:xfrm>
            <a:off x="0" y="4857750"/>
            <a:ext cx="914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SzPct val="120000"/>
              <a:defRPr/>
            </a:pPr>
            <a:r>
              <a:rPr lang="en-US" altLang="zh-TW" sz="600">
                <a:solidFill>
                  <a:srgbClr val="93CDDD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This file contains information that is for sole use of the intended recipient and may be confidential or privileged. ANY UNAUTHORIZED REVIEW, COPYING, DISCLOSURE, USE OR DISTRIBUTION IS STRICTLY PROHIBITED.</a:t>
            </a:r>
            <a:endParaRPr lang="zh-TW" altLang="en-US" sz="600">
              <a:solidFill>
                <a:srgbClr val="93CDDD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7" name="Picture 19" descr="機密4拷貝拷貝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31215" y="101600"/>
            <a:ext cx="503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500180"/>
            <a:ext cx="7772400" cy="571504"/>
          </a:xfr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altLang="zh-T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143122"/>
            <a:ext cx="6400800" cy="428628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4BF2-30EA-447F-B0CD-F94AD1AD3A3C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59006-8AE6-45E3-99A2-E978D5DD52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284D-0860-4002-B236-16E2E2C3C815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917C-57E0-4E58-929D-A91DDA8897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3C8C-BF69-4BC6-8B96-0336143B87C1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0886-8007-40C7-ACEE-C5DF207A3F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9548-3721-42FC-A614-82EA920664A3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6A23-FD08-4805-8A56-8261CCAE45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D282-6CE8-4D4E-B26E-078ECC83D668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9AF5-B1DD-4057-8933-CCBB1A7E2F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DCCC-35AE-4E82-8BBA-9BB841CCBE83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51F6-CBD3-414F-BF41-DDF5C3AA1F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BA44-8A62-4FFC-B6CD-FA1FE0871CBA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27A2-FB55-4D7C-ACA4-AD2ECED8E3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2C87-5653-4E7F-B7D6-AA4855D9C4BA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ADEF-A580-4099-B340-80F54AD8F2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6973-E887-479C-B8B1-47B04B4720A0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04FB-99BC-41A2-8763-BA7FC2F0E4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C84D-A3F9-4927-A66D-DCDB57883B62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6F6A-0B27-43A7-8BB4-637553AE8C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221_back_bg-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37DA5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7" descr="ATEN_Logo_white_cs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464" y="285751"/>
            <a:ext cx="8540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機密2拷貝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8815" y="101601"/>
            <a:ext cx="5603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28598" y="2143122"/>
            <a:ext cx="8316941" cy="428628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2577-5138-4283-9FBA-4CDF7CDA867C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F910-060C-4C7D-9B98-FF122EEDC8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2F6A-5F5D-4BA6-AA0F-C4D3466BAEDA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C97C-CC60-43EA-A749-40CFA86798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F115-FFBA-4F3F-A19B-4011C65CB48A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4F3F-017F-4BDC-B2F3-35678B60BB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2083-2F09-4BCA-8B6F-F75690CFF591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6CDD-61E8-4EAB-A97B-AF6E8A389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DC7E1-8409-42B4-A90C-59F176F95467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966B-7254-49A2-8315-88E1D2B7B2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A1FD-E509-428A-B7E9-A12219EFB607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D0C8-BFD2-4A55-9F55-6BA82D0283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E95E-98A7-4A7F-8FBA-EE526E3E1D31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AE7C-C642-4A48-A33C-47505AB990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3F9F-2EE1-48D9-ABCD-03EC1C056429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9AE3-6AAC-44D0-AF1A-8085227058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2649-435C-4756-94AB-B2E2D6EBAB20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45CB-021A-453A-97CC-DC8EEB65CE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1887-F8AD-4FE6-99E2-A0AADB0732FB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A168-4081-4F72-A999-47D9C142EB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EN_Logo_biue_cs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8464" y="285751"/>
            <a:ext cx="8540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5"/>
          <p:cNvCxnSpPr/>
          <p:nvPr/>
        </p:nvCxnSpPr>
        <p:spPr>
          <a:xfrm>
            <a:off x="322263" y="666750"/>
            <a:ext cx="8531225" cy="0"/>
          </a:xfrm>
          <a:prstGeom prst="line">
            <a:avLst/>
          </a:prstGeom>
          <a:ln w="1016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/>
          <p:cNvCxnSpPr/>
          <p:nvPr/>
        </p:nvCxnSpPr>
        <p:spPr>
          <a:xfrm rot="5400000">
            <a:off x="1268414" y="409575"/>
            <a:ext cx="360362" cy="1588"/>
          </a:xfrm>
          <a:prstGeom prst="line">
            <a:avLst/>
          </a:prstGeom>
          <a:ln w="889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2" descr="機密2拷貝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8815" y="101601"/>
            <a:ext cx="5603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42928" y="971552"/>
            <a:ext cx="8229600" cy="3394075"/>
          </a:xfrm>
        </p:spPr>
        <p:txBody>
          <a:bodyPr/>
          <a:lstStyle>
            <a:lvl1pPr marL="144000" indent="-162000">
              <a:buFont typeface="Arial" pitchFamily="34" charset="0"/>
              <a:buChar char="•"/>
              <a:defRPr sz="1600" b="1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68000">
              <a:buNone/>
              <a:defRPr sz="1400">
                <a:latin typeface="Arial" pitchFamily="34" charset="0"/>
                <a:cs typeface="Arial" pitchFamily="34" charset="0"/>
              </a:defRPr>
            </a:lvl2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8770" y="150831"/>
            <a:ext cx="5043494" cy="492095"/>
          </a:xfrm>
        </p:spPr>
        <p:txBody>
          <a:bodyPr/>
          <a:lstStyle>
            <a:lvl1pPr algn="l">
              <a:defRPr sz="2400" b="1">
                <a:solidFill>
                  <a:srgbClr val="0B45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altLang="zh-TW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96088" y="4868864"/>
            <a:ext cx="2133600" cy="274637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9DD5-AD33-4B26-B7EF-8750A5F6B918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B8DF-2E6F-440A-BF12-E71777E9D0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221_back_bg-03.jpg">
            <a:extLst>
              <a:ext uri="{FF2B5EF4-FFF2-40B4-BE49-F238E27FC236}">
                <a16:creationId xmlns:a16="http://schemas.microsoft.com/office/drawing/2014/main" xmlns="" id="{E576C447-3337-420C-BC33-ABA9BF5E45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37DA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TEN_Logo_white_cs3.png">
            <a:extLst>
              <a:ext uri="{FF2B5EF4-FFF2-40B4-BE49-F238E27FC236}">
                <a16:creationId xmlns:a16="http://schemas.microsoft.com/office/drawing/2014/main" xmlns="" id="{D99ECB30-1D6B-4072-8B27-AD871D2C6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285750"/>
            <a:ext cx="9683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71552"/>
            <a:ext cx="4105596" cy="571504"/>
          </a:xfrm>
        </p:spPr>
        <p:txBody>
          <a:bodyPr/>
          <a:lstStyle>
            <a:lvl1pPr algn="l">
              <a:defRPr sz="32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altLang="zh-T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14494"/>
            <a:ext cx="4105596" cy="42862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391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221_back_bg-03.jpg">
            <a:extLst>
              <a:ext uri="{FF2B5EF4-FFF2-40B4-BE49-F238E27FC236}">
                <a16:creationId xmlns:a16="http://schemas.microsoft.com/office/drawing/2014/main" xmlns="" id="{3D29B57B-3078-40EA-BBF5-39514D03E5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37DA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TEN_Logo_white_cs3.png">
            <a:extLst>
              <a:ext uri="{FF2B5EF4-FFF2-40B4-BE49-F238E27FC236}">
                <a16:creationId xmlns:a16="http://schemas.microsoft.com/office/drawing/2014/main" xmlns="" id="{E553765B-0A8E-4D22-8DFB-E576C6A172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285750"/>
            <a:ext cx="8540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onfidential_blue_ss.png">
            <a:extLst>
              <a:ext uri="{FF2B5EF4-FFF2-40B4-BE49-F238E27FC236}">
                <a16:creationId xmlns:a16="http://schemas.microsoft.com/office/drawing/2014/main" xmlns="" id="{55DF1ECE-CF63-47F0-B664-1E8FD3BC3F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28596" y="2143122"/>
            <a:ext cx="8316941" cy="428628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794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EN_Logo_biue_cs3.png">
            <a:extLst>
              <a:ext uri="{FF2B5EF4-FFF2-40B4-BE49-F238E27FC236}">
                <a16:creationId xmlns:a16="http://schemas.microsoft.com/office/drawing/2014/main" xmlns="" id="{A9F3CE59-D647-44D4-836F-E24CFEC642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285750"/>
            <a:ext cx="8540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xmlns="" id="{8C8424F7-4E44-49AA-95D8-70E887868333}"/>
              </a:ext>
            </a:extLst>
          </p:cNvPr>
          <p:cNvCxnSpPr/>
          <p:nvPr/>
        </p:nvCxnSpPr>
        <p:spPr>
          <a:xfrm>
            <a:off x="322263" y="666750"/>
            <a:ext cx="8531225" cy="0"/>
          </a:xfrm>
          <a:prstGeom prst="line">
            <a:avLst/>
          </a:prstGeom>
          <a:ln w="1016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xmlns="" id="{17301381-5FFC-4964-A8DE-59EA7026E2CE}"/>
              </a:ext>
            </a:extLst>
          </p:cNvPr>
          <p:cNvCxnSpPr/>
          <p:nvPr/>
        </p:nvCxnSpPr>
        <p:spPr>
          <a:xfrm rot="5400000">
            <a:off x="1268413" y="409575"/>
            <a:ext cx="360362" cy="1588"/>
          </a:xfrm>
          <a:prstGeom prst="line">
            <a:avLst/>
          </a:prstGeom>
          <a:ln w="889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Confidential_blue_ss.png">
            <a:extLst>
              <a:ext uri="{FF2B5EF4-FFF2-40B4-BE49-F238E27FC236}">
                <a16:creationId xmlns:a16="http://schemas.microsoft.com/office/drawing/2014/main" xmlns="" id="{0D1E7932-DB55-48CE-B3AD-0373DF163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42928" y="971550"/>
            <a:ext cx="8229600" cy="3394075"/>
          </a:xfrm>
        </p:spPr>
        <p:txBody>
          <a:bodyPr/>
          <a:lstStyle>
            <a:lvl1pPr marL="144000" indent="-162000">
              <a:buSzPct val="120000"/>
              <a:buFontTx/>
              <a:buBlip>
                <a:blip r:embed="rId4"/>
              </a:buBlip>
              <a:defRPr sz="1600" b="1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68000">
              <a:buNone/>
              <a:defRPr sz="1400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8770" y="150829"/>
            <a:ext cx="5043494" cy="492095"/>
          </a:xfrm>
        </p:spPr>
        <p:txBody>
          <a:bodyPr/>
          <a:lstStyle>
            <a:lvl1pPr algn="l">
              <a:defRPr sz="2400" b="1" baseline="0">
                <a:solidFill>
                  <a:srgbClr val="0B457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altLang="zh-TW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0133640-41D2-40D7-80A1-63F16507F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96088" y="4868863"/>
            <a:ext cx="2133600" cy="27463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4092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-1拷貝.jpg">
            <a:extLst>
              <a:ext uri="{FF2B5EF4-FFF2-40B4-BE49-F238E27FC236}">
                <a16:creationId xmlns:a16="http://schemas.microsoft.com/office/drawing/2014/main" xmlns="" id="{3747AE49-016D-40D7-BA08-DAE0E3598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TEN_Logo_biue_cs3.png">
            <a:extLst>
              <a:ext uri="{FF2B5EF4-FFF2-40B4-BE49-F238E27FC236}">
                <a16:creationId xmlns:a16="http://schemas.microsoft.com/office/drawing/2014/main" xmlns="" id="{F01F8007-9CAE-4241-A963-755753B07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285750"/>
            <a:ext cx="8540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xmlns="" id="{FD5613AB-856F-4CB9-B72C-892E670392AE}"/>
              </a:ext>
            </a:extLst>
          </p:cNvPr>
          <p:cNvCxnSpPr/>
          <p:nvPr/>
        </p:nvCxnSpPr>
        <p:spPr>
          <a:xfrm rot="5400000">
            <a:off x="1268413" y="409575"/>
            <a:ext cx="360362" cy="1588"/>
          </a:xfrm>
          <a:prstGeom prst="line">
            <a:avLst/>
          </a:prstGeom>
          <a:ln w="889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Confidential_blue_ss.png">
            <a:extLst>
              <a:ext uri="{FF2B5EF4-FFF2-40B4-BE49-F238E27FC236}">
                <a16:creationId xmlns:a16="http://schemas.microsoft.com/office/drawing/2014/main" xmlns="" id="{69817C02-51E4-4957-B787-73DB88E9F7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8770" y="150829"/>
            <a:ext cx="5043494" cy="492095"/>
          </a:xfrm>
        </p:spPr>
        <p:txBody>
          <a:bodyPr/>
          <a:lstStyle>
            <a:lvl1pPr algn="l">
              <a:defRPr sz="2400" b="1" baseline="0">
                <a:solidFill>
                  <a:srgbClr val="0B457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altLang="zh-TW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928" y="971550"/>
            <a:ext cx="8229600" cy="3394075"/>
          </a:xfrm>
        </p:spPr>
        <p:txBody>
          <a:bodyPr/>
          <a:lstStyle>
            <a:lvl1pPr marL="144000" indent="-162000">
              <a:buSzPct val="120000"/>
              <a:buFontTx/>
              <a:buBlip>
                <a:blip r:embed="rId5"/>
              </a:buBlip>
              <a:defRPr sz="1600" b="1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68000">
              <a:buNone/>
              <a:defRPr sz="1400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D7EF8CF-232A-42E5-B535-F90E8A643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96088" y="4868863"/>
            <a:ext cx="2133600" cy="27463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532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-2.jpg">
            <a:extLst>
              <a:ext uri="{FF2B5EF4-FFF2-40B4-BE49-F238E27FC236}">
                <a16:creationId xmlns:a16="http://schemas.microsoft.com/office/drawing/2014/main" xmlns="" id="{B5DB8630-0A68-4460-8210-AF3C839886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xmlns="" id="{F63E450C-18F4-408D-A49C-6BF8788E7C46}"/>
              </a:ext>
            </a:extLst>
          </p:cNvPr>
          <p:cNvCxnSpPr/>
          <p:nvPr/>
        </p:nvCxnSpPr>
        <p:spPr>
          <a:xfrm rot="5400000">
            <a:off x="1268413" y="409575"/>
            <a:ext cx="360362" cy="1588"/>
          </a:xfrm>
          <a:prstGeom prst="line">
            <a:avLst/>
          </a:prstGeom>
          <a:ln w="889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ATEN_Logo_white_cs3.png">
            <a:extLst>
              <a:ext uri="{FF2B5EF4-FFF2-40B4-BE49-F238E27FC236}">
                <a16:creationId xmlns:a16="http://schemas.microsoft.com/office/drawing/2014/main" xmlns="" id="{E3F3DC10-F374-4D45-B1D3-C043EB0C3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285750"/>
            <a:ext cx="8540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nfidential_blue_ss.png">
            <a:extLst>
              <a:ext uri="{FF2B5EF4-FFF2-40B4-BE49-F238E27FC236}">
                <a16:creationId xmlns:a16="http://schemas.microsoft.com/office/drawing/2014/main" xmlns="" id="{EB7067A6-D274-43B0-8CEF-3D7B456ABC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8770" y="150829"/>
            <a:ext cx="5043494" cy="492095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altLang="zh-TW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28" y="971550"/>
            <a:ext cx="8229600" cy="3394075"/>
          </a:xfrm>
        </p:spPr>
        <p:txBody>
          <a:bodyPr/>
          <a:lstStyle>
            <a:lvl1pPr marL="144000" indent="-162000">
              <a:buSzPct val="120000"/>
              <a:buFontTx/>
              <a:buBlip>
                <a:blip r:embed="rId5"/>
              </a:buBlip>
              <a:defRPr sz="1600" b="1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68000">
              <a:buNone/>
              <a:defRPr sz="1400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28A810E-40B0-4EAC-8B8F-761FD011E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96088" y="4868863"/>
            <a:ext cx="2133600" cy="27463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92104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221_back_bg-03.jpg">
            <a:extLst>
              <a:ext uri="{FF2B5EF4-FFF2-40B4-BE49-F238E27FC236}">
                <a16:creationId xmlns:a16="http://schemas.microsoft.com/office/drawing/2014/main" xmlns="" id="{15D220FD-43B2-44FD-A7A5-624315F659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918B8928-2297-49B6-A4C5-0C29A4D20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75" y="4800600"/>
            <a:ext cx="7207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警語拷貝.png">
            <a:extLst>
              <a:ext uri="{FF2B5EF4-FFF2-40B4-BE49-F238E27FC236}">
                <a16:creationId xmlns:a16="http://schemas.microsoft.com/office/drawing/2014/main" xmlns="" id="{3C772919-9689-4361-A853-6918AD7793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857750"/>
            <a:ext cx="78390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imply.png">
            <a:extLst>
              <a:ext uri="{FF2B5EF4-FFF2-40B4-BE49-F238E27FC236}">
                <a16:creationId xmlns:a16="http://schemas.microsoft.com/office/drawing/2014/main" xmlns="" id="{DB189117-499F-4EC5-95BF-250C86FB89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038350"/>
            <a:ext cx="36385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559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8622528-EE58-4516-AC46-FC5C74BC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FE2E-3E09-4AC0-87F2-080600A810BA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3DEEE60-4827-4F1B-A90F-EF03238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BD8F322-F90D-4425-955F-825547F5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63014-7F3C-45E0-8742-3D12BBDDCEB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35649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A81B432-0D4E-47C0-A0EA-2B36077E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3DA1-DFEF-470D-B3CE-5FF164E50C21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295AD63-A471-4E0D-AC04-6A01EE5C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E1D6FEB-B196-40C6-B451-8340B7E4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D0A1C-3559-409D-B333-1CF9C1235B6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71667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9F9BF2C-6126-4F5E-83AB-729B9C96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7056-154B-4AC4-B278-E04BEF6D9862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17518A0-AB16-47BB-9A64-F52E749F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386824E-7AFD-43EE-B808-E337B666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FC8CD-FA2C-4682-B58B-7C9E5972BC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10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g-3拷貝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TEN_Logo_biue_cs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464" y="285751"/>
            <a:ext cx="8540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9"/>
          <p:cNvCxnSpPr/>
          <p:nvPr/>
        </p:nvCxnSpPr>
        <p:spPr>
          <a:xfrm rot="5400000">
            <a:off x="1268414" y="409575"/>
            <a:ext cx="360362" cy="1588"/>
          </a:xfrm>
          <a:prstGeom prst="line">
            <a:avLst/>
          </a:prstGeom>
          <a:ln w="889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2" descr="機密2拷貝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8815" y="101601"/>
            <a:ext cx="5603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8770" y="150831"/>
            <a:ext cx="5043494" cy="492095"/>
          </a:xfrm>
        </p:spPr>
        <p:txBody>
          <a:bodyPr/>
          <a:lstStyle>
            <a:lvl1pPr algn="l">
              <a:defRPr sz="2400" b="1" baseline="0">
                <a:solidFill>
                  <a:srgbClr val="0B457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altLang="zh-TW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2928" y="971552"/>
            <a:ext cx="8229600" cy="3394075"/>
          </a:xfrm>
        </p:spPr>
        <p:txBody>
          <a:bodyPr/>
          <a:lstStyle>
            <a:lvl1pPr marL="144000" indent="-162000"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1pPr>
            <a:lvl2pPr marL="468000">
              <a:buNone/>
              <a:defRPr sz="1400">
                <a:latin typeface="Arial" pitchFamily="34" charset="0"/>
                <a:cs typeface="Arial" pitchFamily="34" charset="0"/>
              </a:defRPr>
            </a:lvl2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96088" y="4868864"/>
            <a:ext cx="2133600" cy="274637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B20F3943-FE1C-42E5-9325-93276657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9D00-22B9-4244-A89D-8CC336E98C3C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DBE28ED8-2CA4-4F68-A110-7508A23F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B9F63B24-9AB0-4F94-9299-7458303F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4BEBF-4250-4B5D-8B74-CBE70250599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28922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CBDAEFA9-2994-47B5-92FF-D704ED89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D365-CD2D-4FE1-9900-69485B3755BD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9680A6DB-DDE8-47AA-B34C-982B8F9A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3232E66C-25FD-4BCB-B92C-8B9F18D1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ACB25-5030-4052-ACB6-7EE98F22232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89645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xmlns="" id="{5D9C6919-081B-404A-B446-3C89FE7E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B3C6-D198-4720-B16F-5F3EAFAD5584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xmlns="" id="{87F7EB62-F6C8-44D1-9F51-63BAE0D7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xmlns="" id="{63B1A414-17E0-4152-822D-FC7AD463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FCAEF-9A14-40E0-A541-D5646F47E3B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57415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xmlns="" id="{BF67CB38-A703-4347-B70C-A6CE0111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68C7-6FCF-4590-A82E-689098F26763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xmlns="" id="{8F553531-8B32-443F-B372-03E411A1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xmlns="" id="{7ADE42C1-059A-4C41-B837-CDAE1467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D5E2-4D44-42B6-97D3-7A89478C017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6504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72E48A03-A119-4D98-894B-475F2D98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D23B-AFF8-490C-A577-BF9A14F3F6A2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394DD706-CDF7-4C84-BC38-40BE9A2D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ECE7DD3A-4145-4011-B799-DD793D47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70809-B4FB-4B87-BDD3-9E9C1BA673C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80162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E14C3133-D11F-4C27-9EB2-688EC079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672C-628F-41F9-B093-1F0CC5FA55E6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B975615B-5069-4573-8B78-99FF8F6C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1454E644-5851-40AC-A335-7F4DA526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67064-8D10-46EA-A5D4-9110F360E55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0692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DAFFD73-5A15-4172-91A4-DF692404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C09A-3639-4334-9C82-7803DD31A0B6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51C5397-D321-4357-BA1F-CA00A509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8C54F7F-D298-4D64-B226-BAB8ED34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D5BC-33A0-4940-9841-2A77FD2A0D5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5085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188D93E-C510-4AD5-A1F6-46F67191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4E92-EA7A-452A-A6A4-79226E012188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20DA84F-C2ED-43C1-8362-B7E1998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B5417C0-2BB6-4B46-A621-DE4C0E71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C8C09-576A-4251-BE38-150D2607137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8241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xmlns="" id="{28FE1319-34B2-43A4-8B20-5EB0C85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EBF6-30EF-498D-B144-79B7B4246343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xmlns="" id="{1AA9D250-7626-421B-AE81-853BDDB7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xmlns="" id="{32527C63-2A3E-47D6-AAF1-976B5751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57309-714A-43CE-A90A-1EC98B3ECEF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25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C2001A3-EC12-4CBD-A38B-99092FA3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9C0E-59B0-4AA7-860F-9F4FEF79ED3F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88D5A78-8FFB-4F4A-B8F7-6B887E5D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DD3C8A8-3DB9-4941-9C1D-131F83C7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3CE6E-69C0-4153-A10B-46C2F0F3360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590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221_back_bg-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7" y="4800600"/>
            <a:ext cx="720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警語拷貝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6327" y="4857751"/>
            <a:ext cx="78390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imply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38450" y="2038351"/>
            <a:ext cx="36385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機密4拷貝拷貝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431215" y="101600"/>
            <a:ext cx="503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7CC907B-6B99-4937-930D-181AFB7D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0CD5-3621-4118-8EBD-5303427BF904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616D31F-2874-42C1-9EF2-4B39F5DF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6EF9994-F155-47D9-887E-E31C13BA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6BAE3-505A-469F-A067-E6503868647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7861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B440FE3-D0DB-409B-B993-D91A2464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8A7-061D-467E-ABAA-145F41B1DE50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A7A03DE-9EB4-47F9-8BB4-62BC757D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CD1C09D-6FD0-4011-BFF2-6CBB34F8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0EE9-E1DF-4047-83B0-9DCEA60808A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16067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748959C0-5119-431A-BC2E-00905798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EF9C-7B53-4736-BFA9-6E582EEC8B24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51C80586-F8EE-4EA2-A440-64366BAB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0D0EB06F-611E-473B-84A3-4F0BC5A4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E5FA0-F90A-49BA-B3A8-37BB6FBF6B7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6994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00612884-F768-45C9-B198-72171A0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66E3-508C-47D3-9EC9-C400181B20CF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991FFF9F-C96B-4A97-B204-FE9EB3F7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F03EA7DD-0340-47F4-A41B-421E6759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BF72C-8B66-4FD1-AE4D-5407E680B16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2887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xmlns="" id="{4077CB0B-9EC1-43EB-A466-F2791CA5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4A44-8ED3-41A7-914F-B963B4D437E7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xmlns="" id="{D93E8C58-CE9A-4AA9-88F3-14EA4FF1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xmlns="" id="{DE09853B-5C9A-4AE0-AE3E-206A3DA0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93528-6316-4A41-A62B-53F9FC17E7E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12433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xmlns="" id="{7B907C5C-C0AD-4F49-9333-9E7BBB7A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45F0-93F6-4D8C-A522-B60D92F1B1E0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xmlns="" id="{AD04C4E6-4C40-4F09-A9AC-4439580D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xmlns="" id="{0BA67594-664E-4CA6-9FD4-79D0EE52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078D0-2761-4216-B90D-A47B79AB395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507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F675C08A-13F1-4739-BE29-D2C7E463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FB0D-546F-438D-9738-CE2E6F2610A9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B2906F9C-EC39-4A4A-B6C1-99ADA73C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DB0B7AC4-3D7B-4A44-B47E-E3BA643F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68069-0301-49D5-A152-DA6BD85AAA1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4347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DBC53E04-66D6-470D-BC47-AEF14E6E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667A-728F-4FC7-9ECA-1AA6D19FB6CD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30980B93-435F-4680-9DBA-E57D1E3E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388937F3-5059-4C65-A1EF-641A8805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6F039-4408-410E-981F-D9466CE2B71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3254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2A66316-C90C-431E-B0A5-2598EFE1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CEF5-4C0F-4CA2-A2A9-5997E34628CA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C95E216-8F44-4AE9-80BA-C6C6E7E5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4F11F66-4D78-47FA-AC56-61AC8588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CE5B-1C03-4A39-B438-67E5CC88890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610540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3FFFB32-9FEB-4D31-B521-6E661E1A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86A61-423D-43DE-8AD2-055775405DEE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1A94D3D-9489-45DD-93F0-85C64D0B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0EAD76B-3650-484C-BB23-F93626DB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9215A-1986-4F12-84EC-F1FF444BBE2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9324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xmlns="" id="{7BFA95ED-6C18-4338-A806-18701DF4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53A4-33CF-4A37-8732-43A0506348F4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xmlns="" id="{7C442B96-D1E5-4FF8-BCBB-AA59A6ED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xmlns="" id="{7B7489AD-D41F-4A02-A21B-1233836E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3BF33-2C52-4F8F-ABEE-10D7BF21803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95414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221_back_bg-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37DA5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 descr="ATEN_Logo_white_cs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463" y="285750"/>
            <a:ext cx="9683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71552"/>
            <a:ext cx="4105596" cy="571504"/>
          </a:xfrm>
        </p:spPr>
        <p:txBody>
          <a:bodyPr/>
          <a:lstStyle>
            <a:lvl1pPr algn="l">
              <a:defRPr sz="32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14494"/>
            <a:ext cx="4105596" cy="42862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221_back_bg-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37DA5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7" descr="ATEN_Logo_white_cs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463" y="285750"/>
            <a:ext cx="8540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nfidential_blue_ss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28596" y="2143122"/>
            <a:ext cx="8316941" cy="428628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g-3拷貝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1588"/>
            <a:ext cx="91376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TEN_Logo_biue_cs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463" y="285750"/>
            <a:ext cx="8540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9"/>
          <p:cNvCxnSpPr/>
          <p:nvPr/>
        </p:nvCxnSpPr>
        <p:spPr>
          <a:xfrm rot="5400000">
            <a:off x="1268413" y="409575"/>
            <a:ext cx="360362" cy="1588"/>
          </a:xfrm>
          <a:prstGeom prst="line">
            <a:avLst/>
          </a:prstGeom>
          <a:ln w="889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onfidential_blue_ss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8770" y="150829"/>
            <a:ext cx="5043494" cy="492095"/>
          </a:xfrm>
        </p:spPr>
        <p:txBody>
          <a:bodyPr/>
          <a:lstStyle>
            <a:lvl1pPr algn="l">
              <a:defRPr sz="2400" b="1" baseline="0">
                <a:solidFill>
                  <a:srgbClr val="0B457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2928" y="971550"/>
            <a:ext cx="8229600" cy="3394075"/>
          </a:xfrm>
        </p:spPr>
        <p:txBody>
          <a:bodyPr/>
          <a:lstStyle>
            <a:lvl1pPr marL="144000" indent="-162000"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1pPr>
            <a:lvl2pPr marL="468000">
              <a:buNone/>
              <a:defRPr sz="1400">
                <a:latin typeface="Arial" pitchFamily="34" charset="0"/>
                <a:cs typeface="Arial" pitchFamily="34" charset="0"/>
              </a:defRPr>
            </a:lvl2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96088" y="4868863"/>
            <a:ext cx="2133600" cy="274637"/>
          </a:xfr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EN_Logo_biue_cs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8463" y="285750"/>
            <a:ext cx="8540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5"/>
          <p:cNvCxnSpPr/>
          <p:nvPr/>
        </p:nvCxnSpPr>
        <p:spPr>
          <a:xfrm>
            <a:off x="322263" y="666750"/>
            <a:ext cx="8531225" cy="0"/>
          </a:xfrm>
          <a:prstGeom prst="line">
            <a:avLst/>
          </a:prstGeom>
          <a:ln w="1016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/>
          <p:cNvCxnSpPr/>
          <p:nvPr/>
        </p:nvCxnSpPr>
        <p:spPr>
          <a:xfrm rot="5400000">
            <a:off x="1268413" y="409575"/>
            <a:ext cx="360362" cy="1588"/>
          </a:xfrm>
          <a:prstGeom prst="line">
            <a:avLst/>
          </a:prstGeom>
          <a:ln w="889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Confidential_blue_ss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42928" y="971550"/>
            <a:ext cx="8229600" cy="3394075"/>
          </a:xfrm>
        </p:spPr>
        <p:txBody>
          <a:bodyPr/>
          <a:lstStyle>
            <a:lvl1pPr marL="144000" indent="-162000">
              <a:buSzPct val="120000"/>
              <a:buFontTx/>
              <a:buBlip>
                <a:blip r:embed="rId4"/>
              </a:buBlip>
              <a:defRPr sz="1600" b="1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68000">
              <a:buNone/>
              <a:defRPr sz="1400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8770" y="150829"/>
            <a:ext cx="5043494" cy="492095"/>
          </a:xfrm>
        </p:spPr>
        <p:txBody>
          <a:bodyPr/>
          <a:lstStyle>
            <a:lvl1pPr algn="l">
              <a:defRPr sz="2400" b="1" baseline="0">
                <a:solidFill>
                  <a:srgbClr val="0B457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96088" y="4868863"/>
            <a:ext cx="2133600" cy="274637"/>
          </a:xfrm>
        </p:spPr>
        <p:txBody>
          <a:bodyPr/>
          <a:lstStyle>
            <a:lvl1pPr>
              <a:defRPr>
                <a:latin typeface="Arial" charset="0"/>
                <a:ea typeface="微軟正黑體" pitchFamily="34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-1拷貝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TEN_Logo_biue_cs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463" y="285750"/>
            <a:ext cx="8540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9"/>
          <p:cNvCxnSpPr/>
          <p:nvPr/>
        </p:nvCxnSpPr>
        <p:spPr>
          <a:xfrm rot="5400000">
            <a:off x="1268413" y="409575"/>
            <a:ext cx="360362" cy="1588"/>
          </a:xfrm>
          <a:prstGeom prst="line">
            <a:avLst/>
          </a:prstGeom>
          <a:ln w="889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Confidential_blue_ss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8770" y="150829"/>
            <a:ext cx="5043494" cy="492095"/>
          </a:xfrm>
        </p:spPr>
        <p:txBody>
          <a:bodyPr/>
          <a:lstStyle>
            <a:lvl1pPr algn="l">
              <a:defRPr sz="2400" b="1" baseline="0">
                <a:solidFill>
                  <a:srgbClr val="0B457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42928" y="971550"/>
            <a:ext cx="8229600" cy="3394075"/>
          </a:xfrm>
        </p:spPr>
        <p:txBody>
          <a:bodyPr/>
          <a:lstStyle>
            <a:lvl1pPr marL="144000" indent="-162000">
              <a:buFont typeface="Arial" pitchFamily="34" charset="0"/>
              <a:buChar char="•"/>
              <a:defRPr sz="1600" b="1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68000">
              <a:buNone/>
              <a:defRPr sz="1400" baseline="0"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96088" y="4868863"/>
            <a:ext cx="2133600" cy="274637"/>
          </a:xfrm>
        </p:spPr>
        <p:txBody>
          <a:bodyPr/>
          <a:lstStyle>
            <a:lvl1pPr>
              <a:defRPr>
                <a:latin typeface="Arial" charset="0"/>
                <a:ea typeface="微軟正黑體" pitchFamily="34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rot="5400000">
            <a:off x="1268413" y="409575"/>
            <a:ext cx="360362" cy="1588"/>
          </a:xfrm>
          <a:prstGeom prst="line">
            <a:avLst/>
          </a:prstGeom>
          <a:ln w="889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ATEN_Logo_white_cs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463" y="285750"/>
            <a:ext cx="8540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onfidential_blue_ss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42928" y="971550"/>
            <a:ext cx="8229600" cy="3394075"/>
          </a:xfrm>
        </p:spPr>
        <p:txBody>
          <a:bodyPr/>
          <a:lstStyle>
            <a:lvl1pPr marL="144000" indent="-162000">
              <a:buFont typeface="Arial" pitchFamily="34" charset="0"/>
              <a:buChar char="•"/>
              <a:defRPr sz="16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68000">
              <a:buNone/>
              <a:defRPr sz="14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8770" y="150829"/>
            <a:ext cx="5043494" cy="492095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96088" y="4868863"/>
            <a:ext cx="2133600" cy="274637"/>
          </a:xfrm>
        </p:spPr>
        <p:txBody>
          <a:bodyPr/>
          <a:lstStyle>
            <a:lvl1pPr>
              <a:defRPr>
                <a:latin typeface="Arial" charset="0"/>
                <a:ea typeface="微軟正黑體" pitchFamily="34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221_back_bg-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5" y="4800600"/>
            <a:ext cx="720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警語拷貝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6325" y="4857750"/>
            <a:ext cx="78390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imply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38450" y="2038350"/>
            <a:ext cx="36385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B1A6-2016-4A31-8C48-C7C6C9C1F56C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B80B-0820-4742-A6CC-B9BC63B05D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A8A6-C529-47BF-BC62-0F8F336568B2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68836-51F2-4B41-9577-A8F2BDB329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8474-A96E-4022-B5A7-6683F5D604A9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129D-46A3-4FC9-B891-82CBE86144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00771E2B-9168-43AA-AD73-35A519632AD1}" type="datetimeFigureOut">
              <a:rPr lang="zh-TW" altLang="en-US" smtClean="0"/>
              <a:pPr/>
              <a:t>2018/10/26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charset="-120"/>
              </a:defRPr>
            </a:lvl1pPr>
          </a:lstStyle>
          <a:p>
            <a:pPr>
              <a:defRPr/>
            </a:pPr>
            <a:fld id="{C8B7261C-41B0-48AB-B077-22A9EC3C391C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276F57F-B5D1-44FC-A6E9-1684229632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charset="-120"/>
              </a:defRPr>
            </a:lvl1pPr>
          </a:lstStyle>
          <a:p>
            <a:pPr>
              <a:defRPr/>
            </a:pPr>
            <a:fld id="{F658926B-D9A4-4AC3-AD41-495194F4CDBE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ADA44F7-0D9A-4F60-851E-75B86E75C8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2BE5558C-962B-438F-907E-D1095AD90F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D4463D45-C317-464F-A061-9D67AB709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769191-C3DC-46F9-AAD1-1FE79A865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0771E2B-9168-43AA-AD73-35A519632AD1}" type="datetimeFigureOut">
              <a:rPr lang="zh-TW" altLang="en-US" smtClean="0"/>
              <a:pPr/>
              <a:t>2018/10/26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A89CB4-AC03-4173-AA19-642EBF4B6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6FA1B6-374D-4624-8BFE-9C361E910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45 Light" pitchFamily="34" charset="0"/>
          <a:ea typeface="MS PGothic" pitchFamily="34" charset="-128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45 Light" pitchFamily="34" charset="0"/>
          <a:ea typeface="MS PGothic" pitchFamily="34" charset="-128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45 Light" pitchFamily="34" charset="0"/>
          <a:ea typeface="MS PGothic" pitchFamily="34" charset="-128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45 Light" pitchFamily="34" charset="0"/>
          <a:ea typeface="MS PGothic" pitchFamily="34" charset="-128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xmlns="" id="{89FF8738-454D-4564-8EE4-F40E272D75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xmlns="" id="{72B93DA5-0F00-4310-A260-DED1EF94A7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939383A-598A-482E-B70B-E2BCAA8CE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charset="-120"/>
              </a:defRPr>
            </a:lvl1pPr>
          </a:lstStyle>
          <a:p>
            <a:pPr>
              <a:defRPr/>
            </a:pPr>
            <a:fld id="{09941347-67A3-4F37-BE57-92291FACC214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180172B-2867-48FB-BCFC-367EAFD37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AE7E158-34E0-4262-9C47-1CFE37781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902F6A5-E77A-4CED-94BD-A7D6A9B95295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>
            <a:extLst>
              <a:ext uri="{FF2B5EF4-FFF2-40B4-BE49-F238E27FC236}">
                <a16:creationId xmlns:a16="http://schemas.microsoft.com/office/drawing/2014/main" xmlns="" id="{F2308897-5527-4591-96C2-E39C832BA9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>
            <a:extLst>
              <a:ext uri="{FF2B5EF4-FFF2-40B4-BE49-F238E27FC236}">
                <a16:creationId xmlns:a16="http://schemas.microsoft.com/office/drawing/2014/main" xmlns="" id="{9053743B-F115-4274-ACF3-003DF62D8F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8E2FAB5-39B1-4D01-A149-926908FCA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charset="-120"/>
              </a:defRPr>
            </a:lvl1pPr>
          </a:lstStyle>
          <a:p>
            <a:pPr>
              <a:defRPr/>
            </a:pPr>
            <a:fld id="{A7AA7FA1-5B91-4E5C-968E-9FD9C15572D0}" type="datetimeFigureOut">
              <a:rPr lang="zh-TW" altLang="en-US"/>
              <a:pPr>
                <a:defRPr/>
              </a:pPr>
              <a:t>2018/10/26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7EDE7F1-4F4F-43DF-962D-050DF44E5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A2447D7-A093-46AA-8E75-29B36387E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9FBBBAA-98C5-4BE4-A61D-98DD6EF49FF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0771E2B-9168-43AA-AD73-35A519632AD1}" type="datetimeFigureOut">
              <a:rPr lang="zh-TW" altLang="en-US" smtClean="0"/>
              <a:pPr/>
              <a:t>2018/10/26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1940329-F58A-4F8D-B784-6C8696680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45 Light" pitchFamily="34" charset="0"/>
          <a:ea typeface="MS PGothic" pitchFamily="34" charset="-128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45 Light" pitchFamily="34" charset="0"/>
          <a:ea typeface="MS PGothic" pitchFamily="34" charset="-128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45 Light" pitchFamily="34" charset="0"/>
          <a:ea typeface="MS PGothic" pitchFamily="34" charset="-128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45 Light" pitchFamily="34" charset="0"/>
          <a:ea typeface="MS PGothic" pitchFamily="34" charset="-128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395536" y="177966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VP1920 &amp; VP2730 </a:t>
            </a:r>
          </a:p>
          <a:p>
            <a:r>
              <a:rPr lang="en-US" altLang="zh-TW" sz="3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Go-to-Market Plan</a:t>
            </a:r>
            <a:endParaRPr lang="zh-TW" altLang="en-US" sz="3200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386789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Linda Hung</a:t>
            </a:r>
          </a:p>
          <a:p>
            <a:r>
              <a:rPr lang="en-US" altLang="zh-TW" sz="16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Marketing Planning Dept</a:t>
            </a:r>
            <a:endParaRPr lang="zh-TW" altLang="en-US" sz="1600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pic>
        <p:nvPicPr>
          <p:cNvPr id="4" name="Picture 5" descr="Confidential_blue_ss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28770" y="150829"/>
            <a:ext cx="6571622" cy="492095"/>
          </a:xfrm>
        </p:spPr>
        <p:txBody>
          <a:bodyPr/>
          <a:lstStyle/>
          <a:p>
            <a:r>
              <a:rPr lang="en-US" altLang="zh-TW" dirty="0" smtClean="0"/>
              <a:t>Promotion Material – ADs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31374"/>
            <a:ext cx="2880320" cy="411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967036"/>
            <a:ext cx="295522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67046" y="1008112"/>
            <a:ext cx="2976954" cy="422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683568" y="699542"/>
            <a:ext cx="12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Series AD</a:t>
            </a:r>
            <a:endParaRPr lang="zh-TW" alt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51920" y="699542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VP2730 AD</a:t>
            </a:r>
            <a:endParaRPr lang="zh-TW" alt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20272" y="699542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VP1920 AD</a:t>
            </a:r>
            <a:endParaRPr lang="zh-TW" alt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28770" y="150829"/>
            <a:ext cx="6931662" cy="492095"/>
          </a:xfrm>
        </p:spPr>
        <p:txBody>
          <a:bodyPr/>
          <a:lstStyle/>
          <a:p>
            <a:pPr lvl="0"/>
            <a:r>
              <a:rPr lang="en-US" altLang="zh-TW" dirty="0" smtClean="0"/>
              <a:t>Promotion Material – Landing Page &amp; </a:t>
            </a:r>
            <a:r>
              <a:rPr lang="en-US" altLang="zh-TW" dirty="0" err="1" smtClean="0"/>
              <a:t>eDM</a:t>
            </a:r>
            <a:endParaRPr lang="zh-TW" altLang="en-US" dirty="0"/>
          </a:p>
        </p:txBody>
      </p:sp>
      <p:pic>
        <p:nvPicPr>
          <p:cNvPr id="11" name="Picture 5" descr="Confidential_blue_ss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/>
          <p:nvPr/>
        </p:nvGrpSpPr>
        <p:grpSpPr>
          <a:xfrm>
            <a:off x="1115616" y="699541"/>
            <a:ext cx="2036814" cy="4443959"/>
            <a:chOff x="395536" y="699542"/>
            <a:chExt cx="2376264" cy="5184576"/>
          </a:xfrm>
        </p:grpSpPr>
        <p:grpSp>
          <p:nvGrpSpPr>
            <p:cNvPr id="8" name="群組 7"/>
            <p:cNvGrpSpPr/>
            <p:nvPr/>
          </p:nvGrpSpPr>
          <p:grpSpPr>
            <a:xfrm>
              <a:off x="467544" y="699542"/>
              <a:ext cx="2304256" cy="4392488"/>
              <a:chOff x="467544" y="843558"/>
              <a:chExt cx="2304256" cy="4392488"/>
            </a:xfrm>
          </p:grpSpPr>
          <p:pic>
            <p:nvPicPr>
              <p:cNvPr id="92166" name="Picture 6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67544" y="864096"/>
                <a:ext cx="2300125" cy="437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" name="Picture 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67544" y="843558"/>
                <a:ext cx="2304256" cy="936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7544" y="2859782"/>
              <a:ext cx="2304256" cy="94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5536" y="3795886"/>
              <a:ext cx="2376264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67544" y="1635646"/>
              <a:ext cx="2304256" cy="1102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872" y="699542"/>
            <a:ext cx="2285482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群組 15"/>
          <p:cNvGrpSpPr/>
          <p:nvPr/>
        </p:nvGrpSpPr>
        <p:grpSpPr>
          <a:xfrm>
            <a:off x="5940152" y="771550"/>
            <a:ext cx="2369978" cy="4371950"/>
            <a:chOff x="4860032" y="2234211"/>
            <a:chExt cx="2304256" cy="425071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860032" y="2234211"/>
              <a:ext cx="2285482" cy="2209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860033" y="4227934"/>
              <a:ext cx="2304255" cy="225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 bwMode="auto">
          <a:xfrm>
            <a:off x="1475656" y="123478"/>
            <a:ext cx="7056784" cy="49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576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Promotion Material – Online &amp; Pull-up</a:t>
            </a:r>
            <a:r>
              <a:rPr kumimoji="0" lang="en-US" altLang="zh-TW" sz="2400" b="1" i="0" u="none" strike="noStrike" kern="1200" cap="none" spc="0" normalizeH="0" noProof="0" dirty="0" smtClean="0">
                <a:ln>
                  <a:noFill/>
                </a:ln>
                <a:solidFill>
                  <a:srgbClr val="0B4576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Banner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B4576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" name="Picture 5" descr="Confidential_blue_ss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843558"/>
            <a:ext cx="4392488" cy="161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2427734"/>
            <a:ext cx="4427984" cy="128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3651870"/>
            <a:ext cx="3707904" cy="137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1059582"/>
            <a:ext cx="1737837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6300192" y="699542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Series Pull-up Banner </a:t>
            </a:r>
            <a:endParaRPr lang="zh-TW" altLang="en-US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156363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Series Banner </a:t>
            </a:r>
            <a:endParaRPr lang="zh-TW" altLang="en-US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72000" y="2787774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VP2730 Banner </a:t>
            </a:r>
            <a:endParaRPr lang="zh-TW" altLang="en-US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560" y="4155926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VP1920 Banner </a:t>
            </a:r>
            <a:endParaRPr lang="zh-TW" altLang="en-US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28770" y="150829"/>
            <a:ext cx="6931662" cy="492095"/>
          </a:xfrm>
        </p:spPr>
        <p:txBody>
          <a:bodyPr/>
          <a:lstStyle/>
          <a:p>
            <a:pPr lvl="0"/>
            <a:r>
              <a:rPr lang="en-US" altLang="zh-TW" dirty="0" smtClean="0"/>
              <a:t>Promotion Material – Keyword &amp; Social Posts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403648" y="4227934"/>
          <a:ext cx="914400" cy="769937"/>
        </p:xfrm>
        <a:graphic>
          <a:graphicData uri="http://schemas.openxmlformats.org/presentationml/2006/ole">
            <p:oleObj spid="_x0000_s1026" name="工作表" showAsIcon="1" r:id="rId3" imgW="914400" imgH="769680" progId="Excel.Sheet.12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059582"/>
            <a:ext cx="2880320" cy="282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1059582"/>
            <a:ext cx="2880320" cy="282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58306" y="1059582"/>
            <a:ext cx="288569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251520" y="4155926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Keyword Pack</a:t>
            </a:r>
            <a:endParaRPr lang="zh-TW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42928" y="843558"/>
            <a:ext cx="8229600" cy="3394075"/>
          </a:xfrm>
        </p:spPr>
        <p:txBody>
          <a:bodyPr/>
          <a:lstStyle/>
          <a:p>
            <a:r>
              <a:rPr lang="en-US" altLang="zh-TW" dirty="0" smtClean="0"/>
              <a:t> Enhance PR and media exposures to spread out the exposures. 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 Highly encourage to approach SI or </a:t>
            </a:r>
            <a:r>
              <a:rPr lang="en-US" altLang="zh-TW" dirty="0" err="1" smtClean="0"/>
              <a:t>disty</a:t>
            </a:r>
            <a:r>
              <a:rPr lang="en-US" altLang="zh-TW" dirty="0" smtClean="0"/>
              <a:t> to do local peer review article and video.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Equip VP Series into ATEN Showroom and well-leverage the venue to do customer training/demo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HQ will supply the product video around Nov/E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Promotion Suggestions</a:t>
            </a:r>
            <a:endParaRPr lang="zh-TW" altLang="en-US" dirty="0"/>
          </a:p>
        </p:txBody>
      </p:sp>
      <p:pic>
        <p:nvPicPr>
          <p:cNvPr id="96258" name="Picture 2" descr="ãsales growth pngãçåçæå°çµæ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747221"/>
            <a:ext cx="4752528" cy="2396279"/>
          </a:xfrm>
          <a:prstGeom prst="rect">
            <a:avLst/>
          </a:prstGeom>
          <a:noFill/>
        </p:spPr>
      </p:pic>
      <p:pic>
        <p:nvPicPr>
          <p:cNvPr id="8" name="Picture 5" descr="Confidential_blue_ss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1059582"/>
            <a:ext cx="8229600" cy="3394075"/>
          </a:xfrm>
        </p:spPr>
        <p:txBody>
          <a:bodyPr/>
          <a:lstStyle/>
          <a:p>
            <a:r>
              <a:rPr lang="en-US" altLang="zh-TW" dirty="0" smtClean="0">
                <a:sym typeface="微軟正黑體" pitchFamily="34" charset="-120"/>
              </a:rPr>
              <a:t>Customer Value Proposition of VP2730, VP1920</a:t>
            </a:r>
          </a:p>
          <a:p>
            <a:r>
              <a:rPr lang="en-US" altLang="zh-TW" dirty="0" smtClean="0">
                <a:sym typeface="微軟正黑體" pitchFamily="34" charset="-120"/>
              </a:rPr>
              <a:t>4P Framework</a:t>
            </a:r>
          </a:p>
          <a:p>
            <a:r>
              <a:rPr lang="en-US" altLang="zh-TW" dirty="0" smtClean="0">
                <a:sym typeface="微軟正黑體" pitchFamily="34" charset="-120"/>
              </a:rPr>
              <a:t>Promotion Resources </a:t>
            </a:r>
          </a:p>
          <a:p>
            <a:r>
              <a:rPr lang="en-US" altLang="zh-TW" dirty="0" smtClean="0">
                <a:sym typeface="微軟正黑體" pitchFamily="34" charset="-120"/>
              </a:rPr>
              <a:t>Promotion Suggestions</a:t>
            </a:r>
          </a:p>
          <a:p>
            <a:pPr>
              <a:buNone/>
            </a:pPr>
            <a:endParaRPr lang="en-US" altLang="zh-TW" dirty="0" smtClean="0">
              <a:sym typeface="微軟正黑體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" name="Picture 1" descr="T:\8020\行銷推廣中心\1-Mandy\Linda\1025_VP\0_Product_pic\ss_VP2730_VP1920_photo_front_light-RG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87774"/>
            <a:ext cx="626873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428596" y="1923678"/>
            <a:ext cx="8316941" cy="428628"/>
          </a:xfrm>
        </p:spPr>
        <p:txBody>
          <a:bodyPr/>
          <a:lstStyle/>
          <a:p>
            <a:r>
              <a:rPr lang="en-US" altLang="zh-TW" dirty="0" smtClean="0"/>
              <a:t>Customer Value Proposition</a:t>
            </a:r>
          </a:p>
          <a:p>
            <a:r>
              <a:rPr lang="en-US" altLang="zh-TW" dirty="0" smtClean="0"/>
              <a:t>VP2730 &amp; VP1920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1979712" y="3003798"/>
            <a:ext cx="590465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339752" y="920209"/>
            <a:ext cx="58326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Multi-format solutions deliver high-quality, multi-format video and audio switching and conversion.</a:t>
            </a:r>
          </a:p>
          <a:p>
            <a:endParaRPr lang="en-US" altLang="zh-TW" sz="500" dirty="0" smtClean="0">
              <a:latin typeface="Arial" pitchFamily="34" charset="0"/>
              <a:cs typeface="Arial" pitchFamily="34" charset="0"/>
            </a:endParaRPr>
          </a:p>
          <a:p>
            <a:pPr indent="179388" defTabSz="457200">
              <a:buFont typeface="Arial" pitchFamily="34" charset="0"/>
              <a:buChar char="•"/>
              <a:defRPr/>
            </a:pPr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Typical Spaces: </a:t>
            </a:r>
          </a:p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     Presentation Meeting Room</a:t>
            </a:r>
            <a:endParaRPr lang="zh-TW" altLang="zh-TW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     Training Room</a:t>
            </a:r>
            <a:endParaRPr lang="zh-TW" altLang="zh-TW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     Classroom</a:t>
            </a:r>
          </a:p>
          <a:p>
            <a:endParaRPr lang="en-US" altLang="zh-TW" sz="500" dirty="0" smtClean="0">
              <a:latin typeface="Arial" pitchFamily="34" charset="0"/>
              <a:cs typeface="Arial" pitchFamily="34" charset="0"/>
            </a:endParaRPr>
          </a:p>
          <a:p>
            <a:pPr indent="179388" defTabSz="457200">
              <a:buFont typeface="Arial" pitchFamily="34" charset="0"/>
              <a:buChar char="•"/>
              <a:defRPr/>
            </a:pPr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Current Model:</a:t>
            </a:r>
          </a:p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    VP1920</a:t>
            </a:r>
          </a:p>
        </p:txBody>
      </p:sp>
      <p:sp>
        <p:nvSpPr>
          <p:cNvPr id="6" name="矩形 5"/>
          <p:cNvSpPr/>
          <p:nvPr/>
        </p:nvSpPr>
        <p:spPr>
          <a:xfrm>
            <a:off x="2411760" y="3003798"/>
            <a:ext cx="561662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Collaborative presentation solutions facilitate distance-free content sharing with advanced audio.</a:t>
            </a:r>
          </a:p>
          <a:p>
            <a:endParaRPr lang="en-US" altLang="zh-TW" sz="500" dirty="0" smtClean="0">
              <a:latin typeface="Arial" pitchFamily="34" charset="0"/>
              <a:cs typeface="Arial" pitchFamily="34" charset="0"/>
            </a:endParaRPr>
          </a:p>
          <a:p>
            <a:pPr indent="179388" defTabSz="457200">
              <a:buFont typeface="Arial" pitchFamily="34" charset="0"/>
              <a:buChar char="•"/>
              <a:defRPr/>
            </a:pPr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Typical Spaces: </a:t>
            </a:r>
          </a:p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     Conference Room</a:t>
            </a:r>
            <a:endParaRPr lang="zh-TW" altLang="zh-TW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     Boardroom</a:t>
            </a:r>
            <a:endParaRPr lang="zh-TW" altLang="zh-TW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     Lecture Hall</a:t>
            </a:r>
          </a:p>
          <a:p>
            <a:endParaRPr lang="en-US" altLang="zh-TW" sz="500" dirty="0" smtClean="0">
              <a:latin typeface="Arial" pitchFamily="34" charset="0"/>
              <a:cs typeface="Arial" pitchFamily="34" charset="0"/>
            </a:endParaRPr>
          </a:p>
          <a:p>
            <a:pPr indent="179388" defTabSz="457200">
              <a:buFont typeface="Arial" pitchFamily="34" charset="0"/>
              <a:buChar char="•"/>
              <a:defRPr/>
            </a:pPr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Current Model:</a:t>
            </a:r>
          </a:p>
          <a:p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    VP2730</a:t>
            </a:r>
          </a:p>
          <a:p>
            <a:endParaRPr lang="en-US" altLang="zh-TW" sz="1200" dirty="0" smtClean="0">
              <a:latin typeface="Arial" pitchFamily="34" charset="0"/>
              <a:cs typeface="Arial" pitchFamily="34" charset="0"/>
            </a:endParaRPr>
          </a:p>
          <a:p>
            <a:endParaRPr lang="zh-TW" altLang="en-U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T:\8020\AD_DATA\Photos\Photos_ATEN_products\photo_300 dpi\VP\VP2730_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7576" y="3651870"/>
            <a:ext cx="3816424" cy="1224136"/>
          </a:xfrm>
          <a:prstGeom prst="rect">
            <a:avLst/>
          </a:prstGeom>
          <a:noFill/>
        </p:spPr>
      </p:pic>
      <p:cxnSp>
        <p:nvCxnSpPr>
          <p:cNvPr id="8" name="直線接點 7"/>
          <p:cNvCxnSpPr/>
          <p:nvPr/>
        </p:nvCxnSpPr>
        <p:spPr>
          <a:xfrm>
            <a:off x="1907704" y="4731990"/>
            <a:ext cx="439248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763688" y="915566"/>
            <a:ext cx="626469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T:\8020\AD_DATA\Photos\Photos_ATEN_products\photo_300 dpi\VP\VP1920_ph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419621"/>
            <a:ext cx="3744416" cy="1348933"/>
          </a:xfrm>
          <a:prstGeom prst="rect">
            <a:avLst/>
          </a:prstGeom>
          <a:noFill/>
        </p:spPr>
      </p:pic>
      <p:cxnSp>
        <p:nvCxnSpPr>
          <p:cNvPr id="11" name="直線接點 10"/>
          <p:cNvCxnSpPr/>
          <p:nvPr/>
        </p:nvCxnSpPr>
        <p:spPr>
          <a:xfrm>
            <a:off x="1763688" y="2643758"/>
            <a:ext cx="482453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389777" y="843558"/>
            <a:ext cx="2021983" cy="1872208"/>
            <a:chOff x="5072845" y="339502"/>
            <a:chExt cx="1788678" cy="1656184"/>
          </a:xfrm>
        </p:grpSpPr>
        <p:sp>
          <p:nvSpPr>
            <p:cNvPr id="13" name="橢圓 12"/>
            <p:cNvSpPr/>
            <p:nvPr/>
          </p:nvSpPr>
          <p:spPr bwMode="auto">
            <a:xfrm>
              <a:off x="5072845" y="339502"/>
              <a:ext cx="1788678" cy="1656184"/>
            </a:xfrm>
            <a:prstGeom prst="ellipse">
              <a:avLst/>
            </a:prstGeom>
            <a:solidFill>
              <a:srgbClr val="7EC3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073056" y="813651"/>
              <a:ext cx="1656184" cy="619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VP1000 </a:t>
              </a:r>
            </a:p>
            <a:p>
              <a:pPr algn="ctr">
                <a:defRPr/>
              </a:pPr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Core Series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67544" y="2859781"/>
            <a:ext cx="2016224" cy="1938677"/>
            <a:chOff x="6228184" y="2893416"/>
            <a:chExt cx="1872207" cy="1892370"/>
          </a:xfrm>
        </p:grpSpPr>
        <p:sp>
          <p:nvSpPr>
            <p:cNvPr id="16" name="橢圓 15"/>
            <p:cNvSpPr/>
            <p:nvPr/>
          </p:nvSpPr>
          <p:spPr bwMode="auto">
            <a:xfrm>
              <a:off x="6228184" y="2893416"/>
              <a:ext cx="1872207" cy="1892370"/>
            </a:xfrm>
            <a:prstGeom prst="ellipse">
              <a:avLst/>
            </a:prstGeom>
            <a:solidFill>
              <a:srgbClr val="1C5B78">
                <a:alpha val="7411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28184" y="3425110"/>
              <a:ext cx="1728193" cy="970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VP2000 Collaborative Series</a:t>
              </a:r>
              <a:endParaRPr lang="zh-TW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72400" y="1131590"/>
            <a:ext cx="534272" cy="48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Series Positioning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:\8020\AD_DATA\Photos\Photos_ATEN_products\photo_300 dpi\VP\VP2730_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7576" y="195486"/>
            <a:ext cx="3816424" cy="1224136"/>
          </a:xfrm>
          <a:prstGeom prst="rect">
            <a:avLst/>
          </a:prstGeom>
          <a:noFill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03648" y="207447"/>
            <a:ext cx="5043494" cy="492095"/>
          </a:xfrm>
        </p:spPr>
        <p:txBody>
          <a:bodyPr/>
          <a:lstStyle/>
          <a:p>
            <a:r>
              <a:rPr lang="en-US" altLang="zh-TW" sz="1800" dirty="0" smtClean="0"/>
              <a:t>VP2730 – Customer Value Proposition</a:t>
            </a:r>
            <a:endParaRPr lang="zh-TW" altLang="en-US" sz="1800" dirty="0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/>
          </p:nvPr>
        </p:nvGraphicFramePr>
        <p:xfrm>
          <a:off x="323528" y="1203598"/>
          <a:ext cx="8620478" cy="3779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1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8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Value Proposition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1 ) All Benefits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2) Favorable Points of 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3) Resonating Focus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45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Consists of</a:t>
                      </a:r>
                      <a:endParaRPr lang="zh-TW" altLang="en-US" sz="800" b="1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Supports multi-format 7 Inputs, 3 outputs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HDBaseT</a:t>
                      </a: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Extension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Wired &amp; Streaming hybrid solution for distance-free collaboration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 Seamless Switching with </a:t>
                      </a:r>
                      <a:r>
                        <a:rPr lang="en-US" altLang="zh-TW" sz="800" b="0" kern="12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Scaler</a:t>
                      </a:r>
                      <a:endParaRPr lang="en-US" altLang="zh-TW" sz="800" b="0" kern="1200" baseline="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Multi-view function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Audio mixer and phantom-powered </a:t>
                      </a:r>
                      <a:r>
                        <a:rPr lang="en-US" altLang="zh-TW" sz="8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Mic</a:t>
                      </a: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support 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Meeting management features, capture, freeze, chat..etc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Compatible with ATEN Control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800" b="1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Wired &amp; Streaming hybrid solution for distance-free collaboration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 Seamless Switching with </a:t>
                      </a:r>
                      <a:r>
                        <a:rPr lang="en-US" altLang="zh-TW" sz="800" b="0" kern="12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Scaler</a:t>
                      </a:r>
                      <a:endParaRPr lang="en-US" altLang="zh-TW" sz="800" b="0" kern="1200" baseline="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Intuitive OSD &amp; Web GUI to streamline operation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800" b="1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POP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Multi-view function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Compatible with ATEN Control System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800" b="1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Facilitating Seamless Distance-free Collaboration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Wired &amp; Streaming hybrid solution for distance-free collaboration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 Seamless Switching with </a:t>
                      </a:r>
                      <a:r>
                        <a:rPr lang="en-US" altLang="zh-TW" sz="8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Scaler</a:t>
                      </a:r>
                      <a:endParaRPr lang="en-US" altLang="zh-TW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Easy-to-use 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Compatible with ATEN Control System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6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Answers the customer question</a:t>
                      </a:r>
                      <a:endParaRPr lang="zh-TW" altLang="en-US" sz="800" b="1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End-users request</a:t>
                      </a:r>
                      <a:r>
                        <a:rPr lang="en-US" altLang="zh-TW" sz="8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every smooth content switching to ensure meeting efficiency.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Remote collaboration is common and essential in the current corporate climate</a:t>
                      </a:r>
                      <a:endParaRPr lang="en-US" altLang="zh-TW" sz="8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End-users</a:t>
                      </a:r>
                      <a:r>
                        <a:rPr lang="en-US" altLang="zh-TW" sz="8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need a flexibility solution for both small-scale or large scale conferencing meeting 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system operation is streamlined and easy-to-use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Balanced features and specs to support the popular demand in the market with a reasonable price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Wired &amp; Streaming hybrid solution for distance-free collaboration. 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 Seamless Switching with </a:t>
                      </a:r>
                      <a:r>
                        <a:rPr lang="en-US" altLang="zh-TW" sz="8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Scaler</a:t>
                      </a:r>
                      <a:endParaRPr lang="en-US" altLang="zh-TW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Multi-view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zh-TW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Deliver high-quality meeting experience with reasonable price. 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ATEN team can live demo and pre-test in ATEN demo rooms to ensure the offering </a:t>
                      </a:r>
                      <a:endParaRPr lang="en-US" altLang="zh-TW" sz="8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45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Requires</a:t>
                      </a:r>
                      <a:endParaRPr lang="zh-TW" altLang="en-US" sz="800" b="1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VP2730 features</a:t>
                      </a:r>
                      <a:r>
                        <a:rPr lang="en-US" altLang="zh-TW" sz="8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ultra seamless switch that is extremely responsive for best meeting experience.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Wired</a:t>
                      </a:r>
                      <a:r>
                        <a:rPr lang="en-US" altLang="zh-TW" sz="8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&amp; streaming hybrid solution give the flexibility to do the small-scale conferencing meeting or can integrate with advanced conferencing system for large-scale meeting. Also Control System compatible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1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Current feedback highlight: 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800" b="1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   1. Appreciate the switching speed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800" b="1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   2. Multi-view function is very useful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Competitor’s price is relative higher, streaming function usually features in high-end model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Some competitors just streaming in or streaming out. Some competitors has wireless presentation solution, but that mainly for local meeting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Equip VP Series in ATEM demo room for demo, testing and training.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51520" y="627534"/>
            <a:ext cx="5112567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100" b="1" dirty="0" smtClean="0">
                <a:latin typeface="Arial" pitchFamily="34" charset="0"/>
                <a:cs typeface="Arial" pitchFamily="34" charset="0"/>
              </a:rPr>
              <a:t>Target Customers:</a:t>
            </a:r>
          </a:p>
          <a:p>
            <a:pPr lvl="0" defTabSz="457200">
              <a:defRPr/>
            </a:pPr>
            <a:r>
              <a:rPr lang="en-US" altLang="zh-TW" sz="1100" dirty="0" smtClean="0">
                <a:latin typeface="Arial" pitchFamily="34" charset="0"/>
                <a:cs typeface="Arial" pitchFamily="34" charset="0"/>
              </a:rPr>
              <a:t>DMR/VAR/SI who carry presentation switches for mid-to-large sized meeting environments, including conference rooms, boardrooms, lecture halls. </a:t>
            </a:r>
            <a:endParaRPr lang="zh-TW" altLang="zh-TW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6216" y="1203598"/>
            <a:ext cx="2448272" cy="3816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:\8020\AD_DATA\Photos\Photos_ATEN_products\photo_300 dpi\VP\VP2730_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39502"/>
            <a:ext cx="3816424" cy="1224136"/>
          </a:xfrm>
          <a:prstGeom prst="rect">
            <a:avLst/>
          </a:prstGeom>
          <a:noFill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72722" y="207447"/>
            <a:ext cx="5043494" cy="492095"/>
          </a:xfrm>
        </p:spPr>
        <p:txBody>
          <a:bodyPr/>
          <a:lstStyle/>
          <a:p>
            <a:r>
              <a:rPr lang="en-US" altLang="zh-TW" sz="1800" dirty="0" smtClean="0"/>
              <a:t>VP1920 – Customer Value Proposition</a:t>
            </a:r>
            <a:endParaRPr lang="zh-TW" altLang="en-US" sz="1800" dirty="0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/>
          </p:nvPr>
        </p:nvGraphicFramePr>
        <p:xfrm>
          <a:off x="323528" y="1419623"/>
          <a:ext cx="8620478" cy="36330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3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3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Value Proposition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1 ) All Benefits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2) Favorable Points of 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3) Resonating Focus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8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Consists of</a:t>
                      </a:r>
                      <a:endParaRPr lang="zh-TW" altLang="en-US" sz="800" b="1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Supports wide range analog and digital input interfaces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4K resolution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USB control routing for PC and touch panel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Matrix &amp; </a:t>
                      </a:r>
                      <a:r>
                        <a:rPr lang="en-US" altLang="zh-TW" sz="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PiP</a:t>
                      </a:r>
                      <a:r>
                        <a:rPr lang="en-US" altLang="zh-TW" sz="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mode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Audio embedding &amp; de-embedding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zh-TW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800" b="1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USB control routing for PCs and touch panels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8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(KVM switching function)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Intuitive OSD to streamline operation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800" b="0" baseline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POP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Supports wide range analog and digital input interfaces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4K resolution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800" b="1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Empowering multi-format 4K presentations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USB control switching 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Intuitive and easy-to-use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28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Answers the customer question</a:t>
                      </a:r>
                      <a:endParaRPr lang="zh-TW" altLang="en-US" sz="800" b="1" kern="1200" dirty="0" smtClean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800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Need a just right small-to-medium sized solution to </a:t>
                      </a:r>
                      <a:r>
                        <a:rPr lang="en-US" altLang="zh-TW" sz="800" b="1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common digital and legacy interfaces.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Considering teacher’s demand, USB switch control is essential to classroom application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system operation is streamlined and easy-to-use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VP1920 also extremely suitable for meeting room environment equipped PCs. PC control and integration is much easier than competitors without similar function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Classroom application is a hot market that VP1920 can fully support with its wide range interfaces support and KVM switching feature. 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High CP value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zh-TW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Add a valuable option in the offering to gain more profits. 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VP1920 can support customers entering into meeting room and classroom related projects easier. 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ATEN team can live demo and pre-test in ATEN demo rooms to ensure the offering </a:t>
                      </a:r>
                      <a:endParaRPr lang="en-US" altLang="zh-TW" sz="8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3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Requires</a:t>
                      </a:r>
                      <a:endParaRPr lang="zh-TW" altLang="en-US" sz="800" b="1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Specially suitable for  </a:t>
                      </a:r>
                      <a:r>
                        <a:rPr lang="en-US" altLang="zh-TW" sz="800" b="1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Classroom Application </a:t>
                      </a:r>
                      <a:r>
                        <a:rPr lang="en-US" altLang="zh-TW" sz="800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with USB control routing support. </a:t>
                      </a:r>
                      <a:endParaRPr lang="en-US" altLang="zh-TW" sz="8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Less competitor features USB control switching functions. 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Classroom application is a hot search topic online. 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Competitive pricing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Equip VP Series in ATEM demo room for demo, testing and training.</a:t>
                      </a:r>
                    </a:p>
                    <a:p>
                      <a:pPr marL="90488" marR="0" lvl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Competitive pricing strategy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23528" y="699542"/>
            <a:ext cx="56166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100" b="1" dirty="0" smtClean="0">
                <a:latin typeface="Arial" pitchFamily="34" charset="0"/>
                <a:cs typeface="Arial" pitchFamily="34" charset="0"/>
              </a:rPr>
              <a:t>Target Customers:</a:t>
            </a:r>
          </a:p>
          <a:p>
            <a:pPr defTabSz="457200">
              <a:defRPr/>
            </a:pPr>
            <a:r>
              <a:rPr lang="en-US" altLang="zh-TW" sz="1100" dirty="0" smtClean="0">
                <a:latin typeface="Arial" pitchFamily="34" charset="0"/>
                <a:cs typeface="Arial" pitchFamily="34" charset="0"/>
              </a:rPr>
              <a:t>DMR/VAR/SI who carry presentation switches for small-to-medium sized commercial and educational environments, including presentation meeting rooms, training rooms, classrooms.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16416" y="66176"/>
            <a:ext cx="462264" cy="41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588224" y="1419622"/>
            <a:ext cx="2376264" cy="360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395536" y="1923678"/>
            <a:ext cx="8316941" cy="428628"/>
          </a:xfrm>
        </p:spPr>
        <p:txBody>
          <a:bodyPr/>
          <a:lstStyle/>
          <a:p>
            <a:r>
              <a:rPr lang="en-US" altLang="zh-TW" dirty="0" smtClean="0"/>
              <a:t>4P Framework &amp;  </a:t>
            </a:r>
          </a:p>
          <a:p>
            <a:r>
              <a:rPr lang="en-US" altLang="zh-TW" dirty="0" smtClean="0"/>
              <a:t> Promotion Resources &amp; Suggestions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28770" y="150829"/>
            <a:ext cx="6715638" cy="492095"/>
          </a:xfrm>
        </p:spPr>
        <p:txBody>
          <a:bodyPr/>
          <a:lstStyle/>
          <a:p>
            <a:r>
              <a:rPr lang="en-US" altLang="zh-TW" dirty="0" smtClean="0"/>
              <a:t>4P at a Glance</a:t>
            </a:r>
            <a:endParaRPr lang="zh-TW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23527" y="676415"/>
          <a:ext cx="8640961" cy="438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742"/>
                <a:gridCol w="4100795"/>
                <a:gridCol w="3661424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Collaborative Series</a:t>
                      </a:r>
                      <a:r>
                        <a:rPr lang="en-US" altLang="zh-TW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altLang="zh-TW" sz="105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Core Series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292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lang="en-US" altLang="zh-TW" sz="105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 3 Seamless Presentation Matrix Switch with </a:t>
                      </a:r>
                      <a:r>
                        <a:rPr lang="en-US" altLang="zh-TW" sz="105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Scaler</a:t>
                      </a:r>
                      <a:r>
                        <a:rPr lang="en-US" altLang="zh-TW" sz="105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Streaming, Audio Mixer and </a:t>
                      </a:r>
                      <a:r>
                        <a:rPr lang="en-US" altLang="zh-TW" sz="105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HDBaseT</a:t>
                      </a:r>
                      <a:endParaRPr lang="en-US" altLang="zh-TW" sz="105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VP2730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x 2 4K Presentation Matrix Switch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VP1920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85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Product</a:t>
                      </a:r>
                      <a:endParaRPr lang="zh-TW" altLang="en-US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Facilitating Seamless Distance-free Collaboration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05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Wired &amp; Streaming hybrid solution for distance-free collaboration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05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 Seamless Switching with </a:t>
                      </a:r>
                      <a:r>
                        <a:rPr lang="en-US" altLang="zh-TW" sz="105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Scaler</a:t>
                      </a:r>
                      <a:endParaRPr lang="en-US" altLang="zh-TW" sz="105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05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Multi-view</a:t>
                      </a:r>
                      <a:endParaRPr lang="en-US" altLang="zh-TW" sz="105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05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Compatible with ATEN Control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Empowering multi-format 4K presentations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05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USB control routing for PCs and touch panels</a:t>
                      </a:r>
                      <a:endParaRPr lang="en-US" altLang="zh-TW" sz="105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05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Supports wide range analog and digital input interfaces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05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4K resolution</a:t>
                      </a:r>
                    </a:p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05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Matrix &amp; </a:t>
                      </a:r>
                      <a:r>
                        <a:rPr lang="en-US" altLang="zh-TW" sz="105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PiP</a:t>
                      </a:r>
                      <a:r>
                        <a:rPr lang="en-US" altLang="zh-TW" sz="105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1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Price</a:t>
                      </a:r>
                      <a:endParaRPr lang="zh-TW" altLang="en-US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TW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USD2500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TW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USD995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7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Promotion </a:t>
                      </a:r>
                      <a:endParaRPr lang="zh-TW" altLang="en-US" sz="105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zh-TW" sz="1050" b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zh-TW" altLang="zh-TW" sz="11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Place</a:t>
                      </a:r>
                      <a:r>
                        <a:rPr lang="en-US" altLang="zh-TW" sz="105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zh-TW" altLang="en-US" sz="105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TW" sz="105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zh-TW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DMR/VAR/SIs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TW" sz="10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Marketplace,</a:t>
                      </a:r>
                      <a:r>
                        <a:rPr lang="en-US" altLang="zh-TW" sz="105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05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etailer</a:t>
                      </a:r>
                      <a:endParaRPr lang="en-US" altLang="zh-TW" sz="105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zh-TW" altLang="zh-TW" sz="11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008142"/>
            <a:ext cx="432048" cy="39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7"/>
          <p:cNvGrpSpPr/>
          <p:nvPr/>
        </p:nvGrpSpPr>
        <p:grpSpPr>
          <a:xfrm>
            <a:off x="2517677" y="3638927"/>
            <a:ext cx="2450156" cy="1262811"/>
            <a:chOff x="771588" y="3375454"/>
            <a:chExt cx="2061242" cy="1262811"/>
          </a:xfrm>
        </p:grpSpPr>
        <p:sp>
          <p:nvSpPr>
            <p:cNvPr id="22" name="TextBox 28"/>
            <p:cNvSpPr txBox="1"/>
            <p:nvPr/>
          </p:nvSpPr>
          <p:spPr>
            <a:xfrm>
              <a:off x="771588" y="3514881"/>
              <a:ext cx="2059657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itchFamily="34" charset="0"/>
                <a:buChar char="•"/>
              </a:pPr>
              <a:r>
                <a:rPr lang="en-US" altLang="ko-KR" sz="105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Landing page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altLang="ko-KR" sz="105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Online brochure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altLang="ko-KR" sz="105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eDM</a:t>
              </a:r>
              <a:endParaRPr lang="en-US" altLang="ko-KR" sz="105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altLang="ko-KR" sz="105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Series/Individual banners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altLang="ko-KR" sz="105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Video (2</a:t>
              </a:r>
              <a:r>
                <a:rPr lang="en-US" altLang="ko-KR" sz="1050" baseline="30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altLang="ko-KR" sz="105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wave)</a:t>
              </a:r>
              <a:endParaRPr lang="ko-KR" altLang="en-US" sz="105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/>
              <a:endParaRPr lang="en-US" altLang="ko-KR" sz="1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9"/>
            <p:cNvSpPr txBox="1"/>
            <p:nvPr/>
          </p:nvSpPr>
          <p:spPr>
            <a:xfrm>
              <a:off x="773173" y="3375454"/>
              <a:ext cx="20596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Online Marketing</a:t>
              </a:r>
              <a:endParaRPr lang="ko-KR" altLang="en-US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1835696" y="2906879"/>
            <a:ext cx="6552728" cy="1701664"/>
            <a:chOff x="1403648" y="2496576"/>
            <a:chExt cx="6840760" cy="1776463"/>
          </a:xfrm>
        </p:grpSpPr>
        <p:sp>
          <p:nvSpPr>
            <p:cNvPr id="9" name="Oval 4"/>
            <p:cNvSpPr/>
            <p:nvPr/>
          </p:nvSpPr>
          <p:spPr>
            <a:xfrm>
              <a:off x="1403648" y="2568585"/>
              <a:ext cx="720080" cy="711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0" name="Oval 4"/>
            <p:cNvSpPr/>
            <p:nvPr/>
          </p:nvSpPr>
          <p:spPr>
            <a:xfrm>
              <a:off x="1403648" y="3486612"/>
              <a:ext cx="720080" cy="7112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1" name="Oval 4"/>
            <p:cNvSpPr/>
            <p:nvPr/>
          </p:nvSpPr>
          <p:spPr>
            <a:xfrm>
              <a:off x="4932040" y="2568584"/>
              <a:ext cx="720080" cy="7112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2" name="Oval 4"/>
            <p:cNvSpPr/>
            <p:nvPr/>
          </p:nvSpPr>
          <p:spPr>
            <a:xfrm>
              <a:off x="4936788" y="3446133"/>
              <a:ext cx="720080" cy="711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3" name="Freeform 32">
              <a:extLst>
                <a:ext uri="{FF2B5EF4-FFF2-40B4-BE49-F238E27FC236}">
                  <a16:creationId xmlns="" xmlns:a16="http://schemas.microsoft.com/office/drawing/2014/main" id="{53B498A1-26A6-4245-832A-FD525E672DFA}"/>
                </a:ext>
              </a:extLst>
            </p:cNvPr>
            <p:cNvSpPr/>
            <p:nvPr/>
          </p:nvSpPr>
          <p:spPr>
            <a:xfrm>
              <a:off x="1547664" y="2640593"/>
              <a:ext cx="471686" cy="432048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dirty="0">
                <a:solidFill>
                  <a:srgbClr val="797B4F"/>
                </a:solidFill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2123728" y="2496576"/>
              <a:ext cx="2448272" cy="792088"/>
              <a:chOff x="803640" y="3261783"/>
              <a:chExt cx="2059657" cy="792088"/>
            </a:xfrm>
          </p:grpSpPr>
          <p:sp>
            <p:nvSpPr>
              <p:cNvPr id="19" name="TextBox 25"/>
              <p:cNvSpPr txBox="1"/>
              <p:nvPr/>
            </p:nvSpPr>
            <p:spPr>
              <a:xfrm>
                <a:off x="803640" y="3453707"/>
                <a:ext cx="205965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Arial" pitchFamily="34" charset="0"/>
                  <a:buChar char="•"/>
                </a:pP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Press release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SI/</a:t>
                </a:r>
                <a:r>
                  <a:rPr lang="en-US" altLang="ko-KR" sz="1050" dirty="0" err="1" smtClean="0">
                    <a:latin typeface="Arial" pitchFamily="34" charset="0"/>
                    <a:cs typeface="Arial" pitchFamily="34" charset="0"/>
                  </a:rPr>
                  <a:t>Disty</a:t>
                </a: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 review video/article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Media interview</a:t>
                </a:r>
                <a:endParaRPr lang="ko-KR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26"/>
              <p:cNvSpPr txBox="1"/>
              <p:nvPr/>
            </p:nvSpPr>
            <p:spPr>
              <a:xfrm>
                <a:off x="803640" y="3261783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 smtClean="0">
                    <a:latin typeface="Arial" pitchFamily="34" charset="0"/>
                    <a:cs typeface="Arial" pitchFamily="34" charset="0"/>
                  </a:rPr>
                  <a:t>Public Relations</a:t>
                </a:r>
                <a:endParaRPr lang="ko-KR" altLang="en-US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xmlns="" id="{AA6C4E3B-C4F7-4483-9506-B8BAF088C976}"/>
                </a:ext>
              </a:extLst>
            </p:cNvPr>
            <p:cNvSpPr/>
            <p:nvPr/>
          </p:nvSpPr>
          <p:spPr>
            <a:xfrm>
              <a:off x="1666256" y="3906668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dirty="0">
                <a:solidFill>
                  <a:srgbClr val="797B4F"/>
                </a:solidFill>
              </a:endParaRPr>
            </a:p>
          </p:txBody>
        </p:sp>
        <p:sp>
          <p:nvSpPr>
            <p:cNvPr id="25" name="Block Arc 6">
              <a:extLst>
                <a:ext uri="{FF2B5EF4-FFF2-40B4-BE49-F238E27FC236}">
                  <a16:creationId xmlns:a16="http://schemas.microsoft.com/office/drawing/2014/main" xmlns="" id="{9D70508B-70E3-49F3-A5AC-845046278119}"/>
                </a:ext>
              </a:extLst>
            </p:cNvPr>
            <p:cNvSpPr/>
            <p:nvPr/>
          </p:nvSpPr>
          <p:spPr>
            <a:xfrm>
              <a:off x="1535084" y="3690644"/>
              <a:ext cx="203233" cy="205232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dirty="0">
                <a:solidFill>
                  <a:srgbClr val="797B4F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xmlns="" id="{C20880B6-64C4-46F8-899E-C90AD61567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3363" y="361863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dirty="0">
                <a:solidFill>
                  <a:srgbClr val="797B4F"/>
                </a:solidFill>
              </a:endParaRPr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xmlns="" id="{0DD3B7C6-BC6C-40F6-9117-7E30755CD3CB}"/>
                </a:ext>
              </a:extLst>
            </p:cNvPr>
            <p:cNvSpPr/>
            <p:nvPr/>
          </p:nvSpPr>
          <p:spPr>
            <a:xfrm>
              <a:off x="5080804" y="3596479"/>
              <a:ext cx="432049" cy="40443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dirty="0">
                <a:solidFill>
                  <a:srgbClr val="797B4F"/>
                </a:solidFill>
              </a:endParaRPr>
            </a:p>
          </p:txBody>
        </p:sp>
        <p:grpSp>
          <p:nvGrpSpPr>
            <p:cNvPr id="28" name="Group 30"/>
            <p:cNvGrpSpPr/>
            <p:nvPr/>
          </p:nvGrpSpPr>
          <p:grpSpPr>
            <a:xfrm>
              <a:off x="5796136" y="3473828"/>
              <a:ext cx="2448272" cy="799211"/>
              <a:chOff x="803640" y="3158915"/>
              <a:chExt cx="2059657" cy="799211"/>
            </a:xfrm>
          </p:grpSpPr>
          <p:sp>
            <p:nvSpPr>
              <p:cNvPr id="29" name="TextBox 31"/>
              <p:cNvSpPr txBox="1"/>
              <p:nvPr/>
            </p:nvSpPr>
            <p:spPr>
              <a:xfrm>
                <a:off x="803640" y="3357962"/>
                <a:ext cx="205965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Arial" pitchFamily="34" charset="0"/>
                  <a:buChar char="•"/>
                </a:pP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Keyword pack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Social posts 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altLang="ko-KR" sz="1050" dirty="0" err="1" smtClean="0">
                    <a:latin typeface="Arial" pitchFamily="34" charset="0"/>
                    <a:cs typeface="Arial" pitchFamily="34" charset="0"/>
                  </a:rPr>
                  <a:t>Linkedin</a:t>
                </a: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 Campaign</a:t>
                </a:r>
                <a:endParaRPr lang="ko-KR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32"/>
              <p:cNvSpPr txBox="1"/>
              <p:nvPr/>
            </p:nvSpPr>
            <p:spPr>
              <a:xfrm>
                <a:off x="803640" y="315891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 smtClean="0">
                    <a:latin typeface="Arial" pitchFamily="34" charset="0"/>
                    <a:cs typeface="Arial" pitchFamily="34" charset="0"/>
                  </a:rPr>
                  <a:t>SEO/SEM</a:t>
                </a:r>
                <a:endParaRPr lang="ko-KR" altLang="en-US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33"/>
            <p:cNvGrpSpPr/>
            <p:nvPr/>
          </p:nvGrpSpPr>
          <p:grpSpPr>
            <a:xfrm>
              <a:off x="5796136" y="2496576"/>
              <a:ext cx="2448272" cy="825685"/>
              <a:chOff x="803640" y="3261783"/>
              <a:chExt cx="2059657" cy="825685"/>
            </a:xfrm>
          </p:grpSpPr>
          <p:sp>
            <p:nvSpPr>
              <p:cNvPr id="32" name="TextBox 34"/>
              <p:cNvSpPr txBox="1"/>
              <p:nvPr/>
            </p:nvSpPr>
            <p:spPr>
              <a:xfrm>
                <a:off x="803640" y="3487304"/>
                <a:ext cx="205965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Arial" pitchFamily="34" charset="0"/>
                  <a:buChar char="•"/>
                </a:pP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Pull-up banner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Brochure 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Video (2</a:t>
                </a:r>
                <a:r>
                  <a:rPr lang="en-US" altLang="ko-KR" sz="1050" baseline="30000" dirty="0" smtClean="0">
                    <a:latin typeface="Arial" pitchFamily="34" charset="0"/>
                    <a:cs typeface="Arial" pitchFamily="34" charset="0"/>
                  </a:rPr>
                  <a:t>nd</a:t>
                </a:r>
                <a:r>
                  <a:rPr lang="en-US" altLang="ko-KR" sz="1050" dirty="0" smtClean="0">
                    <a:latin typeface="Arial" pitchFamily="34" charset="0"/>
                    <a:cs typeface="Arial" pitchFamily="34" charset="0"/>
                  </a:rPr>
                  <a:t> wave)</a:t>
                </a:r>
                <a:endParaRPr lang="ko-KR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5"/>
              <p:cNvSpPr txBox="1"/>
              <p:nvPr/>
            </p:nvSpPr>
            <p:spPr>
              <a:xfrm>
                <a:off x="803640" y="3261783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 err="1" smtClean="0">
                    <a:latin typeface="Arial" pitchFamily="34" charset="0"/>
                    <a:cs typeface="Arial" pitchFamily="34" charset="0"/>
                  </a:rPr>
                  <a:t>Roadshows</a:t>
                </a:r>
                <a:r>
                  <a:rPr lang="en-US" altLang="ko-KR" sz="1100" b="1" dirty="0" smtClean="0">
                    <a:latin typeface="Arial" pitchFamily="34" charset="0"/>
                    <a:cs typeface="Arial" pitchFamily="34" charset="0"/>
                  </a:rPr>
                  <a:t> /Events </a:t>
                </a:r>
                <a:endParaRPr lang="ko-KR" altLang="en-US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xmlns="" id="{3CDCC0E0-C3EF-44EA-AABA-804E46A511E5}"/>
                </a:ext>
              </a:extLst>
            </p:cNvPr>
            <p:cNvSpPr/>
            <p:nvPr/>
          </p:nvSpPr>
          <p:spPr>
            <a:xfrm flipH="1">
              <a:off x="5076056" y="2787774"/>
              <a:ext cx="436445" cy="360040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  <p:sp>
        <p:nvSpPr>
          <p:cNvPr id="50" name="矩形 49"/>
          <p:cNvSpPr/>
          <p:nvPr/>
        </p:nvSpPr>
        <p:spPr>
          <a:xfrm>
            <a:off x="323528" y="2859782"/>
            <a:ext cx="8640960" cy="1800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" name="Picture 5" descr="Confidential_blue_ss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79512" y="699542"/>
            <a:ext cx="3096344" cy="3394075"/>
          </a:xfrm>
        </p:spPr>
        <p:txBody>
          <a:bodyPr/>
          <a:lstStyle/>
          <a:p>
            <a:pPr>
              <a:buNone/>
            </a:pPr>
            <a:r>
              <a:rPr lang="en-US" altLang="zh-TW" sz="1350" dirty="0" smtClean="0"/>
              <a:t>Content Highlights:</a:t>
            </a:r>
          </a:p>
          <a:p>
            <a:r>
              <a:rPr lang="en-US" altLang="zh-TW" sz="1350" dirty="0" smtClean="0"/>
              <a:t> Key Features</a:t>
            </a:r>
          </a:p>
          <a:p>
            <a:r>
              <a:rPr lang="en-US" altLang="zh-TW" sz="1350" dirty="0" smtClean="0"/>
              <a:t> Typical Applications &amp; Diagram</a:t>
            </a:r>
          </a:p>
          <a:p>
            <a:r>
              <a:rPr lang="en-US" altLang="zh-TW" sz="1350" dirty="0" smtClean="0"/>
              <a:t> Series Comparison </a:t>
            </a:r>
            <a:endParaRPr lang="zh-TW" altLang="en-US" sz="135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28770" y="150829"/>
            <a:ext cx="6715638" cy="492095"/>
          </a:xfrm>
        </p:spPr>
        <p:txBody>
          <a:bodyPr/>
          <a:lstStyle/>
          <a:p>
            <a:r>
              <a:rPr lang="en-US" altLang="zh-TW" dirty="0" smtClean="0"/>
              <a:t>Promotion Material – Series Brochure </a:t>
            </a:r>
            <a:endParaRPr lang="zh-TW" alt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79662"/>
            <a:ext cx="2160240" cy="324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699542"/>
            <a:ext cx="4569705" cy="317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7847" y="1923678"/>
            <a:ext cx="4586153" cy="321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onfidential_blue_ss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43888" y="109538"/>
            <a:ext cx="560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7220 GTM 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Frutiger LT 45 Light"/>
        <a:ea typeface="微軟正黑體"/>
        <a:cs typeface=""/>
      </a:majorFont>
      <a:minorFont>
        <a:latin typeface="Frutiger LT 45 Ligh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18 Goal &amp; Strategy 1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Frutiger LT 45 Light"/>
        <a:ea typeface="微軟正黑體"/>
        <a:cs typeface=""/>
      </a:majorFont>
      <a:minorFont>
        <a:latin typeface="Frutiger LT 45 Ligh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Frutiger LT 45 Light"/>
        <a:ea typeface="微軟正黑體"/>
        <a:cs typeface=""/>
      </a:majorFont>
      <a:minorFont>
        <a:latin typeface="Frutiger LT 45 Ligh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_x0020_Line xmlns="c4eba8ba-4142-41e8-8584-5b4d8ab72c10">KVM</Product_x0020_Line>
    <Year xmlns="c4eba8ba-4142-41e8-8584-5b4d8ab72c10">2017</Year>
    <Document_x0020_Type xmlns="c4eba8ba-4142-41e8-8584-5b4d8ab72c10">Advertisement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A4EE7144CE84EB45A3A038B9EE510DCA" ma:contentTypeVersion="3" ma:contentTypeDescription="建立新的文件。" ma:contentTypeScope="" ma:versionID="c60a4f32b280f9bc6a8795a13891bf99">
  <xsd:schema xmlns:xsd="http://www.w3.org/2001/XMLSchema" xmlns:xs="http://www.w3.org/2001/XMLSchema" xmlns:p="http://schemas.microsoft.com/office/2006/metadata/properties" xmlns:ns2="c4eba8ba-4142-41e8-8584-5b4d8ab72c10" targetNamespace="http://schemas.microsoft.com/office/2006/metadata/properties" ma:root="true" ma:fieldsID="1f3913519809ed02031062628727f573" ns2:_="">
    <xsd:import namespace="c4eba8ba-4142-41e8-8584-5b4d8ab72c10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Product_x0020_Line"/>
                <xsd:element ref="ns2:Ye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ba8ba-4142-41e8-8584-5b4d8ab72c10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Advertisement" ma:format="Dropdown" ma:internalName="Document_x0020_Type">
      <xsd:simpleType>
        <xsd:restriction base="dms:Choice">
          <xsd:enumeration value="Advertisement"/>
          <xsd:enumeration value="Brochure"/>
          <xsd:enumeration value="eDM"/>
          <xsd:enumeration value="Email Signature"/>
          <xsd:enumeration value="Flyer"/>
          <xsd:enumeration value="Meeting Documents"/>
          <xsd:enumeration value="Product Images"/>
          <xsd:enumeration value="Product Catalogue"/>
          <xsd:enumeration value="Web Banners"/>
          <xsd:enumeration value="Others"/>
        </xsd:restriction>
      </xsd:simpleType>
    </xsd:element>
    <xsd:element name="Product_x0020_Line" ma:index="9" ma:displayName="Product Line" ma:default="KVM" ma:format="Dropdown" ma:internalName="Product_x0020_Line">
      <xsd:simpleType>
        <xsd:restriction base="dms:Choice">
          <xsd:enumeration value="KVM"/>
          <xsd:enumeration value="Pro A/V"/>
          <xsd:enumeration value="PDU"/>
          <xsd:enumeration value="SOHO"/>
          <xsd:enumeration value="Non-product Related"/>
        </xsd:restriction>
      </xsd:simpleType>
    </xsd:element>
    <xsd:element name="Year" ma:index="10" ma:displayName="Year" ma:default="2016" ma:format="Dropdown" ma:internalName="Year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49D51F-1B0E-4F04-AB66-29C5EDE8A838}">
  <ds:schemaRefs>
    <ds:schemaRef ds:uri="http://schemas.microsoft.com/office/2006/metadata/properties"/>
    <ds:schemaRef ds:uri="http://schemas.microsoft.com/office/infopath/2007/PartnerControls"/>
    <ds:schemaRef ds:uri="c4eba8ba-4142-41e8-8584-5b4d8ab72c10"/>
  </ds:schemaRefs>
</ds:datastoreItem>
</file>

<file path=customXml/itemProps2.xml><?xml version="1.0" encoding="utf-8"?>
<ds:datastoreItem xmlns:ds="http://schemas.openxmlformats.org/officeDocument/2006/customXml" ds:itemID="{FD95C780-650F-418C-AE18-A80097210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47E4B-8B72-4E96-8091-FA732B1DD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ba8ba-4142-41e8-8584-5b4d8ab72c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US7220 GTM Review</Template>
  <TotalTime>50543</TotalTime>
  <Words>1006</Words>
  <Application>Microsoft Office PowerPoint</Application>
  <PresentationFormat>如螢幕大小 (16:9)</PresentationFormat>
  <Paragraphs>197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7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US7220 GTM Review</vt:lpstr>
      <vt:lpstr>自訂設計</vt:lpstr>
      <vt:lpstr>1_自訂設計</vt:lpstr>
      <vt:lpstr>2018 Goal &amp; Strategy 1017</vt:lpstr>
      <vt:lpstr>2_自訂設計</vt:lpstr>
      <vt:lpstr>3_自訂設計</vt:lpstr>
      <vt:lpstr>Office 佈景主題</vt:lpstr>
      <vt:lpstr>工作表</vt:lpstr>
      <vt:lpstr>投影片 1</vt:lpstr>
      <vt:lpstr>Agenda</vt:lpstr>
      <vt:lpstr>投影片 3</vt:lpstr>
      <vt:lpstr>Series Positioning </vt:lpstr>
      <vt:lpstr>VP2730 – Customer Value Proposition</vt:lpstr>
      <vt:lpstr>VP1920 – Customer Value Proposition</vt:lpstr>
      <vt:lpstr>投影片 7</vt:lpstr>
      <vt:lpstr>4P at a Glance</vt:lpstr>
      <vt:lpstr>Promotion Material – Series Brochure </vt:lpstr>
      <vt:lpstr>Promotion Material – ADs</vt:lpstr>
      <vt:lpstr>Promotion Material – Landing Page &amp; eDM</vt:lpstr>
      <vt:lpstr>投影片 12</vt:lpstr>
      <vt:lpstr>Promotion Material – Keyword &amp; Social Posts</vt:lpstr>
      <vt:lpstr>Promotion Suggestions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boweilai</dc:creator>
  <cp:lastModifiedBy>lindahung</cp:lastModifiedBy>
  <cp:revision>1541</cp:revision>
  <dcterms:created xsi:type="dcterms:W3CDTF">2017-08-09T11:56:54Z</dcterms:created>
  <dcterms:modified xsi:type="dcterms:W3CDTF">2018-10-26T11:05:49Z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0x010100A4EE7144CE84EB45A3A038B9EE510DCA</vt:lpwstr>
  </property>
</Properties>
</file>