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2" r:id="rId5"/>
    <p:sldMasterId id="2147483805" r:id="rId6"/>
  </p:sldMasterIdLst>
  <p:notesMasterIdLst>
    <p:notesMasterId r:id="rId15"/>
  </p:notesMasterIdLst>
  <p:handoutMasterIdLst>
    <p:handoutMasterId r:id="rId16"/>
  </p:handoutMasterIdLst>
  <p:sldIdLst>
    <p:sldId id="310" r:id="rId7"/>
    <p:sldId id="520" r:id="rId8"/>
    <p:sldId id="521" r:id="rId9"/>
    <p:sldId id="522" r:id="rId10"/>
    <p:sldId id="526" r:id="rId11"/>
    <p:sldId id="524" r:id="rId12"/>
    <p:sldId id="527" r:id="rId13"/>
    <p:sldId id="330" r:id="rId14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3333CC"/>
    <a:srgbClr val="759CCB"/>
    <a:srgbClr val="66FFFF"/>
    <a:srgbClr val="B5F9FF"/>
    <a:srgbClr val="CCFF99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7" autoAdjust="0"/>
    <p:restoredTop sz="95430" autoAdjust="0"/>
  </p:normalViewPr>
  <p:slideViewPr>
    <p:cSldViewPr>
      <p:cViewPr>
        <p:scale>
          <a:sx n="80" d="100"/>
          <a:sy n="80" d="100"/>
        </p:scale>
        <p:origin x="-960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66" y="-9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17280A0-2EBC-4508-8387-E41381988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D66DAD2-01B0-4787-91D5-D79A3FD525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6B78E-EE16-4E67-A81A-B9EA2DE055A6}" type="slidenum">
              <a:rPr lang="en-US" altLang="zh-TW" smtClean="0">
                <a:ea typeface="新細明體" pitchFamily="18" charset="-120"/>
              </a:rPr>
              <a:pPr/>
              <a:t>1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17ECE-A310-45BA-B81F-ECE1DB6C2C5A}" type="slidenum">
              <a:rPr lang="en-US" altLang="zh-TW" smtClean="0">
                <a:ea typeface="新細明體" pitchFamily="18" charset="-120"/>
              </a:rPr>
              <a:pPr/>
              <a:t>8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133600"/>
            <a:ext cx="5903913" cy="647700"/>
          </a:xfrm>
          <a:effectLst>
            <a:outerShdw dist="28398" dir="3806097" algn="ctr" rotWithShape="0">
              <a:srgbClr val="132164">
                <a:alpha val="10001"/>
              </a:srgbClr>
            </a:outerShdw>
          </a:effectLst>
        </p:spPr>
        <p:txBody>
          <a:bodyPr anchor="ctr"/>
          <a:lstStyle>
            <a:lvl1pPr algn="ctr">
              <a:defRPr sz="2900" i="0">
                <a:solidFill>
                  <a:schemeClr val="bg1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708275"/>
            <a:ext cx="5905500" cy="576263"/>
          </a:xfrm>
          <a:effectLst>
            <a:outerShdw dist="17961" dir="2700000" algn="ctr" rotWithShape="0">
              <a:srgbClr val="132164">
                <a:alpha val="95000"/>
              </a:srgbClr>
            </a:outerShdw>
          </a:effectLst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87EDFF"/>
                </a:solidFill>
              </a:defRPr>
            </a:lvl1pPr>
          </a:lstStyle>
          <a:p>
            <a:endParaRPr lang="zh-TW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EFF9-B25C-481A-AB43-1B573B66B908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C69D2-6CB0-4C6E-8EE5-B74F5B9373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8613" y="549275"/>
            <a:ext cx="2141537" cy="55451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549275"/>
            <a:ext cx="6275388" cy="55451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0E29-E994-4DB9-B96B-BF6D6563F9E9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2FFB-3AAD-46D8-9FDF-83538ACA79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09C0-6B5F-4612-9379-9C4335D4DE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0A70-67D3-4C4A-9C61-68205AE778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5EE8-7F9F-43AB-A998-DD6842224B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C465-BAC0-4376-B170-99EDC3B993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314B-CB35-407F-8AB2-A7509144F8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FFFC-C73C-47C2-9C3E-8623291619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558A-F6D4-4055-99C8-E0CC74B12D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10F9-E516-4693-8D1E-A1354FD8A1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489825" cy="4905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908720"/>
            <a:ext cx="8496300" cy="554461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243888" y="6545263"/>
            <a:ext cx="900112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BB9A-2708-45CA-9256-CA9B5F36EAEE}" type="datetime1">
              <a:rPr lang="zh-TW" altLang="en-US"/>
              <a:pPr>
                <a:defRPr/>
              </a:pPr>
              <a:t>2017/3/29</a:t>
            </a:fld>
            <a:endParaRPr lang="en-US" altLang="zh-TW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0" y="6513513"/>
            <a:ext cx="642938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5E2C-E2B7-45B0-BB40-5B35D369A08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8074-7CC6-4026-8354-C2D94FCF40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CAD1-CAC5-4558-ACFD-51134C63E6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0277-A9F3-4E78-9690-3BD8E8B4DB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C155-AC32-4C2E-BF18-09CC21C715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FDB3-064D-43BD-A077-E73A01B91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A35B-BDD4-4583-9C65-2730249080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5EE2-7CA7-443F-9FC9-2E302098D3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6A7A-DBA7-433F-A6E5-75E485D814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8A2C-723E-4E6A-9A6B-06A0A4DF47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920B-BBA0-4BD7-9D44-2247849B15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CCD6-720E-492A-9CD6-261708830968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15DFA-1436-4C1B-B694-5D8BE1C209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1148-18D8-4E0B-B863-B353C86AC9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3BAC-5ED2-4E00-BA22-ACFEE9E881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2B29-E742-4302-95E6-211765E5A5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4B08-3FCC-4341-BEB0-7299F7E800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C966-5DE1-4E86-B3F6-2A433FDC7C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FDB2-6E2F-4078-B2B1-D5D00F9AEE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AD22-25CE-4CC1-B3F2-D5A493D19948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FC9F-0463-4359-A140-7361ACCAA4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BD58-5EBF-46F3-AE6E-37F460CB6139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524A-035F-44BA-ABDF-55DBD29EDF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92229-C129-4A44-806C-2F0B8C1F633B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1A5DD-2638-4901-8A4B-1700C9C77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C0DF-B8E8-41C5-8D48-70788E803361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5D0EC-6E81-468A-8067-3401347ADC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6AF8-3E38-4CF9-BAED-03779EB22D24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2EA5-B387-4249-90BD-7708DAA66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4AAB-BA57-4454-968B-1FF8531BC11B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42281-202A-4C0C-B61E-29E421F29E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4898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545263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AF343995-20B6-4AB2-B24D-4171D2E3FDDD}" type="datetime1">
              <a:rPr lang="zh-TW" altLang="en-US"/>
              <a:pPr>
                <a:defRPr/>
              </a:pPr>
              <a:t>2017/3/29</a:t>
            </a:fld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13513"/>
            <a:ext cx="936625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024BAA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4CC68301-DD61-48DB-A16B-AFA7C49809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E72461C-0EFA-46AD-8E38-6761054265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  <p:sldLayoutId id="2147484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2017/3/29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5B31A16-793B-451B-BD76-70A529A115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  <p:sldLayoutId id="2147484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27088" y="2708275"/>
            <a:ext cx="7489825" cy="1008063"/>
          </a:xfrm>
          <a:prstGeom prst="rect">
            <a:avLst/>
          </a:prstGeom>
        </p:spPr>
        <p:txBody>
          <a:bodyPr/>
          <a:lstStyle>
            <a:lvl1pPr algn="r">
              <a:defRPr sz="2800" i="0">
                <a:solidFill>
                  <a:schemeClr val="bg1"/>
                </a:solidFill>
              </a:defRPr>
            </a:lvl1pPr>
          </a:lstStyle>
          <a:p>
            <a:pPr algn="ctr" eaLnBrk="0" hangingPunct="0">
              <a:defRPr/>
            </a:pPr>
            <a:r>
              <a:rPr lang="en-US" altLang="zh-TW" sz="5400" b="1" dirty="0" smtClean="0">
                <a:solidFill>
                  <a:srgbClr val="FFC000"/>
                </a:solidFill>
                <a:latin typeface="+mj-ea"/>
                <a:ea typeface="+mj-ea"/>
              </a:rPr>
              <a:t>VM0202H</a:t>
            </a:r>
          </a:p>
          <a:p>
            <a:pPr algn="ctr" eaLnBrk="0" hangingPunct="0">
              <a:defRPr/>
            </a:pPr>
            <a:r>
              <a:rPr lang="en-US" altLang="zh-TW" b="1" kern="0" dirty="0" smtClean="0">
                <a:latin typeface="+mj-ea"/>
                <a:ea typeface="+mj-ea"/>
                <a:cs typeface="+mj-cs"/>
              </a:rPr>
              <a:t>2x2 4K HDMI Matrix Switch</a:t>
            </a:r>
            <a:endParaRPr lang="zh-TW" altLang="en-US" b="1" kern="0" dirty="0">
              <a:latin typeface="+mj-ea"/>
              <a:ea typeface="+mj-ea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82725" y="4437063"/>
            <a:ext cx="7489825" cy="576262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bg1"/>
                </a:solidFill>
              </a:defRPr>
            </a:lvl1pPr>
          </a:lstStyle>
          <a:p>
            <a:pPr algn="r" eaLnBrk="0" hangingPunct="0">
              <a:defRPr/>
            </a:pPr>
            <a:r>
              <a:rPr lang="en-US" altLang="zh-TW" sz="1500" kern="0" dirty="0" smtClean="0">
                <a:solidFill>
                  <a:srgbClr val="39C6FF"/>
                </a:solidFill>
                <a:latin typeface="Myriad Pro" pitchFamily="34" charset="0"/>
                <a:ea typeface="+mj-ea"/>
                <a:cs typeface="+mj-cs"/>
              </a:rPr>
              <a:t>Applied Video Product Department</a:t>
            </a:r>
          </a:p>
          <a:p>
            <a:pPr algn="r" eaLnBrk="0" hangingPunct="0">
              <a:defRPr/>
            </a:pPr>
            <a:r>
              <a:rPr lang="en-US" altLang="zh-TW" sz="1500" kern="0" dirty="0" smtClean="0">
                <a:solidFill>
                  <a:srgbClr val="39C6FF"/>
                </a:solidFill>
                <a:latin typeface="Myriad Pro" pitchFamily="34" charset="0"/>
                <a:ea typeface="+mj-ea"/>
                <a:cs typeface="+mj-cs"/>
              </a:rPr>
              <a:t>Sophia Lai </a:t>
            </a:r>
          </a:p>
          <a:p>
            <a:pPr algn="r" eaLnBrk="0" hangingPunct="0">
              <a:defRPr/>
            </a:pPr>
            <a:r>
              <a:rPr lang="en-US" altLang="zh-TW" sz="1500" kern="0" dirty="0" smtClean="0">
                <a:solidFill>
                  <a:srgbClr val="39C6FF"/>
                </a:solidFill>
                <a:latin typeface="Myriad Pro" pitchFamily="34" charset="0"/>
                <a:ea typeface="+mj-ea"/>
                <a:cs typeface="+mj-cs"/>
              </a:rPr>
              <a:t>2017, 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675688" y="6513513"/>
            <a:ext cx="936625" cy="288925"/>
          </a:xfrm>
        </p:spPr>
        <p:txBody>
          <a:bodyPr/>
          <a:lstStyle/>
          <a:p>
            <a:pPr>
              <a:defRPr/>
            </a:pPr>
            <a:fld id="{D50200E2-2288-436A-A455-F62C03F5C47C}" type="slidenum">
              <a:rPr lang="en-US" altLang="zh-TW" smtClean="0"/>
              <a:pPr>
                <a:defRPr/>
              </a:pPr>
              <a:t>2</a:t>
            </a:fld>
            <a:endParaRPr lang="en-US" altLang="zh-TW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05" y="418183"/>
            <a:ext cx="8588375" cy="4905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i="0" kern="1200" dirty="0" smtClean="0">
                <a:latin typeface="+mj-ea"/>
                <a:cs typeface="+mn-cs"/>
              </a:rPr>
              <a:t>VM0202H – 2x2 4K HDMI Matrix Switch</a:t>
            </a:r>
            <a:r>
              <a:rPr lang="en-US" altLang="zh-TW" kern="1200" dirty="0" smtClean="0">
                <a:latin typeface="Calibri" pitchFamily="34" charset="0"/>
                <a:cs typeface="+mn-cs"/>
              </a:rPr>
              <a:t/>
            </a:r>
            <a:br>
              <a:rPr lang="en-US" altLang="zh-TW" kern="1200" dirty="0" smtClean="0">
                <a:latin typeface="Calibri" pitchFamily="34" charset="0"/>
                <a:cs typeface="+mn-cs"/>
              </a:rPr>
            </a:br>
            <a:endParaRPr lang="en-US" altLang="zh-TW" kern="1200" dirty="0" smtClean="0">
              <a:latin typeface="Calibri" pitchFamily="3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86725"/>
            <a:ext cx="4355976" cy="186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4428400"/>
            <a:ext cx="4104456" cy="90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91" y="5301208"/>
            <a:ext cx="3687157" cy="32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467866" y="1484784"/>
            <a:ext cx="8136582" cy="2448272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TW" sz="2400" dirty="0" smtClean="0">
                <a:latin typeface="Calibri" pitchFamily="34" charset="0"/>
              </a:rPr>
              <a:t>The VM0202H matrix switch provides high performance routing of 2 HDMI video sources to any 2 HDMI displays.</a:t>
            </a:r>
          </a:p>
          <a:p>
            <a:pPr>
              <a:buFont typeface="Wingdings" pitchFamily="2" charset="2"/>
              <a:buChar char="n"/>
            </a:pPr>
            <a:endParaRPr lang="en-US" altLang="zh-TW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2400" dirty="0" smtClean="0">
                <a:latin typeface="Calibri" pitchFamily="34" charset="0"/>
              </a:rPr>
              <a:t>Supports video signals up to 4K@30 (4:4:4), 4K@60 (4:2:0)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368152" y="558924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alibri" pitchFamily="34" charset="0"/>
              </a:rPr>
              <a:t>HDMI In / Out</a:t>
            </a:r>
            <a:endParaRPr lang="zh-TW" altLang="en-US" sz="1200" dirty="0">
              <a:latin typeface="Calibri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880320" y="558924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alibri" pitchFamily="34" charset="0"/>
              </a:rPr>
              <a:t>IR / FW / RS232</a:t>
            </a:r>
            <a:endParaRPr lang="zh-TW" altLang="en-US" sz="1200" dirty="0">
              <a:latin typeface="Calibri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4016" y="558924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alibri" pitchFamily="34" charset="0"/>
              </a:rPr>
              <a:t>GND / DC</a:t>
            </a:r>
            <a:endParaRPr lang="zh-TW" altLang="en-US" sz="1200" dirty="0">
              <a:latin typeface="Calibri" pitchFamily="34" charset="0"/>
            </a:endParaRPr>
          </a:p>
        </p:txBody>
      </p:sp>
      <p:sp>
        <p:nvSpPr>
          <p:cNvPr id="15" name="投影片編號版面配置區 4"/>
          <p:cNvSpPr txBox="1">
            <a:spLocks/>
          </p:cNvSpPr>
          <p:nvPr/>
        </p:nvSpPr>
        <p:spPr bwMode="auto">
          <a:xfrm>
            <a:off x="0" y="6513513"/>
            <a:ext cx="642938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25E2C-E2B7-45B0-BB40-5B35D369A086}" type="slidenum">
              <a:rPr kumimoji="1" lang="en-US" altLang="zh-TW" sz="1300" b="1" i="0" u="none" strike="noStrike" kern="1200" cap="none" spc="0" normalizeH="0" baseline="0" noProof="0" smtClean="0">
                <a:ln>
                  <a:noFill/>
                </a:ln>
                <a:solidFill>
                  <a:srgbClr val="024BAA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024BAA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543" y="490191"/>
            <a:ext cx="7489825" cy="490537"/>
          </a:xfrm>
        </p:spPr>
        <p:txBody>
          <a:bodyPr/>
          <a:lstStyle/>
          <a:p>
            <a:r>
              <a:rPr lang="en-US" altLang="zh-TW" sz="2800" i="0" kern="1200" dirty="0" smtClean="0">
                <a:latin typeface="+mj-ea"/>
                <a:cs typeface="+mn-cs"/>
              </a:rPr>
              <a:t>4K ULTRA HD offers a superb </a:t>
            </a:r>
            <a:r>
              <a:rPr lang="en-US" altLang="zh-TW" sz="2800" i="0" kern="1200" dirty="0" smtClean="0">
                <a:latin typeface="+mj-ea"/>
                <a:cs typeface="+mn-cs"/>
              </a:rPr>
              <a:t>image</a:t>
            </a:r>
            <a:endParaRPr lang="zh-TW" altLang="en-US" sz="2800" i="0" kern="1200" dirty="0">
              <a:latin typeface="+mj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3968" y="1484784"/>
            <a:ext cx="4464496" cy="4608512"/>
          </a:xfrm>
        </p:spPr>
        <p:txBody>
          <a:bodyPr/>
          <a:lstStyle/>
          <a:p>
            <a:r>
              <a:rPr lang="en-US" altLang="zh-TW" sz="2000" dirty="0" smtClean="0">
                <a:latin typeface="Calibri" pitchFamily="34" charset="0"/>
              </a:rPr>
              <a:t>With four times the resolution of Full HD, you will see the finest details portrayed with the utmost clarity</a:t>
            </a:r>
          </a:p>
          <a:p>
            <a:pPr marL="342900" lvl="1" indent="-342900">
              <a:buFontTx/>
              <a:buChar char="•"/>
            </a:pPr>
            <a:endParaRPr lang="en-US" altLang="zh-TW" sz="2000" dirty="0" smtClean="0">
              <a:latin typeface="Calibri" pitchFamily="34" charset="0"/>
              <a:cs typeface="+mn-cs"/>
            </a:endParaRPr>
          </a:p>
          <a:p>
            <a:pPr marL="342900" lvl="1" indent="-342900">
              <a:buFontTx/>
              <a:buChar char="•"/>
            </a:pPr>
            <a:r>
              <a:rPr lang="en-US" altLang="zh-TW" sz="2000" dirty="0" smtClean="0">
                <a:latin typeface="Calibri" pitchFamily="34" charset="0"/>
                <a:cs typeface="+mn-cs"/>
              </a:rPr>
              <a:t>Supports </a:t>
            </a:r>
            <a:r>
              <a:rPr lang="en-US" altLang="zh-TW" sz="2000" b="1" dirty="0" smtClean="0">
                <a:latin typeface="Calibri" pitchFamily="34" charset="0"/>
                <a:cs typeface="+mn-cs"/>
              </a:rPr>
              <a:t>4K</a:t>
            </a:r>
            <a:r>
              <a:rPr lang="en-US" altLang="zh-TW" sz="2000" dirty="0" smtClean="0">
                <a:latin typeface="Calibri" pitchFamily="34" charset="0"/>
                <a:cs typeface="+mn-cs"/>
              </a:rPr>
              <a:t> resolutions of </a:t>
            </a:r>
            <a:r>
              <a:rPr lang="en-US" altLang="zh-TW" sz="2000" b="1" dirty="0" smtClean="0">
                <a:latin typeface="Calibri" pitchFamily="34" charset="0"/>
                <a:cs typeface="+mn-cs"/>
              </a:rPr>
              <a:t>UHD </a:t>
            </a:r>
            <a:r>
              <a:rPr lang="en-US" altLang="zh-TW" sz="2000" dirty="0" smtClean="0">
                <a:latin typeface="Calibri" pitchFamily="34" charset="0"/>
                <a:cs typeface="+mn-cs"/>
              </a:rPr>
              <a:t>(3840x2160) and </a:t>
            </a:r>
            <a:r>
              <a:rPr lang="en-US" altLang="zh-TW" sz="2000" b="1" dirty="0" smtClean="0">
                <a:latin typeface="Calibri" pitchFamily="34" charset="0"/>
                <a:cs typeface="+mn-cs"/>
              </a:rPr>
              <a:t>DCI</a:t>
            </a:r>
            <a:r>
              <a:rPr lang="en-US" altLang="zh-TW" sz="2000" dirty="0" smtClean="0">
                <a:latin typeface="Calibri" pitchFamily="34" charset="0"/>
                <a:cs typeface="+mn-cs"/>
              </a:rPr>
              <a:t> (4096x2160) with refresh rates of 30 Hz (4:4:4) and 60 Hz (4:2:0)</a:t>
            </a:r>
          </a:p>
          <a:p>
            <a:endParaRPr lang="zh-TW" altLang="en-US" dirty="0">
              <a:latin typeface="Calibri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9A486-9EB5-4B8F-9612-B2DD7ECE0F3C}" type="datetime1">
              <a:rPr lang="zh-TW" altLang="en-US" smtClean="0"/>
              <a:pPr>
                <a:defRPr/>
              </a:pPr>
              <a:t>2017/3/29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F8C4B-90C9-4C57-A18D-364EB2578DA1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812360" y="603609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Full HD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" y="1567780"/>
            <a:ext cx="3962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209381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66551" y="418183"/>
            <a:ext cx="7489825" cy="490537"/>
          </a:xfrm>
        </p:spPr>
        <p:txBody>
          <a:bodyPr/>
          <a:lstStyle/>
          <a:p>
            <a:r>
              <a:rPr lang="en-US" altLang="zh-TW" sz="2800" i="0" kern="1200" dirty="0" smtClean="0">
                <a:latin typeface="+mj-ea"/>
                <a:cs typeface="+mn-cs"/>
              </a:rPr>
              <a:t>Applications</a:t>
            </a:r>
            <a:endParaRPr lang="zh-TW" altLang="en-US" sz="2800" i="0" kern="1200" dirty="0" smtClean="0">
              <a:latin typeface="+mj-ea"/>
              <a:cs typeface="+mn-cs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611882" y="1340768"/>
            <a:ext cx="8136582" cy="2160240"/>
          </a:xfrm>
        </p:spPr>
        <p:txBody>
          <a:bodyPr/>
          <a:lstStyle/>
          <a:p>
            <a:r>
              <a:rPr lang="en-US" altLang="zh-TW" sz="2400" dirty="0" smtClean="0">
                <a:latin typeface="Calibri" pitchFamily="34" charset="0"/>
              </a:rPr>
              <a:t>Any </a:t>
            </a:r>
            <a:r>
              <a:rPr lang="en-US" altLang="zh-TW" sz="2400" dirty="0" smtClean="0">
                <a:latin typeface="Calibri" pitchFamily="34" charset="0"/>
              </a:rPr>
              <a:t>2 HDMI displays (Individual content display)</a:t>
            </a:r>
          </a:p>
          <a:p>
            <a:r>
              <a:rPr lang="en-US" altLang="zh-TW" sz="2400" dirty="0" smtClean="0">
                <a:latin typeface="Calibri" pitchFamily="34" charset="0"/>
              </a:rPr>
              <a:t>Easy to switch </a:t>
            </a:r>
            <a:r>
              <a:rPr lang="en-US" altLang="zh-TW" sz="2400" dirty="0" smtClean="0">
                <a:latin typeface="Calibri" pitchFamily="34" charset="0"/>
              </a:rPr>
              <a:t>among </a:t>
            </a:r>
            <a:r>
              <a:rPr lang="en-US" altLang="zh-TW" sz="2400" dirty="0" smtClean="0">
                <a:latin typeface="Calibri" pitchFamily="34" charset="0"/>
              </a:rPr>
              <a:t>2 HDMI Sources</a:t>
            </a:r>
          </a:p>
          <a:p>
            <a:r>
              <a:rPr lang="en-US" altLang="zh-TW" sz="2400" dirty="0" smtClean="0">
                <a:latin typeface="Calibri" pitchFamily="34" charset="0"/>
              </a:rPr>
              <a:t>such as in </a:t>
            </a:r>
            <a:r>
              <a:rPr lang="en-US" altLang="zh-TW" sz="2400" b="1" dirty="0" smtClean="0">
                <a:latin typeface="Calibri" pitchFamily="34" charset="0"/>
              </a:rPr>
              <a:t>bank</a:t>
            </a:r>
            <a:r>
              <a:rPr lang="en-US" altLang="zh-TW" sz="2400" dirty="0" smtClean="0">
                <a:latin typeface="Calibri" pitchFamily="34" charset="0"/>
              </a:rPr>
              <a:t>, </a:t>
            </a:r>
            <a:r>
              <a:rPr lang="en-US" altLang="zh-TW" sz="2400" b="1" dirty="0" smtClean="0">
                <a:latin typeface="Calibri" pitchFamily="34" charset="0"/>
              </a:rPr>
              <a:t>post office</a:t>
            </a:r>
            <a:r>
              <a:rPr lang="en-US" altLang="zh-TW" sz="2400" dirty="0" smtClean="0">
                <a:latin typeface="Calibri" pitchFamily="34" charset="0"/>
              </a:rPr>
              <a:t>, </a:t>
            </a:r>
            <a:r>
              <a:rPr lang="en-US" altLang="zh-TW" sz="2400" b="1" dirty="0" smtClean="0">
                <a:latin typeface="Calibri" pitchFamily="34" charset="0"/>
              </a:rPr>
              <a:t>classroom</a:t>
            </a:r>
            <a:r>
              <a:rPr lang="en-US" altLang="zh-TW" sz="2400" dirty="0" smtClean="0">
                <a:latin typeface="Calibri" pitchFamily="34" charset="0"/>
              </a:rPr>
              <a:t>, …  etc.</a:t>
            </a:r>
            <a:endParaRPr lang="zh-TW" altLang="en-US" sz="2400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95228"/>
            <a:ext cx="62007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513513"/>
            <a:ext cx="642938" cy="288925"/>
          </a:xfrm>
        </p:spPr>
        <p:txBody>
          <a:bodyPr/>
          <a:lstStyle/>
          <a:p>
            <a:pPr>
              <a:defRPr/>
            </a:pPr>
            <a:fld id="{95725E2C-E2B7-45B0-BB40-5B35D369A086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23928" y="458112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alibri" pitchFamily="34" charset="0"/>
              </a:rPr>
              <a:t>Source Switching</a:t>
            </a:r>
            <a:endParaRPr lang="zh-TW" alt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1577975" y="6477000"/>
            <a:ext cx="936625" cy="288925"/>
          </a:xfrm>
        </p:spPr>
        <p:txBody>
          <a:bodyPr tIns="45720"/>
          <a:lstStyle/>
          <a:p>
            <a:pPr>
              <a:defRPr/>
            </a:pPr>
            <a:fld id="{6BCCFA07-4274-4D96-9ECE-E767FCDEEAE6}" type="slidenum">
              <a:rPr lang="en-US" altLang="zh-TW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schemeClr val="bg1"/>
              </a:solidFill>
            </a:endParaRPr>
          </a:p>
        </p:txBody>
      </p:sp>
      <p:pic>
        <p:nvPicPr>
          <p:cNvPr id="8198" name="Picture 4" descr="PC Rear 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999" y="2197893"/>
            <a:ext cx="5175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Mon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62" y="1189831"/>
            <a:ext cx="10969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1257424" y="2212181"/>
            <a:ext cx="0" cy="658812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1551112" y="2977802"/>
            <a:ext cx="514350" cy="0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1257424" y="3269456"/>
            <a:ext cx="0" cy="1128712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1235199" y="4810918"/>
            <a:ext cx="0" cy="504825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1235199" y="5303043"/>
            <a:ext cx="1074738" cy="0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323974" y="4706143"/>
            <a:ext cx="715260" cy="2616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 dirty="0" smtClean="0">
                <a:latin typeface="+mj-ea"/>
                <a:ea typeface="+mj-ea"/>
              </a:rPr>
              <a:t>VS182A</a:t>
            </a:r>
            <a:endParaRPr lang="en-US" altLang="zh-TW" sz="1100" b="1" dirty="0">
              <a:latin typeface="+mj-ea"/>
              <a:ea typeface="+mj-ea"/>
            </a:endParaRP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323974" y="3266281"/>
            <a:ext cx="863650" cy="2616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b="1" dirty="0" smtClean="0">
                <a:latin typeface="+mj-ea"/>
                <a:ea typeface="+mj-ea"/>
              </a:rPr>
              <a:t>VM0202H</a:t>
            </a:r>
            <a:endParaRPr lang="en-US" altLang="zh-TW" sz="1100" b="1" dirty="0">
              <a:latin typeface="+mj-ea"/>
              <a:ea typeface="+mj-ea"/>
            </a:endParaRPr>
          </a:p>
        </p:txBody>
      </p:sp>
      <p:pic>
        <p:nvPicPr>
          <p:cNvPr id="8209" name="Picture 16" descr="Mon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096" y="4437112"/>
            <a:ext cx="802969" cy="8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2" descr="Mon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984" y="4437112"/>
            <a:ext cx="802969" cy="8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9" name="Line 26"/>
          <p:cNvSpPr>
            <a:spLocks noChangeShapeType="1"/>
          </p:cNvSpPr>
          <p:nvPr/>
        </p:nvSpPr>
        <p:spPr bwMode="auto">
          <a:xfrm flipV="1">
            <a:off x="2756024" y="5161756"/>
            <a:ext cx="2371725" cy="23812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2411760" y="6002138"/>
            <a:ext cx="1008186" cy="2616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100" b="1" dirty="0" smtClean="0">
                <a:latin typeface="+mj-ea"/>
                <a:ea typeface="+mj-ea"/>
              </a:rPr>
              <a:t>VS0108HA</a:t>
            </a:r>
            <a:endParaRPr lang="en-US" altLang="zh-TW" sz="1100" b="1" dirty="0">
              <a:latin typeface="+mj-ea"/>
              <a:ea typeface="+mj-ea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474912" y="3337718"/>
            <a:ext cx="1263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+mj-ea"/>
                <a:ea typeface="+mj-ea"/>
              </a:rPr>
              <a:t>Video </a:t>
            </a:r>
            <a:r>
              <a:rPr lang="en-US" altLang="zh-TW" sz="1400" dirty="0" smtClean="0">
                <a:latin typeface="+mj-ea"/>
                <a:ea typeface="+mj-ea"/>
              </a:rPr>
              <a:t>Matrix</a:t>
            </a:r>
            <a:endParaRPr lang="en-US" altLang="zh-TW" sz="1400" dirty="0">
              <a:latin typeface="+mj-ea"/>
              <a:ea typeface="+mj-ea"/>
            </a:endParaRP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1547937" y="4634706"/>
            <a:ext cx="13710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+mj-ea"/>
                <a:ea typeface="+mj-ea"/>
              </a:rPr>
              <a:t>2-Port Splitter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635499" y="6001543"/>
            <a:ext cx="13710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+mj-ea"/>
                <a:ea typeface="+mj-ea"/>
              </a:rPr>
              <a:t>8-Port </a:t>
            </a:r>
            <a:r>
              <a:rPr lang="en-US" altLang="zh-TW" sz="1400" dirty="0">
                <a:latin typeface="+mj-ea"/>
                <a:ea typeface="+mj-ea"/>
              </a:rPr>
              <a:t>Splitter</a:t>
            </a:r>
          </a:p>
        </p:txBody>
      </p:sp>
      <p:sp>
        <p:nvSpPr>
          <p:cNvPr id="8234" name="Line 26"/>
          <p:cNvSpPr>
            <a:spLocks noChangeShapeType="1"/>
          </p:cNvSpPr>
          <p:nvPr/>
        </p:nvSpPr>
        <p:spPr bwMode="auto">
          <a:xfrm flipV="1">
            <a:off x="2771899" y="5774531"/>
            <a:ext cx="2373313" cy="23812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237" name="Line 11"/>
          <p:cNvSpPr>
            <a:spLocks noChangeShapeType="1"/>
          </p:cNvSpPr>
          <p:nvPr/>
        </p:nvSpPr>
        <p:spPr bwMode="auto">
          <a:xfrm>
            <a:off x="1115616" y="4797152"/>
            <a:ext cx="520" cy="1061516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238" name="Line 12"/>
          <p:cNvSpPr>
            <a:spLocks noChangeShapeType="1"/>
          </p:cNvSpPr>
          <p:nvPr/>
        </p:nvSpPr>
        <p:spPr bwMode="auto">
          <a:xfrm>
            <a:off x="1116137" y="5858668"/>
            <a:ext cx="1217612" cy="0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905794"/>
            <a:ext cx="827584" cy="3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369075"/>
            <a:ext cx="936104" cy="33691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192" y="5087738"/>
            <a:ext cx="2004776" cy="48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192" y="5591794"/>
            <a:ext cx="2004776" cy="48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 descr="PC Rear 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315" y="2185714"/>
            <a:ext cx="5175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Line 9"/>
          <p:cNvSpPr>
            <a:spLocks noChangeShapeType="1"/>
          </p:cNvSpPr>
          <p:nvPr/>
        </p:nvSpPr>
        <p:spPr bwMode="auto">
          <a:xfrm>
            <a:off x="1547664" y="3193826"/>
            <a:ext cx="1211114" cy="0"/>
          </a:xfrm>
          <a:prstGeom prst="line">
            <a:avLst/>
          </a:prstGeom>
          <a:noFill/>
          <a:ln w="38100">
            <a:solidFill>
              <a:srgbClr val="1087D2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pic>
        <p:nvPicPr>
          <p:cNvPr id="53" name="Picture 16" descr="Mon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1478" y="4437112"/>
            <a:ext cx="802969" cy="8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2" descr="Mon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3366" y="4437112"/>
            <a:ext cx="802969" cy="8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6" descr="Mon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0128" y="5254303"/>
            <a:ext cx="802969" cy="8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2" descr="Mon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016" y="5254303"/>
            <a:ext cx="802969" cy="8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6" descr="Mon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510" y="5254303"/>
            <a:ext cx="802969" cy="8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2" descr="Mon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398" y="5254303"/>
            <a:ext cx="802969" cy="8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30" descr="4.jp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836712"/>
            <a:ext cx="4176464" cy="3132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8362" y="1340768"/>
            <a:ext cx="1039622" cy="16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6040050"/>
            <a:ext cx="3603104" cy="70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標題 1"/>
          <p:cNvSpPr txBox="1">
            <a:spLocks/>
          </p:cNvSpPr>
          <p:nvPr/>
        </p:nvSpPr>
        <p:spPr>
          <a:xfrm>
            <a:off x="394543" y="260648"/>
            <a:ext cx="7489825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dirty="0" smtClean="0">
                <a:solidFill>
                  <a:srgbClr val="1762B5"/>
                </a:solidFill>
                <a:latin typeface="+mj-ea"/>
                <a:ea typeface="+mj-ea"/>
              </a:rPr>
              <a:t>Scenario in </a:t>
            </a:r>
            <a:r>
              <a:rPr lang="en-US" altLang="zh-TW" sz="2800" b="1" dirty="0" smtClean="0">
                <a:solidFill>
                  <a:srgbClr val="1762B5"/>
                </a:solidFill>
                <a:latin typeface="+mj-ea"/>
                <a:ea typeface="+mj-ea"/>
              </a:rPr>
              <a:t>classroom</a:t>
            </a:r>
            <a:endParaRPr lang="zh-TW" altLang="en-US" sz="2800" b="1" dirty="0" smtClean="0">
              <a:solidFill>
                <a:srgbClr val="1762B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250825" y="346175"/>
            <a:ext cx="7489825" cy="490537"/>
          </a:xfrm>
        </p:spPr>
        <p:txBody>
          <a:bodyPr/>
          <a:lstStyle/>
          <a:p>
            <a:pPr>
              <a:defRPr/>
            </a:pPr>
            <a:r>
              <a:rPr lang="en-US" altLang="zh-TW" sz="2800" i="0" kern="1200" dirty="0" smtClean="0">
                <a:latin typeface="+mj-ea"/>
                <a:cs typeface="+mn-cs"/>
              </a:rPr>
              <a:t>What is VM0202H ?</a:t>
            </a:r>
            <a:endParaRPr lang="zh-TW" altLang="en-US" sz="2800" i="0" kern="1200" dirty="0" smtClean="0">
              <a:latin typeface="+mj-ea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894827-9332-4DB3-BECB-D73DAC2A719F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395288" y="869950"/>
            <a:ext cx="8424862" cy="327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altLang="zh-TW" sz="2000" b="1" dirty="0">
                <a:latin typeface="Calibri" pitchFamily="34" charset="0"/>
              </a:rPr>
              <a:t>Product Description</a:t>
            </a:r>
            <a:r>
              <a:rPr lang="zh-TW" altLang="en-US" sz="2000" b="1" dirty="0" smtClean="0">
                <a:latin typeface="Calibri" pitchFamily="34" charset="0"/>
              </a:rPr>
              <a:t>：</a:t>
            </a:r>
            <a:r>
              <a:rPr lang="en-US" altLang="zh-TW" sz="2000" b="1" dirty="0" smtClean="0">
                <a:latin typeface="Calibri" pitchFamily="34" charset="0"/>
              </a:rPr>
              <a:t>2x2 4K HDMI Matrix Switch</a:t>
            </a:r>
            <a:endParaRPr lang="en-US" altLang="zh-TW" sz="20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altLang="zh-TW" sz="2000" b="1" dirty="0">
                <a:latin typeface="Calibri" pitchFamily="34" charset="0"/>
              </a:rPr>
              <a:t>MSRP</a:t>
            </a:r>
            <a:r>
              <a:rPr lang="zh-TW" altLang="en-US" sz="2000" b="1" dirty="0">
                <a:latin typeface="Calibri" pitchFamily="34" charset="0"/>
              </a:rPr>
              <a:t>：</a:t>
            </a:r>
            <a:r>
              <a:rPr lang="en-US" altLang="zh-TW" sz="2000" b="1" dirty="0" smtClean="0">
                <a:latin typeface="Calibri" pitchFamily="34" charset="0"/>
              </a:rPr>
              <a:t>US$TBD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altLang="zh-TW" sz="2000" b="1" dirty="0" smtClean="0">
                <a:latin typeface="Calibri" pitchFamily="34" charset="0"/>
              </a:rPr>
              <a:t>Features:</a:t>
            </a:r>
            <a:endParaRPr lang="en-US" altLang="zh-TW" sz="2000" b="1" dirty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Calibri" pitchFamily="34" charset="0"/>
              </a:rPr>
              <a:t>Connects 2 HDMI sources to any 2 HDMI displays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0070C0"/>
                </a:solidFill>
                <a:latin typeface="Calibri" pitchFamily="34" charset="0"/>
              </a:rPr>
              <a:t>Up to 4096x2160/3840x2160@60Hz (4:2:0); 4096x2160/3840x2160@30Hz (4:4:4);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Calibri" pitchFamily="34" charset="0"/>
              </a:rPr>
              <a:t>HDCP 1.4 Compatible</a:t>
            </a:r>
            <a:endParaRPr lang="en-US" altLang="zh-TW" dirty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Calibri" pitchFamily="34" charset="0"/>
              </a:rPr>
              <a:t>Multiple Control Methods- system management via front panel push buttons, IR remote and RS- 232 control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0070C0"/>
                </a:solidFill>
                <a:latin typeface="Calibri" pitchFamily="34" charset="0"/>
              </a:rPr>
              <a:t>Supports ATEN’s </a:t>
            </a:r>
            <a:r>
              <a:rPr lang="en-US" altLang="zh-TW" dirty="0" err="1" smtClean="0">
                <a:solidFill>
                  <a:srgbClr val="0070C0"/>
                </a:solidFill>
                <a:latin typeface="Calibri" pitchFamily="34" charset="0"/>
              </a:rPr>
              <a:t>LockPro</a:t>
            </a:r>
            <a:r>
              <a:rPr lang="en-US" altLang="zh-TW" dirty="0" smtClean="0">
                <a:solidFill>
                  <a:srgbClr val="0070C0"/>
                </a:solidFill>
                <a:latin typeface="Calibri" pitchFamily="34" charset="0"/>
              </a:rPr>
              <a:t>™ HDMI cable lock for secure HDMI cable connections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0070C0"/>
                </a:solidFill>
                <a:latin typeface="Calibri" pitchFamily="34" charset="0"/>
              </a:rPr>
              <a:t>EDID Expert™ – selects optimum EDID settings for smooth power-up, high-quality display and use of the best video resolution across different screens</a:t>
            </a:r>
            <a:endParaRPr lang="zh-TW" alt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827584" y="4983559"/>
            <a:ext cx="2376263" cy="1221110"/>
            <a:chOff x="5486400" y="2971800"/>
            <a:chExt cx="3281363" cy="1581150"/>
          </a:xfrm>
        </p:grpSpPr>
        <p:pic>
          <p:nvPicPr>
            <p:cNvPr id="12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3276600"/>
              <a:ext cx="61912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3124200"/>
              <a:ext cx="1590675" cy="140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7010400" y="3124200"/>
              <a:ext cx="8382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/>
                <a:t>IR Receiver</a:t>
              </a:r>
            </a:p>
          </p:txBody>
        </p:sp>
        <p:pic>
          <p:nvPicPr>
            <p:cNvPr id="15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2400" y="2971800"/>
              <a:ext cx="995363" cy="15811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文字方塊 15"/>
          <p:cNvSpPr txBox="1"/>
          <p:nvPr/>
        </p:nvSpPr>
        <p:spPr>
          <a:xfrm>
            <a:off x="1115616" y="620769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  <a:latin typeface="Calibri" pitchFamily="34" charset="0"/>
              </a:rPr>
              <a:t>Multiple Control Methods for easily switch </a:t>
            </a:r>
            <a:endParaRPr lang="zh-TW" altLang="en-US" sz="12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2" descr="http://xn--80aqafcrtq.cc/img/1/3/4/13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5" y="4983559"/>
            <a:ext cx="1656184" cy="124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文字方塊 17"/>
          <p:cNvSpPr txBox="1"/>
          <p:nvPr/>
        </p:nvSpPr>
        <p:spPr>
          <a:xfrm>
            <a:off x="4067944" y="491155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C000"/>
                </a:solidFill>
                <a:latin typeface="Calibri" pitchFamily="34" charset="0"/>
              </a:rPr>
              <a:t>4K</a:t>
            </a:r>
            <a:endParaRPr lang="zh-TW" altLang="en-US" sz="28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95936" y="620769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  <a:latin typeface="Calibri" pitchFamily="34" charset="0"/>
              </a:rPr>
              <a:t>Superior video quality</a:t>
            </a:r>
          </a:p>
          <a:p>
            <a:r>
              <a:rPr lang="en-US" altLang="zh-TW" sz="1200" dirty="0" smtClean="0">
                <a:solidFill>
                  <a:srgbClr val="0070C0"/>
                </a:solidFill>
                <a:latin typeface="Calibri" pitchFamily="34" charset="0"/>
              </a:rPr>
              <a:t>Up to UHD 4K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5390659"/>
            <a:ext cx="1674664" cy="7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6588224" y="617807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  <a:latin typeface="Calibri" pitchFamily="34" charset="0"/>
              </a:rPr>
              <a:t>ATEN EDID Expert</a:t>
            </a:r>
          </a:p>
          <a:p>
            <a:r>
              <a:rPr lang="en-US" altLang="zh-TW" sz="1200" dirty="0" smtClean="0">
                <a:solidFill>
                  <a:srgbClr val="0070C0"/>
                </a:solidFill>
                <a:latin typeface="Calibri" pitchFamily="34" charset="0"/>
              </a:rPr>
              <a:t>To provide better compatibility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535" y="346175"/>
            <a:ext cx="7489825" cy="490537"/>
          </a:xfrm>
        </p:spPr>
        <p:txBody>
          <a:bodyPr/>
          <a:lstStyle/>
          <a:p>
            <a:r>
              <a:rPr lang="en-US" altLang="zh-TW" sz="2800" i="0" kern="1200" dirty="0" smtClean="0">
                <a:latin typeface="+mj-ea"/>
                <a:cs typeface="+mn-cs"/>
              </a:rPr>
              <a:t>Comparison Table</a:t>
            </a:r>
            <a:endParaRPr lang="zh-TW" altLang="en-US" sz="2800" i="0" kern="1200" dirty="0" smtClean="0">
              <a:latin typeface="+mj-ea"/>
              <a:cs typeface="+mn-cs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755576" y="1052736"/>
          <a:ext cx="6733002" cy="5545141"/>
        </p:xfrm>
        <a:graphic>
          <a:graphicData uri="http://schemas.openxmlformats.org/drawingml/2006/table">
            <a:tbl>
              <a:tblPr/>
              <a:tblGrid>
                <a:gridCol w="916200"/>
                <a:gridCol w="1938934"/>
                <a:gridCol w="1938934"/>
                <a:gridCol w="1938934"/>
              </a:tblGrid>
              <a:tr h="191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Company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StarTech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Gefen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679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2x2 4K HDMI Matrix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2x2 4K HDMI Matrix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4x2 4K HDMI Matrix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918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 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VM0202H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VS222HD4K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GTB-HD4K2K-442-BLK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Picture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MSRP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US$199.00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US$499.00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Street price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sng" strike="noStrike">
                          <a:solidFill>
                            <a:srgbClr val="0000FF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 x 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2x2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2x2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4x2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Compliant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HDCP1.4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HDCP1.4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HDCP1.4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Resolution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4K@ 60Hz 4:2:0/ @30Hz 4:4:4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4K @ 30 Hz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4K@ 60Hz 4:2:0/ @30Hz 4:4:4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Ethernet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9BB9A-2708-45CA-9256-CA9B5F36EAEE}" type="datetime1">
              <a:rPr lang="zh-TW" altLang="en-US" smtClean="0"/>
              <a:pPr>
                <a:defRPr/>
              </a:pPr>
              <a:t>2017/3/29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25E2C-E2B7-45B0-BB40-5B35D369A086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40068"/>
            <a:ext cx="1409015" cy="113700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73755"/>
            <a:ext cx="1775031" cy="103130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163315"/>
            <a:ext cx="1800200" cy="76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微軟正黑體"/>
        <a:cs typeface=""/>
      </a:majorFont>
      <a:minorFont>
        <a:latin typeface="Trebuchet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DC7CE8-5A51-40DC-A2D8-22D8CA698647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6EF337-8B2C-4D91-805A-CA3D96AB2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5B68751-652F-43E6-9F4B-E538A43DB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37857</TotalTime>
  <Words>369</Words>
  <Application>Microsoft Office PowerPoint</Application>
  <PresentationFormat>如螢幕大小 (4:3)</PresentationFormat>
  <Paragraphs>106</Paragraphs>
  <Slides>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預設簡報設計</vt:lpstr>
      <vt:lpstr>自訂設計</vt:lpstr>
      <vt:lpstr>1_自訂設計</vt:lpstr>
      <vt:lpstr>投影片 1</vt:lpstr>
      <vt:lpstr>VM0202H – 2x2 4K HDMI Matrix Switch </vt:lpstr>
      <vt:lpstr>4K ULTRA HD offers a superb image</vt:lpstr>
      <vt:lpstr>Applications</vt:lpstr>
      <vt:lpstr>投影片 5</vt:lpstr>
      <vt:lpstr>What is VM0202H ?</vt:lpstr>
      <vt:lpstr>Comparison Table</vt:lpstr>
      <vt:lpstr>投影片 8</vt:lpstr>
    </vt:vector>
  </TitlesOfParts>
  <Company>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</dc:title>
  <dc:creator>regionwu</dc:creator>
  <cp:lastModifiedBy>sophialai</cp:lastModifiedBy>
  <cp:revision>459</cp:revision>
  <dcterms:created xsi:type="dcterms:W3CDTF">2007-02-01T05:56:34Z</dcterms:created>
  <dcterms:modified xsi:type="dcterms:W3CDTF">2017-03-29T01:12:35Z</dcterms:modified>
</cp:coreProperties>
</file>